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0"/>
  </p:notesMasterIdLst>
  <p:handoutMasterIdLst>
    <p:handoutMasterId r:id="rId21"/>
  </p:handoutMasterIdLst>
  <p:sldIdLst>
    <p:sldId id="519" r:id="rId2"/>
    <p:sldId id="559" r:id="rId3"/>
    <p:sldId id="548" r:id="rId4"/>
    <p:sldId id="544" r:id="rId5"/>
    <p:sldId id="545" r:id="rId6"/>
    <p:sldId id="536" r:id="rId7"/>
    <p:sldId id="537" r:id="rId8"/>
    <p:sldId id="554" r:id="rId9"/>
    <p:sldId id="555" r:id="rId10"/>
    <p:sldId id="465" r:id="rId11"/>
    <p:sldId id="549" r:id="rId12"/>
    <p:sldId id="553" r:id="rId13"/>
    <p:sldId id="556" r:id="rId14"/>
    <p:sldId id="558" r:id="rId15"/>
    <p:sldId id="561" r:id="rId16"/>
    <p:sldId id="551" r:id="rId17"/>
    <p:sldId id="560" r:id="rId18"/>
    <p:sldId id="557" r:id="rId19"/>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66FF"/>
    <a:srgbClr val="3399FF"/>
    <a:srgbClr val="0099FF"/>
    <a:srgbClr val="FF0000"/>
    <a:srgbClr val="003399"/>
    <a:srgbClr val="33CC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529" autoAdjust="0"/>
    <p:restoredTop sz="96595" autoAdjust="0"/>
  </p:normalViewPr>
  <p:slideViewPr>
    <p:cSldViewPr>
      <p:cViewPr>
        <p:scale>
          <a:sx n="90" d="100"/>
          <a:sy n="90" d="100"/>
        </p:scale>
        <p:origin x="-1584" y="-60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a:latin typeface="Arial" charset="0"/>
              </a:defRPr>
            </a:lvl1pPr>
          </a:lstStyle>
          <a:p>
            <a:pPr>
              <a:defRPr/>
            </a:pPr>
            <a:endParaRPr lang="en-GB"/>
          </a:p>
        </p:txBody>
      </p:sp>
      <p:sp>
        <p:nvSpPr>
          <p:cNvPr id="114691"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latin typeface="Arial" charset="0"/>
              </a:defRPr>
            </a:lvl1pPr>
          </a:lstStyle>
          <a:p>
            <a:pPr>
              <a:defRPr/>
            </a:pPr>
            <a:endParaRPr lang="en-GB"/>
          </a:p>
        </p:txBody>
      </p:sp>
      <p:sp>
        <p:nvSpPr>
          <p:cNvPr id="114692"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a:latin typeface="Arial" charset="0"/>
              </a:defRPr>
            </a:lvl1pPr>
          </a:lstStyle>
          <a:p>
            <a:pPr>
              <a:defRPr/>
            </a:pPr>
            <a:endParaRPr lang="en-GB"/>
          </a:p>
        </p:txBody>
      </p:sp>
      <p:sp>
        <p:nvSpPr>
          <p:cNvPr id="114693"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atin typeface="Arial" charset="0"/>
              </a:defRPr>
            </a:lvl1pPr>
          </a:lstStyle>
          <a:p>
            <a:pPr>
              <a:defRPr/>
            </a:pPr>
            <a:fld id="{296F8612-95BC-4DE3-AFE2-629BA8C6BD6B}" type="slidenum">
              <a:rPr lang="en-GB"/>
              <a:pPr>
                <a:defRPr/>
              </a:pPr>
              <a:t>‹#›</a:t>
            </a:fld>
            <a:endParaRPr lang="en-GB"/>
          </a:p>
        </p:txBody>
      </p:sp>
    </p:spTree>
    <p:extLst>
      <p:ext uri="{BB962C8B-B14F-4D97-AF65-F5344CB8AC3E}">
        <p14:creationId xmlns:p14="http://schemas.microsoft.com/office/powerpoint/2010/main" val="35163001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defTabSz="966788">
              <a:defRPr sz="1200">
                <a:latin typeface="Arial" charset="0"/>
              </a:defRPr>
            </a:lvl1pPr>
          </a:lstStyle>
          <a:p>
            <a:pPr>
              <a:defRPr/>
            </a:pPr>
            <a:endParaRPr lang="en-US"/>
          </a:p>
        </p:txBody>
      </p:sp>
      <p:sp>
        <p:nvSpPr>
          <p:cNvPr id="7171"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6788">
              <a:defRPr sz="1200">
                <a:latin typeface="Arial" charset="0"/>
              </a:defRPr>
            </a:lvl1pPr>
          </a:lstStyle>
          <a:p>
            <a:pPr>
              <a:defRPr/>
            </a:pPr>
            <a:endParaRPr lang="en-US"/>
          </a:p>
        </p:txBody>
      </p:sp>
      <p:sp>
        <p:nvSpPr>
          <p:cNvPr id="68612"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731838" y="4560888"/>
            <a:ext cx="5851525" cy="432117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defTabSz="966788">
              <a:defRPr sz="12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6788">
              <a:defRPr sz="1200">
                <a:latin typeface="Arial" charset="0"/>
              </a:defRPr>
            </a:lvl1pPr>
          </a:lstStyle>
          <a:p>
            <a:pPr>
              <a:defRPr/>
            </a:pPr>
            <a:fld id="{4A8A19D0-4917-47C7-A713-D17611909146}" type="slidenum">
              <a:rPr lang="en-US"/>
              <a:pPr>
                <a:defRPr/>
              </a:pPr>
              <a:t>‹#›</a:t>
            </a:fld>
            <a:endParaRPr lang="en-US"/>
          </a:p>
        </p:txBody>
      </p:sp>
    </p:spTree>
    <p:extLst>
      <p:ext uri="{BB962C8B-B14F-4D97-AF65-F5344CB8AC3E}">
        <p14:creationId xmlns:p14="http://schemas.microsoft.com/office/powerpoint/2010/main" val="22926048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A8A19D0-4917-47C7-A713-D17611909146}" type="slidenum">
              <a:rPr lang="en-US" smtClean="0"/>
              <a:pPr>
                <a:defRPr/>
              </a:pPr>
              <a:t>14</a:t>
            </a:fld>
            <a:endParaRPr lang="en-US"/>
          </a:p>
        </p:txBody>
      </p:sp>
    </p:spTree>
    <p:extLst>
      <p:ext uri="{BB962C8B-B14F-4D97-AF65-F5344CB8AC3E}">
        <p14:creationId xmlns:p14="http://schemas.microsoft.com/office/powerpoint/2010/main" val="3289499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4A8A19D0-4917-47C7-A713-D17611909146}" type="slidenum">
              <a:rPr lang="en-US" smtClean="0"/>
              <a:pPr>
                <a:defRPr/>
              </a:pPr>
              <a:t>15</a:t>
            </a:fld>
            <a:endParaRPr lang="en-US"/>
          </a:p>
        </p:txBody>
      </p:sp>
    </p:spTree>
    <p:extLst>
      <p:ext uri="{BB962C8B-B14F-4D97-AF65-F5344CB8AC3E}">
        <p14:creationId xmlns:p14="http://schemas.microsoft.com/office/powerpoint/2010/main" val="3289499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61D91-3824-4D12-8234-7AD1CA274EB4}"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444943-9072-453C-95A2-E19DE0B080D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88913"/>
            <a:ext cx="1943100" cy="5907087"/>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188913"/>
            <a:ext cx="5676900" cy="59070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14EA1B-F707-445A-AD0C-FCF58BB8D3F6}"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88913"/>
            <a:ext cx="77724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5DDBCA-DB28-468D-8AA2-22AED589B5F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7CD677-42DF-4EF5-B1D6-D2019F30BD4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F3920A-7C44-4858-99D1-336E640F3D1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B37B4C-C041-4B60-A46F-CCE0CADCC8A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7DEFCE0-15A2-44DD-A876-F346BB4334E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2F9129-4E8E-4A60-8D99-4E8429F5EF0E}"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AB74D3C-5548-4ACE-A296-C4F9EB35E8B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28B75A-434D-4D92-A799-BE6A61A258E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86DEE8-5ACA-4D89-BAAC-D69B76410CE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1889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4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4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28D8AD6-01E7-4A51-91FA-BAE1291F5261}" type="slidenum">
              <a:rPr lang="en-US"/>
              <a:pPr>
                <a:defRPr/>
              </a:pPr>
              <a:t>‹#›</a:t>
            </a:fld>
            <a:endParaRPr lang="en-US"/>
          </a:p>
        </p:txBody>
      </p:sp>
      <p:pic>
        <p:nvPicPr>
          <p:cNvPr id="3079" name="Picture 7" descr="logo_front"/>
          <p:cNvPicPr>
            <a:picLocks noChangeAspect="1" noChangeArrowheads="1"/>
          </p:cNvPicPr>
          <p:nvPr/>
        </p:nvPicPr>
        <p:blipFill>
          <a:blip r:embed="rId14" cstate="print"/>
          <a:srcRect/>
          <a:stretch>
            <a:fillRect/>
          </a:stretch>
        </p:blipFill>
        <p:spPr bwMode="auto">
          <a:xfrm>
            <a:off x="0" y="0"/>
            <a:ext cx="2714625" cy="2781300"/>
          </a:xfrm>
          <a:prstGeom prst="rect">
            <a:avLst/>
          </a:prstGeom>
          <a:noFill/>
          <a:ln w="9525">
            <a:noFill/>
            <a:miter lim="800000"/>
            <a:headEnd/>
            <a:tailEnd/>
          </a:ln>
        </p:spPr>
      </p:pic>
      <p:sp>
        <p:nvSpPr>
          <p:cNvPr id="4104" name="Line 8"/>
          <p:cNvSpPr>
            <a:spLocks noChangeShapeType="1"/>
          </p:cNvSpPr>
          <p:nvPr/>
        </p:nvSpPr>
        <p:spPr bwMode="auto">
          <a:xfrm>
            <a:off x="684213" y="1341438"/>
            <a:ext cx="7991475" cy="0"/>
          </a:xfrm>
          <a:prstGeom prst="line">
            <a:avLst/>
          </a:prstGeom>
          <a:noFill/>
          <a:ln w="28575">
            <a:solidFill>
              <a:srgbClr val="FFCC00"/>
            </a:solidFill>
            <a:round/>
            <a:headEnd/>
            <a:tailEnd/>
          </a:ln>
          <a:effectLst/>
        </p:spPr>
        <p:txBody>
          <a:bodyPr/>
          <a:lstStyle/>
          <a:p>
            <a:pPr>
              <a:defRPr/>
            </a:pPr>
            <a:endParaRPr lang="en-GB"/>
          </a:p>
        </p:txBody>
      </p:sp>
      <p:pic>
        <p:nvPicPr>
          <p:cNvPr id="3081" name="Picture 9" descr="emerlinlogo"/>
          <p:cNvPicPr>
            <a:picLocks noChangeAspect="1" noChangeArrowheads="1"/>
          </p:cNvPicPr>
          <p:nvPr/>
        </p:nvPicPr>
        <p:blipFill>
          <a:blip r:embed="rId15" cstate="print"/>
          <a:srcRect/>
          <a:stretch>
            <a:fillRect/>
          </a:stretch>
        </p:blipFill>
        <p:spPr bwMode="auto">
          <a:xfrm>
            <a:off x="7488238" y="66675"/>
            <a:ext cx="1692275" cy="482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13.jpe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309" y="-6217"/>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bwMode="auto">
          <a:xfrm>
            <a:off x="656208" y="260648"/>
            <a:ext cx="7772400" cy="2007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kern="0" dirty="0" smtClean="0">
                <a:solidFill>
                  <a:srgbClr val="FF0000"/>
                </a:solidFill>
              </a:rPr>
              <a:t>Prospects for e-Merlin – EVN</a:t>
            </a:r>
          </a:p>
          <a:p>
            <a:endParaRPr lang="en-GB" sz="2800" kern="0" dirty="0">
              <a:solidFill>
                <a:srgbClr val="FF0000"/>
              </a:solidFill>
            </a:endParaRPr>
          </a:p>
          <a:p>
            <a:r>
              <a:rPr lang="en-GB" sz="1800" kern="0" dirty="0" smtClean="0">
                <a:solidFill>
                  <a:schemeClr val="tx1"/>
                </a:solidFill>
              </a:rPr>
              <a:t>Tom </a:t>
            </a:r>
            <a:r>
              <a:rPr lang="en-GB" sz="1800" kern="0" dirty="0" err="1" smtClean="0">
                <a:solidFill>
                  <a:schemeClr val="tx1"/>
                </a:solidFill>
              </a:rPr>
              <a:t>Muxlow</a:t>
            </a:r>
            <a:r>
              <a:rPr lang="en-GB" sz="1800" kern="0" dirty="0" smtClean="0">
                <a:solidFill>
                  <a:schemeClr val="tx1"/>
                </a:solidFill>
              </a:rPr>
              <a:t> JBCA / JBO </a:t>
            </a:r>
          </a:p>
          <a:p>
            <a:r>
              <a:rPr lang="en-GB" sz="1800" kern="0" dirty="0" smtClean="0">
                <a:solidFill>
                  <a:schemeClr val="tx1"/>
                </a:solidFill>
              </a:rPr>
              <a:t>Jumping  JIVE – VLBI Futures Meeting</a:t>
            </a:r>
          </a:p>
          <a:p>
            <a:r>
              <a:rPr lang="en-GB" sz="1800" kern="0" dirty="0" smtClean="0">
                <a:solidFill>
                  <a:schemeClr val="tx1"/>
                </a:solidFill>
              </a:rPr>
              <a:t>Zaandam, the Netherlands 1</a:t>
            </a:r>
            <a:r>
              <a:rPr lang="en-GB" sz="1800" kern="0" baseline="30000" dirty="0" smtClean="0">
                <a:solidFill>
                  <a:schemeClr val="tx1"/>
                </a:solidFill>
              </a:rPr>
              <a:t>st</a:t>
            </a:r>
            <a:r>
              <a:rPr lang="en-GB" sz="1800" kern="0" dirty="0" smtClean="0">
                <a:solidFill>
                  <a:schemeClr val="tx1"/>
                </a:solidFill>
              </a:rPr>
              <a:t> March 2018</a:t>
            </a:r>
            <a:endParaRPr lang="en-GB" sz="1800" kern="0" dirty="0">
              <a:solidFill>
                <a:schemeClr val="tx1"/>
              </a:solidFill>
            </a:endParaRPr>
          </a:p>
        </p:txBody>
      </p:sp>
      <p:pic>
        <p:nvPicPr>
          <p:cNvPr id="8" name="Picture 2" descr="http://d366w3m5tf0813.cloudfront.net/wp-content/uploads/evn_map_rmc.jp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791600" y="2491442"/>
            <a:ext cx="4356978" cy="439394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Map of UK &#10;showing locations &#10;of e-MERLIN telescopes"/>
          <p:cNvPicPr>
            <a:picLocks noChangeAspect="1" noChangeArrowheads="1"/>
          </p:cNvPicPr>
          <p:nvPr/>
        </p:nvPicPr>
        <p:blipFill rotWithShape="1">
          <a:blip r:embed="rId3" cstate="print"/>
          <a:srcRect l="1" t="5091" r="444" b="5807"/>
          <a:stretch/>
        </p:blipFill>
        <p:spPr bwMode="auto">
          <a:xfrm>
            <a:off x="-32400" y="2491442"/>
            <a:ext cx="4838338" cy="4366558"/>
          </a:xfrm>
          <a:prstGeom prst="rect">
            <a:avLst/>
          </a:prstGeom>
          <a:noFill/>
        </p:spPr>
      </p:pic>
      <p:sp>
        <p:nvSpPr>
          <p:cNvPr id="10" name="TextBox 9"/>
          <p:cNvSpPr txBox="1"/>
          <p:nvPr/>
        </p:nvSpPr>
        <p:spPr>
          <a:xfrm>
            <a:off x="6588224" y="6267008"/>
            <a:ext cx="1008112" cy="584775"/>
          </a:xfrm>
          <a:prstGeom prst="rect">
            <a:avLst/>
          </a:prstGeom>
          <a:noFill/>
        </p:spPr>
        <p:txBody>
          <a:bodyPr wrap="square" rtlCol="0">
            <a:spAutoFit/>
          </a:bodyPr>
          <a:lstStyle/>
          <a:p>
            <a:r>
              <a:rPr lang="en-GB" sz="3200" dirty="0" smtClean="0">
                <a:solidFill>
                  <a:schemeClr val="bg1"/>
                </a:solidFill>
                <a:latin typeface="+mn-lt"/>
              </a:rPr>
              <a:t>EVN</a:t>
            </a:r>
            <a:endParaRPr lang="en-GB" sz="3200" dirty="0">
              <a:solidFill>
                <a:schemeClr val="bg1"/>
              </a:solidFill>
              <a:latin typeface="+mn-lt"/>
            </a:endParaRPr>
          </a:p>
        </p:txBody>
      </p:sp>
    </p:spTree>
    <p:extLst>
      <p:ext uri="{BB962C8B-B14F-4D97-AF65-F5344CB8AC3E}">
        <p14:creationId xmlns:p14="http://schemas.microsoft.com/office/powerpoint/2010/main" val="145052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9552" y="5423520"/>
            <a:ext cx="2731575" cy="1319595"/>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 EVN </a:t>
            </a:r>
            <a:endParaRPr lang="en-GB" sz="2800" kern="0" dirty="0">
              <a:solidFill>
                <a:srgbClr val="FF0000"/>
              </a:solidFill>
            </a:endParaRPr>
          </a:p>
          <a:p>
            <a:endParaRPr lang="en-GB" sz="2400" kern="0" dirty="0">
              <a:solidFill>
                <a:srgbClr val="FF0000"/>
              </a:solidFill>
            </a:endParaRPr>
          </a:p>
        </p:txBody>
      </p:sp>
      <p:grpSp>
        <p:nvGrpSpPr>
          <p:cNvPr id="2" name="Group 1"/>
          <p:cNvGrpSpPr>
            <a:grpSpLocks noChangeAspect="1"/>
          </p:cNvGrpSpPr>
          <p:nvPr/>
        </p:nvGrpSpPr>
        <p:grpSpPr>
          <a:xfrm>
            <a:off x="3347864" y="1438390"/>
            <a:ext cx="5760640" cy="5446993"/>
            <a:chOff x="45324" y="971449"/>
            <a:chExt cx="5986492" cy="5660549"/>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8" t="13027" r="56422" b="7126"/>
            <a:stretch/>
          </p:blipFill>
          <p:spPr bwMode="auto">
            <a:xfrm>
              <a:off x="3028742" y="971449"/>
              <a:ext cx="2993246" cy="566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8" t="52950" r="32672" b="7126"/>
            <a:stretch/>
          </p:blipFill>
          <p:spPr bwMode="auto">
            <a:xfrm>
              <a:off x="45324" y="3767077"/>
              <a:ext cx="5986492" cy="2830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TextBox 2"/>
          <p:cNvSpPr txBox="1"/>
          <p:nvPr/>
        </p:nvSpPr>
        <p:spPr>
          <a:xfrm>
            <a:off x="539552" y="1562016"/>
            <a:ext cx="5607167" cy="1938992"/>
          </a:xfrm>
          <a:prstGeom prst="rect">
            <a:avLst/>
          </a:prstGeom>
          <a:noFill/>
        </p:spPr>
        <p:txBody>
          <a:bodyPr wrap="square" rtlCol="0">
            <a:spAutoFit/>
          </a:bodyPr>
          <a:lstStyle/>
          <a:p>
            <a:r>
              <a:rPr lang="en-GB" sz="2000" dirty="0" smtClean="0">
                <a:latin typeface="+mn-lt"/>
              </a:rPr>
              <a:t>Simulated amplitude data for e-Merlin and  the Western EVN for a two Declination +60</a:t>
            </a:r>
            <a:r>
              <a:rPr lang="en-GB" sz="2000" dirty="0" smtClean="0">
                <a:latin typeface="Calibri"/>
              </a:rPr>
              <a:t>° </a:t>
            </a:r>
            <a:r>
              <a:rPr lang="en-GB" sz="2000" dirty="0" smtClean="0">
                <a:latin typeface="+mn-lt"/>
              </a:rPr>
              <a:t>0.5Jy point sources separated by 9mas . Bandwidth 400 MHz</a:t>
            </a:r>
          </a:p>
          <a:p>
            <a:endParaRPr lang="en-GB" sz="2000" dirty="0">
              <a:latin typeface="+mn-lt"/>
            </a:endParaRPr>
          </a:p>
          <a:p>
            <a:r>
              <a:rPr lang="en-GB" sz="2000" dirty="0" smtClean="0">
                <a:latin typeface="+mn-lt"/>
              </a:rPr>
              <a:t>EVN simulations based on JB-Lovell, </a:t>
            </a:r>
            <a:r>
              <a:rPr lang="en-GB" sz="2000" dirty="0" err="1" smtClean="0">
                <a:latin typeface="+mn-lt"/>
              </a:rPr>
              <a:t>Efflesberg</a:t>
            </a:r>
            <a:r>
              <a:rPr lang="en-GB" sz="2000" dirty="0" smtClean="0">
                <a:latin typeface="+mn-lt"/>
              </a:rPr>
              <a:t>, </a:t>
            </a:r>
            <a:r>
              <a:rPr lang="en-GB" sz="2000" dirty="0" err="1" smtClean="0">
                <a:latin typeface="+mn-lt"/>
              </a:rPr>
              <a:t>Westerbork</a:t>
            </a:r>
            <a:r>
              <a:rPr lang="en-GB" sz="2000" dirty="0" smtClean="0">
                <a:latin typeface="+mn-lt"/>
              </a:rPr>
              <a:t>, </a:t>
            </a:r>
            <a:r>
              <a:rPr lang="en-GB" sz="2000" dirty="0" err="1" smtClean="0">
                <a:latin typeface="+mn-lt"/>
              </a:rPr>
              <a:t>Onsala</a:t>
            </a:r>
            <a:r>
              <a:rPr lang="en-GB" sz="2000" dirty="0" smtClean="0">
                <a:latin typeface="+mn-lt"/>
              </a:rPr>
              <a:t>, Noto, Torun, </a:t>
            </a:r>
            <a:r>
              <a:rPr lang="en-GB" sz="2000" dirty="0" err="1" smtClean="0">
                <a:latin typeface="+mn-lt"/>
              </a:rPr>
              <a:t>Medicina</a:t>
            </a:r>
            <a:r>
              <a:rPr lang="en-GB" sz="2000" dirty="0" smtClean="0">
                <a:latin typeface="+mn-lt"/>
              </a:rPr>
              <a:t> </a:t>
            </a:r>
            <a:endParaRPr lang="en-GB" sz="2000" dirty="0">
              <a:latin typeface="+mn-lt"/>
            </a:endParaRPr>
          </a:p>
        </p:txBody>
      </p:sp>
      <p:sp>
        <p:nvSpPr>
          <p:cNvPr id="4" name="TextBox 3"/>
          <p:cNvSpPr txBox="1"/>
          <p:nvPr/>
        </p:nvSpPr>
        <p:spPr>
          <a:xfrm>
            <a:off x="8172400" y="1484784"/>
            <a:ext cx="936104" cy="338554"/>
          </a:xfrm>
          <a:prstGeom prst="rect">
            <a:avLst/>
          </a:prstGeom>
          <a:noFill/>
        </p:spPr>
        <p:txBody>
          <a:bodyPr wrap="square" rtlCol="0">
            <a:spAutoFit/>
          </a:bodyPr>
          <a:lstStyle/>
          <a:p>
            <a:r>
              <a:rPr lang="en-GB" sz="1600" i="1" dirty="0">
                <a:solidFill>
                  <a:srgbClr val="FF0000"/>
                </a:solidFill>
                <a:latin typeface="+mn-lt"/>
              </a:rPr>
              <a:t>e</a:t>
            </a:r>
            <a:r>
              <a:rPr lang="en-GB" sz="1600" i="1" dirty="0" smtClean="0">
                <a:solidFill>
                  <a:srgbClr val="FF0000"/>
                </a:solidFill>
                <a:latin typeface="+mn-lt"/>
              </a:rPr>
              <a:t>-</a:t>
            </a:r>
            <a:r>
              <a:rPr lang="en-GB" sz="1600" dirty="0" smtClean="0">
                <a:solidFill>
                  <a:srgbClr val="FF0000"/>
                </a:solidFill>
                <a:latin typeface="+mn-lt"/>
              </a:rPr>
              <a:t>Merlin</a:t>
            </a:r>
            <a:endParaRPr lang="en-GB" sz="1600" dirty="0">
              <a:solidFill>
                <a:srgbClr val="FF0000"/>
              </a:solidFill>
              <a:latin typeface="+mn-lt"/>
            </a:endParaRPr>
          </a:p>
        </p:txBody>
      </p:sp>
      <p:sp>
        <p:nvSpPr>
          <p:cNvPr id="11" name="TextBox 10"/>
          <p:cNvSpPr txBox="1"/>
          <p:nvPr/>
        </p:nvSpPr>
        <p:spPr>
          <a:xfrm>
            <a:off x="3707904" y="6258798"/>
            <a:ext cx="936104" cy="338554"/>
          </a:xfrm>
          <a:prstGeom prst="rect">
            <a:avLst/>
          </a:prstGeom>
          <a:noFill/>
        </p:spPr>
        <p:txBody>
          <a:bodyPr wrap="square" rtlCol="0">
            <a:spAutoFit/>
          </a:bodyPr>
          <a:lstStyle/>
          <a:p>
            <a:r>
              <a:rPr lang="en-GB" sz="1600" dirty="0" smtClean="0">
                <a:solidFill>
                  <a:srgbClr val="FF0000"/>
                </a:solidFill>
                <a:latin typeface="+mn-lt"/>
              </a:rPr>
              <a:t>EVN</a:t>
            </a:r>
            <a:endParaRPr lang="en-GB" sz="1600" dirty="0">
              <a:solidFill>
                <a:srgbClr val="FF0000"/>
              </a:solidFill>
              <a:latin typeface="+mn-lt"/>
            </a:endParaRPr>
          </a:p>
        </p:txBody>
      </p:sp>
      <p:sp>
        <p:nvSpPr>
          <p:cNvPr id="12" name="TextBox 11"/>
          <p:cNvSpPr txBox="1"/>
          <p:nvPr/>
        </p:nvSpPr>
        <p:spPr>
          <a:xfrm>
            <a:off x="6660232" y="6258798"/>
            <a:ext cx="1224136" cy="338554"/>
          </a:xfrm>
          <a:prstGeom prst="rect">
            <a:avLst/>
          </a:prstGeom>
          <a:noFill/>
        </p:spPr>
        <p:txBody>
          <a:bodyPr wrap="square" rtlCol="0">
            <a:spAutoFit/>
          </a:bodyPr>
          <a:lstStyle/>
          <a:p>
            <a:r>
              <a:rPr lang="en-GB" sz="1600" dirty="0" smtClean="0">
                <a:solidFill>
                  <a:srgbClr val="FF0000"/>
                </a:solidFill>
                <a:latin typeface="+mn-lt"/>
              </a:rPr>
              <a:t>Inner EVN</a:t>
            </a:r>
            <a:endParaRPr lang="en-GB" sz="1600" dirty="0">
              <a:solidFill>
                <a:srgbClr val="FF0000"/>
              </a:solidFill>
              <a:latin typeface="+mn-lt"/>
            </a:endParaRPr>
          </a:p>
        </p:txBody>
      </p:sp>
      <p:sp>
        <p:nvSpPr>
          <p:cNvPr id="7" name="Rectangle 6"/>
          <p:cNvSpPr>
            <a:spLocks noChangeAspect="1"/>
          </p:cNvSpPr>
          <p:nvPr/>
        </p:nvSpPr>
        <p:spPr>
          <a:xfrm>
            <a:off x="3707904" y="4101416"/>
            <a:ext cx="432048" cy="4428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p:cNvCxnSpPr/>
          <p:nvPr/>
        </p:nvCxnSpPr>
        <p:spPr>
          <a:xfrm>
            <a:off x="4139952" y="4322822"/>
            <a:ext cx="2952328" cy="1266418"/>
          </a:xfrm>
          <a:prstGeom prst="straightConnector1">
            <a:avLst/>
          </a:prstGeom>
          <a:ln w="127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956648" y="4221088"/>
            <a:ext cx="2079848" cy="276999"/>
          </a:xfrm>
          <a:prstGeom prst="rect">
            <a:avLst/>
          </a:prstGeom>
          <a:noFill/>
        </p:spPr>
        <p:txBody>
          <a:bodyPr wrap="square" rtlCol="0">
            <a:spAutoFit/>
          </a:bodyPr>
          <a:lstStyle/>
          <a:p>
            <a:r>
              <a:rPr lang="en-GB" sz="1200" dirty="0" err="1" smtClean="0">
                <a:solidFill>
                  <a:srgbClr val="FF0000"/>
                </a:solidFill>
                <a:latin typeface="+mn-lt"/>
              </a:rPr>
              <a:t>Efflesberg-Westerbork</a:t>
            </a:r>
            <a:endParaRPr lang="en-GB" sz="1600" dirty="0">
              <a:solidFill>
                <a:srgbClr val="FF0000"/>
              </a:solidFill>
              <a:latin typeface="+mn-lt"/>
            </a:endParaRPr>
          </a:p>
        </p:txBody>
      </p:sp>
      <p:sp>
        <p:nvSpPr>
          <p:cNvPr id="14" name="Oval 13"/>
          <p:cNvSpPr/>
          <p:nvPr/>
        </p:nvSpPr>
        <p:spPr>
          <a:xfrm>
            <a:off x="7308304" y="4509120"/>
            <a:ext cx="914400" cy="914400"/>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39552" y="3573016"/>
            <a:ext cx="2875590" cy="3170099"/>
          </a:xfrm>
          <a:prstGeom prst="rect">
            <a:avLst/>
          </a:prstGeom>
          <a:noFill/>
        </p:spPr>
        <p:txBody>
          <a:bodyPr wrap="square" rtlCol="0">
            <a:spAutoFit/>
          </a:bodyPr>
          <a:lstStyle/>
          <a:p>
            <a:r>
              <a:rPr lang="en-GB" sz="2000" dirty="0" smtClean="0">
                <a:latin typeface="+mn-lt"/>
              </a:rPr>
              <a:t>Separately correlated      </a:t>
            </a:r>
            <a:r>
              <a:rPr lang="en-GB" sz="2000" i="1" dirty="0" err="1" smtClean="0">
                <a:latin typeface="+mn-lt"/>
              </a:rPr>
              <a:t>e-</a:t>
            </a:r>
            <a:r>
              <a:rPr lang="en-GB" sz="2000" dirty="0" err="1" smtClean="0">
                <a:latin typeface="+mn-lt"/>
              </a:rPr>
              <a:t>Merlin+EVN</a:t>
            </a:r>
            <a:r>
              <a:rPr lang="en-GB" sz="2000" dirty="0" smtClean="0">
                <a:latin typeface="+mn-lt"/>
              </a:rPr>
              <a:t> imaging add short </a:t>
            </a:r>
            <a:r>
              <a:rPr lang="en-GB" sz="2000" dirty="0" err="1" smtClean="0">
                <a:latin typeface="+mn-lt"/>
              </a:rPr>
              <a:t>spacings</a:t>
            </a:r>
            <a:r>
              <a:rPr lang="en-GB" sz="2000" dirty="0" smtClean="0">
                <a:latin typeface="+mn-lt"/>
              </a:rPr>
              <a:t> but has very little </a:t>
            </a:r>
            <a:r>
              <a:rPr lang="en-GB" sz="2000" i="1" dirty="0" err="1" smtClean="0">
                <a:latin typeface="+mn-lt"/>
              </a:rPr>
              <a:t>uv</a:t>
            </a:r>
            <a:r>
              <a:rPr lang="en-GB" sz="2000" i="1" dirty="0" smtClean="0">
                <a:latin typeface="+mn-lt"/>
              </a:rPr>
              <a:t>-</a:t>
            </a:r>
            <a:r>
              <a:rPr lang="en-GB" sz="2000" dirty="0" smtClean="0">
                <a:latin typeface="+mn-lt"/>
              </a:rPr>
              <a:t>coverage overlap. </a:t>
            </a:r>
            <a:endParaRPr lang="en-GB" sz="2000" dirty="0">
              <a:latin typeface="+mn-lt"/>
            </a:endParaRPr>
          </a:p>
          <a:p>
            <a:endParaRPr lang="en-GB" sz="2000" dirty="0" smtClean="0">
              <a:latin typeface="+mn-lt"/>
            </a:endParaRPr>
          </a:p>
          <a:p>
            <a:r>
              <a:rPr lang="en-GB" sz="2000" i="1" dirty="0" smtClean="0">
                <a:solidFill>
                  <a:schemeClr val="bg1"/>
                </a:solidFill>
                <a:latin typeface="+mn-lt"/>
              </a:rPr>
              <a:t>e-</a:t>
            </a:r>
            <a:r>
              <a:rPr lang="en-GB" sz="2000" dirty="0" smtClean="0">
                <a:solidFill>
                  <a:schemeClr val="bg1"/>
                </a:solidFill>
                <a:latin typeface="+mn-lt"/>
              </a:rPr>
              <a:t>Merlin telescopes </a:t>
            </a:r>
            <a:r>
              <a:rPr lang="en-GB" sz="1600" dirty="0" smtClean="0">
                <a:solidFill>
                  <a:schemeClr val="bg1"/>
                </a:solidFill>
                <a:latin typeface="+mn-lt"/>
                <a:sym typeface="Wingdings" panose="05000000000000000000" pitchFamily="2" charset="2"/>
              </a:rPr>
              <a:t></a:t>
            </a:r>
            <a:r>
              <a:rPr lang="en-GB" sz="2000" dirty="0" smtClean="0">
                <a:solidFill>
                  <a:schemeClr val="bg1"/>
                </a:solidFill>
                <a:latin typeface="+mn-lt"/>
              </a:rPr>
              <a:t> EVN correlated datasets begins to populate the overlap region.</a:t>
            </a:r>
            <a:endParaRPr lang="en-GB" sz="2000" dirty="0">
              <a:solidFill>
                <a:schemeClr val="bg1"/>
              </a:solidFill>
              <a:latin typeface="+mn-lt"/>
            </a:endParaRPr>
          </a:p>
        </p:txBody>
      </p:sp>
      <p:sp>
        <p:nvSpPr>
          <p:cNvPr id="18" name="TextBox 17"/>
          <p:cNvSpPr txBox="1"/>
          <p:nvPr/>
        </p:nvSpPr>
        <p:spPr>
          <a:xfrm>
            <a:off x="539552" y="2442374"/>
            <a:ext cx="2731575" cy="338554"/>
          </a:xfrm>
          <a:prstGeom prst="rect">
            <a:avLst/>
          </a:prstGeom>
          <a:noFill/>
        </p:spPr>
        <p:txBody>
          <a:bodyPr wrap="square" rtlCol="0">
            <a:spAutoFit/>
          </a:bodyPr>
          <a:lstStyle/>
          <a:p>
            <a:r>
              <a:rPr lang="en-GB" sz="1600" dirty="0" err="1" smtClean="0">
                <a:solidFill>
                  <a:srgbClr val="0066FF"/>
                </a:solidFill>
                <a:latin typeface="+mn-lt"/>
              </a:rPr>
              <a:t>Klockner</a:t>
            </a:r>
            <a:r>
              <a:rPr lang="en-GB" sz="1600" dirty="0">
                <a:solidFill>
                  <a:srgbClr val="0066FF"/>
                </a:solidFill>
                <a:latin typeface="+mn-lt"/>
              </a:rPr>
              <a:t>+</a:t>
            </a:r>
            <a:r>
              <a:rPr lang="en-GB" sz="1600" dirty="0" smtClean="0">
                <a:solidFill>
                  <a:srgbClr val="0066FF"/>
                </a:solidFill>
                <a:latin typeface="+mn-lt"/>
              </a:rPr>
              <a:t> (2011)</a:t>
            </a:r>
            <a:endParaRPr lang="en-GB" sz="1600" dirty="0">
              <a:solidFill>
                <a:srgbClr val="0066FF"/>
              </a:solidFill>
              <a:latin typeface="+mn-lt"/>
            </a:endParaRPr>
          </a:p>
        </p:txBody>
      </p:sp>
    </p:spTree>
    <p:extLst>
      <p:ext uri="{BB962C8B-B14F-4D97-AF65-F5344CB8AC3E}">
        <p14:creationId xmlns:p14="http://schemas.microsoft.com/office/powerpoint/2010/main" val="2935700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 EVN + </a:t>
            </a:r>
            <a:r>
              <a:rPr lang="en-GB" sz="2800" kern="0" dirty="0" err="1" smtClean="0">
                <a:solidFill>
                  <a:srgbClr val="FF0000"/>
                </a:solidFill>
              </a:rPr>
              <a:t>Goonhilly</a:t>
            </a:r>
            <a:r>
              <a:rPr lang="en-GB" sz="2800" kern="0" dirty="0" smtClean="0">
                <a:solidFill>
                  <a:srgbClr val="FF0000"/>
                </a:solidFill>
              </a:rPr>
              <a:t> </a:t>
            </a:r>
            <a:endParaRPr lang="en-GB" sz="2800" kern="0" dirty="0">
              <a:solidFill>
                <a:srgbClr val="FF0000"/>
              </a:solidFill>
            </a:endParaRPr>
          </a:p>
          <a:p>
            <a:endParaRPr lang="en-GB" sz="2400" kern="0" dirty="0">
              <a:solidFill>
                <a:srgbClr val="FF0000"/>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8" t="13027" r="32672" b="47050"/>
          <a:stretch/>
        </p:blipFill>
        <p:spPr bwMode="auto">
          <a:xfrm>
            <a:off x="3394800" y="1436400"/>
            <a:ext cx="5751696" cy="2719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292080" y="1484784"/>
            <a:ext cx="936104" cy="338554"/>
          </a:xfrm>
          <a:prstGeom prst="rect">
            <a:avLst/>
          </a:prstGeom>
          <a:noFill/>
        </p:spPr>
        <p:txBody>
          <a:bodyPr wrap="square" rtlCol="0">
            <a:spAutoFit/>
          </a:bodyPr>
          <a:lstStyle/>
          <a:p>
            <a:r>
              <a:rPr lang="en-GB" sz="1600" i="1" dirty="0">
                <a:solidFill>
                  <a:srgbClr val="FF0000"/>
                </a:solidFill>
                <a:latin typeface="+mn-lt"/>
              </a:rPr>
              <a:t>e</a:t>
            </a:r>
            <a:r>
              <a:rPr lang="en-GB" sz="1600" i="1" dirty="0" smtClean="0">
                <a:solidFill>
                  <a:srgbClr val="FF0000"/>
                </a:solidFill>
                <a:latin typeface="+mn-lt"/>
              </a:rPr>
              <a:t>-</a:t>
            </a:r>
            <a:r>
              <a:rPr lang="en-GB" sz="1600" dirty="0" smtClean="0">
                <a:solidFill>
                  <a:srgbClr val="FF0000"/>
                </a:solidFill>
                <a:latin typeface="+mn-lt"/>
              </a:rPr>
              <a:t>Merlin</a:t>
            </a:r>
            <a:endParaRPr lang="en-GB" sz="1600" dirty="0">
              <a:solidFill>
                <a:srgbClr val="FF0000"/>
              </a:solidFill>
              <a:latin typeface="+mn-lt"/>
            </a:endParaRPr>
          </a:p>
        </p:txBody>
      </p:sp>
      <p:sp>
        <p:nvSpPr>
          <p:cNvPr id="7" name="TextBox 6"/>
          <p:cNvSpPr txBox="1"/>
          <p:nvPr/>
        </p:nvSpPr>
        <p:spPr>
          <a:xfrm>
            <a:off x="7236296" y="1484784"/>
            <a:ext cx="1982208" cy="338554"/>
          </a:xfrm>
          <a:prstGeom prst="rect">
            <a:avLst/>
          </a:prstGeom>
          <a:noFill/>
        </p:spPr>
        <p:txBody>
          <a:bodyPr wrap="square" rtlCol="0">
            <a:spAutoFit/>
          </a:bodyPr>
          <a:lstStyle/>
          <a:p>
            <a:r>
              <a:rPr lang="en-GB" sz="1600" i="1" dirty="0" err="1" smtClean="0">
                <a:solidFill>
                  <a:srgbClr val="FF0000"/>
                </a:solidFill>
                <a:latin typeface="+mn-lt"/>
              </a:rPr>
              <a:t>e-</a:t>
            </a:r>
            <a:r>
              <a:rPr lang="en-GB" sz="1600" dirty="0" err="1" smtClean="0">
                <a:solidFill>
                  <a:srgbClr val="FF0000"/>
                </a:solidFill>
                <a:latin typeface="+mn-lt"/>
              </a:rPr>
              <a:t>Merlin+Goonhilly</a:t>
            </a:r>
            <a:endParaRPr lang="en-GB" sz="1600" dirty="0">
              <a:solidFill>
                <a:srgbClr val="FF0000"/>
              </a:solidFill>
              <a:latin typeface="+mn-lt"/>
            </a:endParaRP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828" t="52950" r="32672" b="7126"/>
          <a:stretch/>
        </p:blipFill>
        <p:spPr bwMode="auto">
          <a:xfrm>
            <a:off x="3347864" y="4128547"/>
            <a:ext cx="5760640" cy="2723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11559" y="1484784"/>
            <a:ext cx="2783241" cy="2308324"/>
          </a:xfrm>
          <a:prstGeom prst="rect">
            <a:avLst/>
          </a:prstGeom>
          <a:noFill/>
        </p:spPr>
        <p:txBody>
          <a:bodyPr wrap="square" rtlCol="0">
            <a:spAutoFit/>
          </a:bodyPr>
          <a:lstStyle/>
          <a:p>
            <a:r>
              <a:rPr lang="en-GB" sz="1800" dirty="0" smtClean="0">
                <a:latin typeface="+mn-lt"/>
              </a:rPr>
              <a:t>Adding </a:t>
            </a:r>
            <a:r>
              <a:rPr lang="en-GB" sz="1800" dirty="0" err="1" smtClean="0">
                <a:latin typeface="+mn-lt"/>
              </a:rPr>
              <a:t>Goonhilly</a:t>
            </a:r>
            <a:r>
              <a:rPr lang="en-GB" sz="1800" dirty="0" smtClean="0">
                <a:latin typeface="+mn-lt"/>
              </a:rPr>
              <a:t> to            </a:t>
            </a:r>
            <a:r>
              <a:rPr lang="en-GB" sz="1800" i="1" dirty="0" smtClean="0">
                <a:latin typeface="+mn-lt"/>
              </a:rPr>
              <a:t>e-</a:t>
            </a:r>
            <a:r>
              <a:rPr lang="en-GB" sz="1800" dirty="0" smtClean="0">
                <a:latin typeface="+mn-lt"/>
              </a:rPr>
              <a:t>Merlin both fills in the overlap region with EVN and doubles the angular resolution of </a:t>
            </a:r>
            <a:r>
              <a:rPr lang="en-GB" sz="1800" i="1" dirty="0" smtClean="0">
                <a:latin typeface="+mn-lt"/>
              </a:rPr>
              <a:t>e-</a:t>
            </a:r>
            <a:r>
              <a:rPr lang="en-GB" sz="1800" dirty="0" smtClean="0">
                <a:latin typeface="+mn-lt"/>
              </a:rPr>
              <a:t>Merlin            – and also improves image fidelity at low Declinations</a:t>
            </a:r>
          </a:p>
          <a:p>
            <a:r>
              <a:rPr lang="en-GB" sz="1800" dirty="0" smtClean="0">
                <a:latin typeface="+mn-lt"/>
              </a:rPr>
              <a:t> </a:t>
            </a:r>
          </a:p>
        </p:txBody>
      </p:sp>
      <p:sp>
        <p:nvSpPr>
          <p:cNvPr id="12" name="TextBox 11"/>
          <p:cNvSpPr txBox="1"/>
          <p:nvPr/>
        </p:nvSpPr>
        <p:spPr>
          <a:xfrm>
            <a:off x="6588224" y="3599071"/>
            <a:ext cx="1152128" cy="261610"/>
          </a:xfrm>
          <a:prstGeom prst="rect">
            <a:avLst/>
          </a:prstGeom>
          <a:noFill/>
        </p:spPr>
        <p:txBody>
          <a:bodyPr wrap="square" rtlCol="0">
            <a:spAutoFit/>
          </a:bodyPr>
          <a:lstStyle/>
          <a:p>
            <a:r>
              <a:rPr lang="en-GB" sz="1100" dirty="0" err="1" smtClean="0">
                <a:solidFill>
                  <a:srgbClr val="0066FF"/>
                </a:solidFill>
                <a:latin typeface="+mn-lt"/>
              </a:rPr>
              <a:t>Klockner</a:t>
            </a:r>
            <a:r>
              <a:rPr lang="en-GB" sz="1100" dirty="0">
                <a:solidFill>
                  <a:srgbClr val="0066FF"/>
                </a:solidFill>
                <a:latin typeface="+mn-lt"/>
              </a:rPr>
              <a:t>+</a:t>
            </a:r>
            <a:r>
              <a:rPr lang="en-GB" sz="1100" dirty="0" smtClean="0">
                <a:solidFill>
                  <a:srgbClr val="0066FF"/>
                </a:solidFill>
                <a:latin typeface="+mn-lt"/>
              </a:rPr>
              <a:t> (2011)</a:t>
            </a:r>
            <a:endParaRPr lang="en-GB" sz="1100" dirty="0">
              <a:solidFill>
                <a:srgbClr val="0066FF"/>
              </a:solidFill>
              <a:latin typeface="+mn-lt"/>
            </a:endParaRPr>
          </a:p>
        </p:txBody>
      </p:sp>
      <p:grpSp>
        <p:nvGrpSpPr>
          <p:cNvPr id="3" name="Group 2"/>
          <p:cNvGrpSpPr/>
          <p:nvPr/>
        </p:nvGrpSpPr>
        <p:grpSpPr>
          <a:xfrm>
            <a:off x="195893" y="3429000"/>
            <a:ext cx="3226636" cy="3202998"/>
            <a:chOff x="195893" y="3429000"/>
            <a:chExt cx="3226636" cy="3202998"/>
          </a:xfrm>
        </p:grpSpPr>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536" t="12682" r="19396" b="4253"/>
            <a:stretch/>
          </p:blipFill>
          <p:spPr bwMode="auto">
            <a:xfrm>
              <a:off x="195893" y="3429000"/>
              <a:ext cx="3226636" cy="3202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9552" y="3474000"/>
              <a:ext cx="244827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1331640" y="6551766"/>
            <a:ext cx="1224136" cy="261610"/>
          </a:xfrm>
          <a:prstGeom prst="rect">
            <a:avLst/>
          </a:prstGeom>
          <a:noFill/>
        </p:spPr>
        <p:txBody>
          <a:bodyPr wrap="square" rtlCol="0">
            <a:spAutoFit/>
          </a:bodyPr>
          <a:lstStyle/>
          <a:p>
            <a:r>
              <a:rPr lang="en-GB" sz="1100" dirty="0" smtClean="0">
                <a:solidFill>
                  <a:srgbClr val="0066FF"/>
                </a:solidFill>
                <a:latin typeface="+mn-lt"/>
              </a:rPr>
              <a:t>Heywood+ (2011)</a:t>
            </a:r>
            <a:endParaRPr lang="en-GB" sz="1100" dirty="0">
              <a:solidFill>
                <a:srgbClr val="0066FF"/>
              </a:solidFill>
              <a:latin typeface="+mn-lt"/>
            </a:endParaRPr>
          </a:p>
        </p:txBody>
      </p:sp>
      <p:sp>
        <p:nvSpPr>
          <p:cNvPr id="4" name="TextBox 3"/>
          <p:cNvSpPr txBox="1"/>
          <p:nvPr/>
        </p:nvSpPr>
        <p:spPr>
          <a:xfrm>
            <a:off x="107504" y="3768528"/>
            <a:ext cx="3384375" cy="1200329"/>
          </a:xfrm>
          <a:prstGeom prst="rect">
            <a:avLst/>
          </a:prstGeom>
          <a:solidFill>
            <a:srgbClr val="0070C0"/>
          </a:solidFill>
        </p:spPr>
        <p:txBody>
          <a:bodyPr wrap="square" rtlCol="0">
            <a:spAutoFit/>
          </a:bodyPr>
          <a:lstStyle/>
          <a:p>
            <a:r>
              <a:rPr lang="en-GB" sz="1800" i="1" dirty="0" err="1">
                <a:solidFill>
                  <a:schemeClr val="bg1"/>
                </a:solidFill>
                <a:latin typeface="+mn-lt"/>
              </a:rPr>
              <a:t>e</a:t>
            </a:r>
            <a:r>
              <a:rPr lang="en-GB" sz="1800" i="1" dirty="0" err="1" smtClean="0">
                <a:solidFill>
                  <a:schemeClr val="bg1"/>
                </a:solidFill>
                <a:latin typeface="+mn-lt"/>
              </a:rPr>
              <a:t>-</a:t>
            </a:r>
            <a:r>
              <a:rPr lang="en-GB" sz="1800" dirty="0" err="1" smtClean="0">
                <a:solidFill>
                  <a:schemeClr val="bg1"/>
                </a:solidFill>
                <a:latin typeface="+mn-lt"/>
              </a:rPr>
              <a:t>Merlin+Goonhilly</a:t>
            </a:r>
            <a:r>
              <a:rPr lang="en-GB" sz="1800" dirty="0" smtClean="0">
                <a:solidFill>
                  <a:schemeClr val="bg1"/>
                </a:solidFill>
                <a:latin typeface="+mn-lt"/>
              </a:rPr>
              <a:t> added to EVN-correlated datasets adds short </a:t>
            </a:r>
            <a:r>
              <a:rPr lang="en-GB" sz="1800" i="1" dirty="0" err="1" smtClean="0">
                <a:solidFill>
                  <a:schemeClr val="bg1"/>
                </a:solidFill>
                <a:latin typeface="+mn-lt"/>
              </a:rPr>
              <a:t>uv</a:t>
            </a:r>
            <a:r>
              <a:rPr lang="en-GB" sz="1800" dirty="0" smtClean="0">
                <a:solidFill>
                  <a:schemeClr val="bg1"/>
                </a:solidFill>
                <a:latin typeface="+mn-lt"/>
              </a:rPr>
              <a:t> </a:t>
            </a:r>
            <a:r>
              <a:rPr lang="en-GB" sz="1800" dirty="0" err="1" smtClean="0">
                <a:solidFill>
                  <a:schemeClr val="bg1"/>
                </a:solidFill>
                <a:latin typeface="+mn-lt"/>
              </a:rPr>
              <a:t>spacings</a:t>
            </a:r>
            <a:r>
              <a:rPr lang="en-GB" sz="1800" dirty="0" smtClean="0">
                <a:solidFill>
                  <a:schemeClr val="bg1"/>
                </a:solidFill>
                <a:latin typeface="+mn-lt"/>
              </a:rPr>
              <a:t> and fills the  coverage holes at baselines &lt;5M</a:t>
            </a:r>
            <a:r>
              <a:rPr lang="el-GR" sz="1800" dirty="0">
                <a:solidFill>
                  <a:schemeClr val="bg1"/>
                </a:solidFill>
              </a:rPr>
              <a:t> λ</a:t>
            </a:r>
            <a:endParaRPr lang="en-GB" sz="1800" dirty="0">
              <a:solidFill>
                <a:schemeClr val="bg1"/>
              </a:solidFill>
              <a:latin typeface="+mn-lt"/>
            </a:endParaRPr>
          </a:p>
        </p:txBody>
      </p:sp>
      <p:sp>
        <p:nvSpPr>
          <p:cNvPr id="15" name="TextBox 14"/>
          <p:cNvSpPr txBox="1"/>
          <p:nvPr/>
        </p:nvSpPr>
        <p:spPr>
          <a:xfrm>
            <a:off x="3707904" y="6258798"/>
            <a:ext cx="936104" cy="338554"/>
          </a:xfrm>
          <a:prstGeom prst="rect">
            <a:avLst/>
          </a:prstGeom>
          <a:noFill/>
        </p:spPr>
        <p:txBody>
          <a:bodyPr wrap="square" rtlCol="0">
            <a:spAutoFit/>
          </a:bodyPr>
          <a:lstStyle/>
          <a:p>
            <a:r>
              <a:rPr lang="en-GB" sz="1600" dirty="0" smtClean="0">
                <a:solidFill>
                  <a:srgbClr val="FF0000"/>
                </a:solidFill>
                <a:latin typeface="+mn-lt"/>
              </a:rPr>
              <a:t>EVN</a:t>
            </a:r>
            <a:endParaRPr lang="en-GB" sz="1600" dirty="0">
              <a:solidFill>
                <a:srgbClr val="FF0000"/>
              </a:solidFill>
              <a:latin typeface="+mn-lt"/>
            </a:endParaRPr>
          </a:p>
        </p:txBody>
      </p:sp>
      <p:sp>
        <p:nvSpPr>
          <p:cNvPr id="16" name="TextBox 15"/>
          <p:cNvSpPr txBox="1"/>
          <p:nvPr/>
        </p:nvSpPr>
        <p:spPr>
          <a:xfrm>
            <a:off x="6660232" y="6258798"/>
            <a:ext cx="1224136" cy="338554"/>
          </a:xfrm>
          <a:prstGeom prst="rect">
            <a:avLst/>
          </a:prstGeom>
          <a:noFill/>
        </p:spPr>
        <p:txBody>
          <a:bodyPr wrap="square" rtlCol="0">
            <a:spAutoFit/>
          </a:bodyPr>
          <a:lstStyle/>
          <a:p>
            <a:r>
              <a:rPr lang="en-GB" sz="1600" dirty="0" smtClean="0">
                <a:solidFill>
                  <a:srgbClr val="FF0000"/>
                </a:solidFill>
                <a:latin typeface="+mn-lt"/>
              </a:rPr>
              <a:t>Inner EVN</a:t>
            </a:r>
            <a:endParaRPr lang="en-GB" sz="1600" dirty="0">
              <a:solidFill>
                <a:srgbClr val="FF0000"/>
              </a:solidFill>
              <a:latin typeface="+mn-lt"/>
            </a:endParaRPr>
          </a:p>
        </p:txBody>
      </p:sp>
    </p:spTree>
    <p:extLst>
      <p:ext uri="{BB962C8B-B14F-4D97-AF65-F5344CB8AC3E}">
        <p14:creationId xmlns:p14="http://schemas.microsoft.com/office/powerpoint/2010/main" val="151434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 </a:t>
            </a:r>
            <a:r>
              <a:rPr lang="en-GB" sz="2800" kern="0" dirty="0" err="1" smtClean="0">
                <a:solidFill>
                  <a:srgbClr val="FF0000"/>
                </a:solidFill>
              </a:rPr>
              <a:t>Goonhilly</a:t>
            </a:r>
            <a:r>
              <a:rPr lang="en-GB" sz="2800" kern="0" dirty="0" smtClean="0">
                <a:solidFill>
                  <a:srgbClr val="FF0000"/>
                </a:solidFill>
              </a:rPr>
              <a:t> </a:t>
            </a:r>
            <a:endParaRPr lang="en-GB" sz="2800" kern="0" dirty="0">
              <a:solidFill>
                <a:srgbClr val="FF0000"/>
              </a:solidFill>
            </a:endParaRPr>
          </a:p>
          <a:p>
            <a:endParaRPr lang="en-GB" sz="2400" kern="0" dirty="0">
              <a:solidFill>
                <a:srgbClr val="FF0000"/>
              </a:solidFill>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874" r="18965" b="12644"/>
          <a:stretch/>
        </p:blipFill>
        <p:spPr bwMode="auto">
          <a:xfrm>
            <a:off x="648072" y="1484313"/>
            <a:ext cx="8100392" cy="4412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716016" y="980728"/>
            <a:ext cx="4392488" cy="338554"/>
          </a:xfrm>
          <a:prstGeom prst="rect">
            <a:avLst/>
          </a:prstGeom>
          <a:noFill/>
        </p:spPr>
        <p:txBody>
          <a:bodyPr wrap="square" rtlCol="0">
            <a:spAutoFit/>
          </a:bodyPr>
          <a:lstStyle/>
          <a:p>
            <a:r>
              <a:rPr lang="en-GB" sz="1600" dirty="0">
                <a:latin typeface="+mn-lt"/>
              </a:rPr>
              <a:t>http://www1.ast.leeds.ac.uk/~mgh/CUGA.htm</a:t>
            </a:r>
          </a:p>
        </p:txBody>
      </p:sp>
      <p:sp>
        <p:nvSpPr>
          <p:cNvPr id="3" name="TextBox 2"/>
          <p:cNvSpPr txBox="1"/>
          <p:nvPr/>
        </p:nvSpPr>
        <p:spPr>
          <a:xfrm>
            <a:off x="6804248" y="1866310"/>
            <a:ext cx="1440160" cy="338554"/>
          </a:xfrm>
          <a:prstGeom prst="rect">
            <a:avLst/>
          </a:prstGeom>
          <a:noFill/>
        </p:spPr>
        <p:txBody>
          <a:bodyPr wrap="square" rtlCol="0">
            <a:spAutoFit/>
          </a:bodyPr>
          <a:lstStyle/>
          <a:p>
            <a:r>
              <a:rPr lang="en-GB" sz="1600" dirty="0" smtClean="0">
                <a:latin typeface="+mn-lt"/>
              </a:rPr>
              <a:t>26m L-Band </a:t>
            </a:r>
            <a:endParaRPr lang="en-GB" sz="1600" dirty="0">
              <a:latin typeface="+mn-lt"/>
            </a:endParaRPr>
          </a:p>
        </p:txBody>
      </p:sp>
      <p:sp>
        <p:nvSpPr>
          <p:cNvPr id="6" name="TextBox 5"/>
          <p:cNvSpPr txBox="1"/>
          <p:nvPr/>
        </p:nvSpPr>
        <p:spPr>
          <a:xfrm>
            <a:off x="5652120" y="4293096"/>
            <a:ext cx="1440160" cy="338554"/>
          </a:xfrm>
          <a:prstGeom prst="rect">
            <a:avLst/>
          </a:prstGeom>
          <a:noFill/>
        </p:spPr>
        <p:txBody>
          <a:bodyPr wrap="square" rtlCol="0">
            <a:spAutoFit/>
          </a:bodyPr>
          <a:lstStyle/>
          <a:p>
            <a:r>
              <a:rPr lang="en-GB" sz="1600" dirty="0" smtClean="0">
                <a:latin typeface="+mn-lt"/>
              </a:rPr>
              <a:t>30m </a:t>
            </a:r>
            <a:r>
              <a:rPr lang="en-GB" sz="1600" dirty="0">
                <a:latin typeface="+mn-lt"/>
              </a:rPr>
              <a:t>C</a:t>
            </a:r>
            <a:r>
              <a:rPr lang="en-GB" sz="1600" dirty="0" smtClean="0">
                <a:latin typeface="+mn-lt"/>
              </a:rPr>
              <a:t>-Band </a:t>
            </a:r>
            <a:endParaRPr lang="en-GB" sz="1600" dirty="0">
              <a:latin typeface="+mn-lt"/>
            </a:endParaRPr>
          </a:p>
        </p:txBody>
      </p:sp>
      <p:sp>
        <p:nvSpPr>
          <p:cNvPr id="4" name="TextBox 3"/>
          <p:cNvSpPr txBox="1"/>
          <p:nvPr/>
        </p:nvSpPr>
        <p:spPr>
          <a:xfrm>
            <a:off x="838200" y="5877272"/>
            <a:ext cx="7190184" cy="830997"/>
          </a:xfrm>
          <a:prstGeom prst="rect">
            <a:avLst/>
          </a:prstGeom>
          <a:noFill/>
        </p:spPr>
        <p:txBody>
          <a:bodyPr wrap="square" rtlCol="0">
            <a:spAutoFit/>
          </a:bodyPr>
          <a:lstStyle/>
          <a:p>
            <a:r>
              <a:rPr lang="en-GB" sz="1600" dirty="0" smtClean="0">
                <a:latin typeface="+mn-lt"/>
              </a:rPr>
              <a:t>Envisage data transmission back to JBO for inclusion into the </a:t>
            </a:r>
            <a:r>
              <a:rPr lang="en-GB" sz="1600" i="1" dirty="0" smtClean="0">
                <a:latin typeface="+mn-lt"/>
              </a:rPr>
              <a:t>e-</a:t>
            </a:r>
            <a:r>
              <a:rPr lang="en-GB" sz="1600" dirty="0" smtClean="0">
                <a:latin typeface="+mn-lt"/>
              </a:rPr>
              <a:t>Merlin correlator        – and available for recording with other </a:t>
            </a:r>
            <a:r>
              <a:rPr lang="en-GB" sz="1600" i="1" dirty="0" smtClean="0">
                <a:latin typeface="+mn-lt"/>
              </a:rPr>
              <a:t>e-</a:t>
            </a:r>
            <a:r>
              <a:rPr lang="en-GB" sz="1600" dirty="0" smtClean="0">
                <a:latin typeface="+mn-lt"/>
              </a:rPr>
              <a:t>Merlin antennas for correlation in JIVE</a:t>
            </a:r>
            <a:r>
              <a:rPr lang="en-GB" sz="1600" dirty="0" smtClean="0">
                <a:latin typeface="+mn-lt"/>
              </a:rPr>
              <a:t>.</a:t>
            </a:r>
          </a:p>
          <a:p>
            <a:r>
              <a:rPr lang="en-GB" sz="1600" dirty="0" smtClean="0">
                <a:solidFill>
                  <a:srgbClr val="FF0000"/>
                </a:solidFill>
                <a:latin typeface="+mn-lt"/>
              </a:rPr>
              <a:t>Antenna duty cycle of availability and JBO returned bandwidth still being finalised</a:t>
            </a:r>
            <a:endParaRPr lang="en-GB" sz="1600" dirty="0" smtClean="0">
              <a:solidFill>
                <a:srgbClr val="FF0000"/>
              </a:solidFill>
              <a:latin typeface="+mn-lt"/>
            </a:endParaRPr>
          </a:p>
        </p:txBody>
      </p:sp>
      <p:sp>
        <p:nvSpPr>
          <p:cNvPr id="5" name="TextBox 4"/>
          <p:cNvSpPr txBox="1"/>
          <p:nvPr/>
        </p:nvSpPr>
        <p:spPr>
          <a:xfrm>
            <a:off x="35496" y="2621811"/>
            <a:ext cx="1944216" cy="2031325"/>
          </a:xfrm>
          <a:prstGeom prst="rect">
            <a:avLst/>
          </a:prstGeom>
          <a:solidFill>
            <a:srgbClr val="0070C0"/>
          </a:solidFill>
        </p:spPr>
        <p:txBody>
          <a:bodyPr wrap="square" rtlCol="0">
            <a:spAutoFit/>
          </a:bodyPr>
          <a:lstStyle/>
          <a:p>
            <a:r>
              <a:rPr lang="en-GB" sz="1400" b="1" dirty="0" smtClean="0">
                <a:solidFill>
                  <a:schemeClr val="bg1"/>
                </a:solidFill>
                <a:latin typeface="+mn-lt"/>
              </a:rPr>
              <a:t>CUGA Consortium:</a:t>
            </a:r>
          </a:p>
          <a:p>
            <a:r>
              <a:rPr lang="en-GB" sz="1400" dirty="0" smtClean="0">
                <a:solidFill>
                  <a:schemeClr val="bg1"/>
                </a:solidFill>
                <a:latin typeface="+mn-lt"/>
              </a:rPr>
              <a:t>Leeds (Lead)</a:t>
            </a:r>
          </a:p>
          <a:p>
            <a:r>
              <a:rPr lang="en-GB" sz="1400" dirty="0" smtClean="0">
                <a:solidFill>
                  <a:schemeClr val="bg1"/>
                </a:solidFill>
                <a:latin typeface="+mn-lt"/>
              </a:rPr>
              <a:t>Manchester</a:t>
            </a:r>
          </a:p>
          <a:p>
            <a:r>
              <a:rPr lang="en-GB" sz="1400" dirty="0" smtClean="0">
                <a:solidFill>
                  <a:schemeClr val="bg1"/>
                </a:solidFill>
                <a:latin typeface="+mn-lt"/>
              </a:rPr>
              <a:t>Hertfordshire</a:t>
            </a:r>
          </a:p>
          <a:p>
            <a:r>
              <a:rPr lang="en-GB" sz="1400" dirty="0" smtClean="0">
                <a:solidFill>
                  <a:schemeClr val="bg1"/>
                </a:solidFill>
                <a:latin typeface="+mn-lt"/>
              </a:rPr>
              <a:t>Durham</a:t>
            </a:r>
          </a:p>
          <a:p>
            <a:r>
              <a:rPr lang="en-GB" sz="1400" dirty="0" smtClean="0">
                <a:solidFill>
                  <a:schemeClr val="bg1"/>
                </a:solidFill>
                <a:latin typeface="+mn-lt"/>
              </a:rPr>
              <a:t>Oxford</a:t>
            </a:r>
          </a:p>
          <a:p>
            <a:r>
              <a:rPr lang="en-GB" sz="1400" dirty="0" smtClean="0">
                <a:solidFill>
                  <a:schemeClr val="bg1"/>
                </a:solidFill>
                <a:latin typeface="+mn-lt"/>
              </a:rPr>
              <a:t>UCLAN</a:t>
            </a:r>
          </a:p>
          <a:p>
            <a:r>
              <a:rPr lang="en-GB" sz="1400" dirty="0" smtClean="0">
                <a:solidFill>
                  <a:schemeClr val="bg1"/>
                </a:solidFill>
                <a:latin typeface="+mn-lt"/>
              </a:rPr>
              <a:t>Bristol</a:t>
            </a:r>
          </a:p>
          <a:p>
            <a:r>
              <a:rPr lang="en-GB" sz="1400" dirty="0" smtClean="0">
                <a:solidFill>
                  <a:schemeClr val="bg1"/>
                </a:solidFill>
                <a:latin typeface="+mn-lt"/>
              </a:rPr>
              <a:t>Delivery 1-2 years (?)</a:t>
            </a:r>
            <a:endParaRPr lang="en-GB" sz="1400" dirty="0">
              <a:solidFill>
                <a:schemeClr val="bg1"/>
              </a:solidFill>
              <a:latin typeface="+mn-lt"/>
            </a:endParaRPr>
          </a:p>
        </p:txBody>
      </p:sp>
    </p:spTree>
    <p:extLst>
      <p:ext uri="{BB962C8B-B14F-4D97-AF65-F5344CB8AC3E}">
        <p14:creationId xmlns:p14="http://schemas.microsoft.com/office/powerpoint/2010/main" val="2115486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56384" y="5157192"/>
            <a:ext cx="5364088" cy="65910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611559" y="1124744"/>
            <a:ext cx="8424935" cy="1292662"/>
          </a:xfrm>
          <a:prstGeom prst="rect">
            <a:avLst/>
          </a:prstGeom>
        </p:spPr>
        <p:txBody>
          <a:bodyPr wrap="square">
            <a:spAutoFit/>
          </a:bodyPr>
          <a:lstStyle/>
          <a:p>
            <a:pPr>
              <a:defRPr/>
            </a:pPr>
            <a:endParaRPr lang="en-GB" dirty="0">
              <a:solidFill>
                <a:srgbClr val="FFC000"/>
              </a:solidFill>
            </a:endParaRPr>
          </a:p>
          <a:p>
            <a:pPr>
              <a:defRPr/>
            </a:pPr>
            <a:r>
              <a:rPr lang="en-GB" sz="1800" i="1" dirty="0" smtClean="0">
                <a:solidFill>
                  <a:srgbClr val="FF0000"/>
                </a:solidFill>
                <a:latin typeface="+mn-lt"/>
              </a:rPr>
              <a:t>e-</a:t>
            </a:r>
            <a:r>
              <a:rPr lang="en-GB" sz="1800" dirty="0" smtClean="0">
                <a:solidFill>
                  <a:srgbClr val="FF0000"/>
                </a:solidFill>
                <a:latin typeface="+mn-lt"/>
              </a:rPr>
              <a:t>MERLIN in EVN: </a:t>
            </a:r>
            <a:r>
              <a:rPr lang="en-GB" sz="1800" dirty="0">
                <a:latin typeface="+mn-lt"/>
              </a:rPr>
              <a:t>I</a:t>
            </a:r>
            <a:r>
              <a:rPr lang="en-GB" sz="1800" dirty="0" smtClean="0">
                <a:latin typeface="+mn-lt"/>
              </a:rPr>
              <a:t>ncluding </a:t>
            </a:r>
            <a:r>
              <a:rPr lang="en-GB" sz="1800" dirty="0">
                <a:latin typeface="+mn-lt"/>
              </a:rPr>
              <a:t>e-MERLIN antennas </a:t>
            </a:r>
            <a:r>
              <a:rPr lang="en-GB" sz="1800" dirty="0" smtClean="0">
                <a:latin typeface="+mn-lt"/>
              </a:rPr>
              <a:t>provides </a:t>
            </a:r>
            <a:r>
              <a:rPr lang="en-GB" sz="1800" dirty="0">
                <a:latin typeface="+mn-lt"/>
              </a:rPr>
              <a:t>continuous sampling of antenna separations between 10km and 10,000 km allowing combination imaging across a wide range of angular </a:t>
            </a:r>
            <a:r>
              <a:rPr lang="en-GB" sz="1800" dirty="0" smtClean="0">
                <a:latin typeface="+mn-lt"/>
              </a:rPr>
              <a:t>scales – some early successes in 2017 – but issues remain…</a:t>
            </a:r>
            <a:endParaRPr lang="en-GB" sz="1800" dirty="0">
              <a:solidFill>
                <a:srgbClr val="FFC000"/>
              </a:solidFill>
              <a:latin typeface="+mn-lt"/>
            </a:endParaRPr>
          </a:p>
        </p:txBody>
      </p:sp>
      <p:pic>
        <p:nvPicPr>
          <p:cNvPr id="563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492" t="5334" r="37463" b="31238"/>
          <a:stretch/>
        </p:blipFill>
        <p:spPr bwMode="auto">
          <a:xfrm>
            <a:off x="107503" y="2420888"/>
            <a:ext cx="3240361" cy="443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95936" y="2348880"/>
            <a:ext cx="4608512" cy="400110"/>
          </a:xfrm>
          <a:prstGeom prst="rect">
            <a:avLst/>
          </a:prstGeom>
          <a:noFill/>
        </p:spPr>
        <p:txBody>
          <a:bodyPr wrap="square" rtlCol="0">
            <a:spAutoFit/>
          </a:bodyPr>
          <a:lstStyle/>
          <a:p>
            <a:endParaRPr lang="en-GB" dirty="0"/>
          </a:p>
        </p:txBody>
      </p:sp>
      <p:sp>
        <p:nvSpPr>
          <p:cNvPr id="5" name="TextBox 4"/>
          <p:cNvSpPr txBox="1"/>
          <p:nvPr/>
        </p:nvSpPr>
        <p:spPr>
          <a:xfrm>
            <a:off x="3491878" y="2399977"/>
            <a:ext cx="5544617" cy="3416320"/>
          </a:xfrm>
          <a:prstGeom prst="rect">
            <a:avLst/>
          </a:prstGeom>
          <a:noFill/>
        </p:spPr>
        <p:txBody>
          <a:bodyPr wrap="square" rtlCol="0">
            <a:spAutoFit/>
          </a:bodyPr>
          <a:lstStyle/>
          <a:p>
            <a:r>
              <a:rPr lang="en-GB" sz="1800" dirty="0" smtClean="0">
                <a:latin typeface="+mn-lt"/>
              </a:rPr>
              <a:t>Initially </a:t>
            </a:r>
            <a:r>
              <a:rPr lang="en-GB" sz="1800" dirty="0" smtClean="0">
                <a:latin typeface="+mn-lt"/>
              </a:rPr>
              <a:t>1Gbps </a:t>
            </a:r>
            <a:r>
              <a:rPr lang="en-GB" sz="1800" dirty="0" smtClean="0">
                <a:latin typeface="+mn-lt"/>
              </a:rPr>
              <a:t>divided between all selected e-Merlin antennas </a:t>
            </a:r>
            <a:r>
              <a:rPr lang="en-GB" sz="1800" dirty="0" smtClean="0">
                <a:latin typeface="+mn-lt"/>
              </a:rPr>
              <a:t> – </a:t>
            </a:r>
            <a:r>
              <a:rPr lang="en-GB" sz="1800" dirty="0" smtClean="0">
                <a:latin typeface="+mn-lt"/>
              </a:rPr>
              <a:t>Ultimately </a:t>
            </a:r>
            <a:r>
              <a:rPr lang="en-GB" sz="1800" dirty="0" smtClean="0">
                <a:latin typeface="+mn-lt"/>
              </a:rPr>
              <a:t>up </a:t>
            </a:r>
            <a:r>
              <a:rPr lang="en-GB" sz="1800" dirty="0" smtClean="0">
                <a:latin typeface="+mn-lt"/>
              </a:rPr>
              <a:t>to 2Gbps per antenna.</a:t>
            </a:r>
          </a:p>
          <a:p>
            <a:endParaRPr lang="en-GB" sz="1800" dirty="0">
              <a:latin typeface="+mn-lt"/>
            </a:endParaRPr>
          </a:p>
          <a:p>
            <a:r>
              <a:rPr lang="en-GB" sz="1800" dirty="0" err="1" smtClean="0">
                <a:latin typeface="+mn-lt"/>
              </a:rPr>
              <a:t>Eskil</a:t>
            </a:r>
            <a:r>
              <a:rPr lang="en-GB" sz="1800" dirty="0" smtClean="0">
                <a:latin typeface="+mn-lt"/>
              </a:rPr>
              <a:t> </a:t>
            </a:r>
            <a:r>
              <a:rPr lang="en-GB" sz="1800" dirty="0" err="1">
                <a:latin typeface="+mn-lt"/>
              </a:rPr>
              <a:t>Varenius</a:t>
            </a:r>
            <a:r>
              <a:rPr lang="en-GB" sz="1800" dirty="0">
                <a:latin typeface="+mn-lt"/>
              </a:rPr>
              <a:t> joined the </a:t>
            </a:r>
            <a:r>
              <a:rPr lang="en-GB" sz="1800" dirty="0" smtClean="0">
                <a:latin typeface="+mn-lt"/>
              </a:rPr>
              <a:t> </a:t>
            </a:r>
            <a:r>
              <a:rPr lang="en-GB" sz="1800" i="1" dirty="0" smtClean="0">
                <a:latin typeface="+mn-lt"/>
              </a:rPr>
              <a:t>e-</a:t>
            </a:r>
            <a:r>
              <a:rPr lang="en-GB" sz="1800" dirty="0" smtClean="0">
                <a:latin typeface="+mn-lt"/>
              </a:rPr>
              <a:t>MERLIN / VLBI </a:t>
            </a:r>
            <a:r>
              <a:rPr lang="en-GB" sz="1800" dirty="0">
                <a:latin typeface="+mn-lt"/>
              </a:rPr>
              <a:t>Operations Team </a:t>
            </a:r>
            <a:r>
              <a:rPr lang="en-GB" sz="1800" dirty="0">
                <a:latin typeface="+mn-lt"/>
              </a:rPr>
              <a:t>October 2017 </a:t>
            </a:r>
            <a:r>
              <a:rPr lang="en-GB" sz="1800" dirty="0" smtClean="0">
                <a:latin typeface="+mn-lt"/>
              </a:rPr>
              <a:t>with initial </a:t>
            </a:r>
            <a:r>
              <a:rPr lang="en-GB" sz="1800" dirty="0">
                <a:latin typeface="+mn-lt"/>
              </a:rPr>
              <a:t>goal to focus </a:t>
            </a:r>
            <a:r>
              <a:rPr lang="en-GB" sz="1800" dirty="0" smtClean="0">
                <a:latin typeface="+mn-lt"/>
              </a:rPr>
              <a:t>on the </a:t>
            </a:r>
            <a:r>
              <a:rPr lang="en-GB" sz="1800" dirty="0">
                <a:latin typeface="+mn-lt"/>
              </a:rPr>
              <a:t>development of the </a:t>
            </a:r>
            <a:r>
              <a:rPr lang="en-GB" sz="1800" dirty="0" smtClean="0">
                <a:latin typeface="+mn-lt"/>
              </a:rPr>
              <a:t>EVN + </a:t>
            </a:r>
            <a:r>
              <a:rPr lang="en-GB" sz="1800" i="1" dirty="0" smtClean="0">
                <a:latin typeface="+mn-lt"/>
              </a:rPr>
              <a:t>e-</a:t>
            </a:r>
            <a:r>
              <a:rPr lang="en-GB" sz="1800" dirty="0" smtClean="0">
                <a:latin typeface="+mn-lt"/>
              </a:rPr>
              <a:t>MERLIN </a:t>
            </a:r>
            <a:r>
              <a:rPr lang="en-GB" sz="1800" dirty="0">
                <a:latin typeface="+mn-lt"/>
              </a:rPr>
              <a:t>project. </a:t>
            </a:r>
            <a:endParaRPr lang="en-GB" sz="1800" dirty="0" smtClean="0">
              <a:latin typeface="+mn-lt"/>
            </a:endParaRPr>
          </a:p>
          <a:p>
            <a:r>
              <a:rPr lang="en-GB" sz="1800" dirty="0" smtClean="0">
                <a:latin typeface="+mn-lt"/>
              </a:rPr>
              <a:t>New </a:t>
            </a:r>
            <a:r>
              <a:rPr lang="en-GB" sz="1800" dirty="0">
                <a:latin typeface="+mn-lt"/>
              </a:rPr>
              <a:t>test procedures </a:t>
            </a:r>
            <a:r>
              <a:rPr lang="en-GB" sz="1800" dirty="0" smtClean="0">
                <a:latin typeface="+mn-lt"/>
              </a:rPr>
              <a:t>implemented</a:t>
            </a:r>
            <a:r>
              <a:rPr lang="en-GB" sz="1800" dirty="0">
                <a:latin typeface="+mn-lt"/>
              </a:rPr>
              <a:t>, </a:t>
            </a:r>
            <a:r>
              <a:rPr lang="en-GB" sz="1800" dirty="0" smtClean="0">
                <a:latin typeface="+mn-lt"/>
              </a:rPr>
              <a:t>project </a:t>
            </a:r>
            <a:r>
              <a:rPr lang="en-GB" sz="1800" dirty="0">
                <a:latin typeface="+mn-lt"/>
              </a:rPr>
              <a:t>to identify the remaining tasks and actions </a:t>
            </a:r>
            <a:r>
              <a:rPr lang="en-GB" sz="1800" dirty="0" smtClean="0">
                <a:latin typeface="+mn-lt"/>
              </a:rPr>
              <a:t>started</a:t>
            </a:r>
            <a:r>
              <a:rPr lang="en-GB" sz="1800" dirty="0">
                <a:latin typeface="+mn-lt"/>
              </a:rPr>
              <a:t>. </a:t>
            </a:r>
          </a:p>
          <a:p>
            <a:endParaRPr lang="en-GB" sz="1800" dirty="0" smtClean="0">
              <a:latin typeface="+mn-lt"/>
            </a:endParaRPr>
          </a:p>
          <a:p>
            <a:r>
              <a:rPr lang="en-GB" sz="1800" dirty="0" smtClean="0">
                <a:solidFill>
                  <a:schemeClr val="bg1"/>
                </a:solidFill>
                <a:latin typeface="+mn-lt"/>
              </a:rPr>
              <a:t>Positive </a:t>
            </a:r>
            <a:r>
              <a:rPr lang="en-GB" sz="1800" dirty="0">
                <a:solidFill>
                  <a:schemeClr val="bg1"/>
                </a:solidFill>
                <a:latin typeface="+mn-lt"/>
              </a:rPr>
              <a:t>results are expected in mid-2018</a:t>
            </a:r>
            <a:r>
              <a:rPr lang="en-GB" sz="1800" dirty="0" smtClean="0">
                <a:solidFill>
                  <a:schemeClr val="bg1"/>
                </a:solidFill>
                <a:latin typeface="+mn-lt"/>
              </a:rPr>
              <a:t>.</a:t>
            </a:r>
          </a:p>
          <a:p>
            <a:r>
              <a:rPr lang="en-GB" sz="1800" dirty="0" smtClean="0">
                <a:solidFill>
                  <a:schemeClr val="bg1"/>
                </a:solidFill>
                <a:latin typeface="+mn-lt"/>
              </a:rPr>
              <a:t>Latest sample statistics from recent NME recordings   now appear correct – but still awaiting strong fringes </a:t>
            </a:r>
            <a:endParaRPr lang="en-GB" sz="1800" dirty="0">
              <a:solidFill>
                <a:schemeClr val="bg1"/>
              </a:solidFill>
              <a:latin typeface="+mn-lt"/>
            </a:endParaRPr>
          </a:p>
        </p:txBody>
      </p:sp>
      <p:sp>
        <p:nvSpPr>
          <p:cNvPr id="8" name="TextBox 7"/>
          <p:cNvSpPr txBox="1"/>
          <p:nvPr/>
        </p:nvSpPr>
        <p:spPr>
          <a:xfrm>
            <a:off x="3600400" y="6021288"/>
            <a:ext cx="5076056" cy="523220"/>
          </a:xfrm>
          <a:prstGeom prst="rect">
            <a:avLst/>
          </a:prstGeom>
          <a:noFill/>
        </p:spPr>
        <p:txBody>
          <a:bodyPr wrap="square" rtlCol="0">
            <a:spAutoFit/>
          </a:bodyPr>
          <a:lstStyle/>
          <a:p>
            <a:r>
              <a:rPr lang="en-GB" sz="1400" dirty="0" smtClean="0">
                <a:solidFill>
                  <a:srgbClr val="003399"/>
                </a:solidFill>
                <a:latin typeface="+mn-lt"/>
              </a:rPr>
              <a:t>Fringe amplitudes from strong calibrator sources detected between </a:t>
            </a:r>
            <a:r>
              <a:rPr lang="en-GB" sz="1400" i="1" dirty="0" smtClean="0">
                <a:solidFill>
                  <a:srgbClr val="003399"/>
                </a:solidFill>
                <a:latin typeface="+mn-lt"/>
              </a:rPr>
              <a:t>e-</a:t>
            </a:r>
            <a:r>
              <a:rPr lang="en-GB" sz="1400" dirty="0" smtClean="0">
                <a:solidFill>
                  <a:srgbClr val="003399"/>
                </a:solidFill>
                <a:latin typeface="+mn-lt"/>
              </a:rPr>
              <a:t>MERLIN and EVN antennas – C-Band NME in May/June 2017 </a:t>
            </a:r>
            <a:endParaRPr lang="en-GB" sz="1400" dirty="0">
              <a:solidFill>
                <a:srgbClr val="003399"/>
              </a:solidFill>
              <a:latin typeface="+mn-lt"/>
            </a:endParaRPr>
          </a:p>
        </p:txBody>
      </p:sp>
      <p:sp>
        <p:nvSpPr>
          <p:cNvPr id="9"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 EVN </a:t>
            </a:r>
            <a:endParaRPr lang="en-GB" sz="2800" kern="0" dirty="0">
              <a:solidFill>
                <a:srgbClr val="FF0000"/>
              </a:solidFill>
            </a:endParaRPr>
          </a:p>
          <a:p>
            <a:r>
              <a:rPr lang="en-GB" sz="2400" kern="0" dirty="0" smtClean="0">
                <a:solidFill>
                  <a:srgbClr val="FF0000"/>
                </a:solidFill>
              </a:rPr>
              <a:t>Delivery…</a:t>
            </a:r>
            <a:endParaRPr lang="en-GB" sz="2400" kern="0" dirty="0">
              <a:solidFill>
                <a:srgbClr val="FF0000"/>
              </a:solidFill>
            </a:endParaRPr>
          </a:p>
        </p:txBody>
      </p:sp>
    </p:spTree>
    <p:extLst>
      <p:ext uri="{BB962C8B-B14F-4D97-AF65-F5344CB8AC3E}">
        <p14:creationId xmlns:p14="http://schemas.microsoft.com/office/powerpoint/2010/main" val="34390165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88640"/>
            <a:ext cx="7772400" cy="1143000"/>
          </a:xfrm>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 </a:t>
            </a:r>
            <a:r>
              <a:rPr lang="en-GB" sz="2800" dirty="0" smtClean="0">
                <a:solidFill>
                  <a:srgbClr val="FF0000"/>
                </a:solidFill>
              </a:rPr>
              <a:t>EVN</a:t>
            </a:r>
            <a:r>
              <a:rPr lang="en-GB" sz="2800" dirty="0" smtClean="0">
                <a:solidFill>
                  <a:srgbClr val="FF0000"/>
                </a:solidFill>
              </a:rPr>
              <a:t/>
            </a:r>
            <a:br>
              <a:rPr lang="en-GB" sz="2800" dirty="0" smtClean="0">
                <a:solidFill>
                  <a:srgbClr val="FF0000"/>
                </a:solidFill>
              </a:rPr>
            </a:br>
            <a:r>
              <a:rPr lang="en-GB" sz="2400" dirty="0" smtClean="0">
                <a:solidFill>
                  <a:srgbClr val="FF0000"/>
                </a:solidFill>
              </a:rPr>
              <a:t>– In the SKA Era</a:t>
            </a:r>
            <a:endParaRPr lang="en-GB" sz="2400" dirty="0">
              <a:solidFill>
                <a:srgbClr val="FF0000"/>
              </a:solidFill>
            </a:endParaRPr>
          </a:p>
        </p:txBody>
      </p:sp>
      <p:pic>
        <p:nvPicPr>
          <p:cNvPr id="6150" name="Picture 6" descr="Image result for big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52384"/>
            <a:ext cx="4699893" cy="229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1412776"/>
            <a:ext cx="3672408" cy="1200329"/>
          </a:xfrm>
          <a:prstGeom prst="rect">
            <a:avLst/>
          </a:prstGeom>
          <a:noFill/>
        </p:spPr>
        <p:txBody>
          <a:bodyPr wrap="square" rtlCol="0">
            <a:spAutoFit/>
          </a:bodyPr>
          <a:lstStyle/>
          <a:p>
            <a:r>
              <a:rPr lang="en-GB" sz="1800" dirty="0" smtClean="0">
                <a:latin typeface="+mn-lt"/>
              </a:rPr>
              <a:t>High resolution high fidelity </a:t>
            </a:r>
            <a:r>
              <a:rPr lang="en-GB" sz="1800" dirty="0" smtClean="0">
                <a:latin typeface="+mn-lt"/>
              </a:rPr>
              <a:t>imaging</a:t>
            </a:r>
            <a:endParaRPr lang="en-GB" sz="1800" dirty="0">
              <a:latin typeface="+mn-lt"/>
            </a:endParaRPr>
          </a:p>
          <a:p>
            <a:r>
              <a:rPr lang="en-GB" sz="1800" dirty="0" smtClean="0">
                <a:latin typeface="+mn-lt"/>
              </a:rPr>
              <a:t>Large </a:t>
            </a:r>
            <a:r>
              <a:rPr lang="en-GB" sz="1800" dirty="0" smtClean="0">
                <a:latin typeface="+mn-lt"/>
              </a:rPr>
              <a:t>datasets</a:t>
            </a:r>
            <a:endParaRPr lang="en-GB" sz="1800" dirty="0">
              <a:latin typeface="+mn-lt"/>
            </a:endParaRPr>
          </a:p>
          <a:p>
            <a:r>
              <a:rPr lang="en-GB" sz="1800" dirty="0" smtClean="0">
                <a:latin typeface="+mn-lt"/>
              </a:rPr>
              <a:t>High powered </a:t>
            </a:r>
            <a:r>
              <a:rPr lang="en-GB" sz="1800" dirty="0" smtClean="0">
                <a:latin typeface="+mn-lt"/>
              </a:rPr>
              <a:t>computing</a:t>
            </a:r>
            <a:endParaRPr lang="en-GB" sz="1800" dirty="0">
              <a:latin typeface="+mn-lt"/>
            </a:endParaRPr>
          </a:p>
          <a:p>
            <a:r>
              <a:rPr lang="en-GB" sz="1800" dirty="0" smtClean="0">
                <a:latin typeface="+mn-lt"/>
              </a:rPr>
              <a:t>Sophisticated software packages</a:t>
            </a:r>
            <a:endParaRPr lang="en-GB" sz="1800" dirty="0">
              <a:latin typeface="+mn-lt"/>
            </a:endParaRPr>
          </a:p>
        </p:txBody>
      </p:sp>
      <p:sp>
        <p:nvSpPr>
          <p:cNvPr id="6" name="TextBox 5"/>
          <p:cNvSpPr txBox="1"/>
          <p:nvPr/>
        </p:nvSpPr>
        <p:spPr>
          <a:xfrm>
            <a:off x="4139953" y="4077072"/>
            <a:ext cx="4968551" cy="1754326"/>
          </a:xfrm>
          <a:prstGeom prst="rect">
            <a:avLst/>
          </a:prstGeom>
          <a:noFill/>
        </p:spPr>
        <p:txBody>
          <a:bodyPr wrap="square" rtlCol="0">
            <a:spAutoFit/>
          </a:bodyPr>
          <a:lstStyle/>
          <a:p>
            <a:r>
              <a:rPr lang="en-GB" sz="1800" dirty="0" smtClean="0">
                <a:latin typeface="+mn-lt"/>
              </a:rPr>
              <a:t>Full integration of wide-field EVN into the </a:t>
            </a:r>
            <a:r>
              <a:rPr lang="en-GB" sz="1800" dirty="0" err="1" smtClean="0">
                <a:latin typeface="+mn-lt"/>
              </a:rPr>
              <a:t>centimetric</a:t>
            </a:r>
            <a:r>
              <a:rPr lang="en-GB" sz="1800" dirty="0" smtClean="0">
                <a:latin typeface="+mn-lt"/>
              </a:rPr>
              <a:t> radio astronomy instruments to provide seamless imaging at angular resolution from 10s of </a:t>
            </a:r>
            <a:r>
              <a:rPr lang="en-GB" sz="1800" dirty="0" err="1" smtClean="0">
                <a:latin typeface="+mn-lt"/>
              </a:rPr>
              <a:t>arcseconds</a:t>
            </a:r>
            <a:r>
              <a:rPr lang="en-GB" sz="1800" dirty="0" smtClean="0">
                <a:latin typeface="+mn-lt"/>
              </a:rPr>
              <a:t> to </a:t>
            </a:r>
            <a:r>
              <a:rPr lang="en-GB" sz="1800" dirty="0" err="1" smtClean="0">
                <a:latin typeface="+mn-lt"/>
              </a:rPr>
              <a:t>milliarcseconds</a:t>
            </a:r>
            <a:r>
              <a:rPr lang="en-GB" sz="1800" dirty="0" smtClean="0">
                <a:latin typeface="+mn-lt"/>
              </a:rPr>
              <a:t> as part of a ‘World Telescope’ to image  astronomical objects across all the angular scales  </a:t>
            </a:r>
            <a:endParaRPr lang="en-GB" sz="1800" dirty="0" smtClean="0">
              <a:latin typeface="+mn-lt"/>
            </a:endParaRPr>
          </a:p>
        </p:txBody>
      </p:sp>
      <p:grpSp>
        <p:nvGrpSpPr>
          <p:cNvPr id="4" name="Group 3"/>
          <p:cNvGrpSpPr>
            <a:grpSpLocks noChangeAspect="1"/>
          </p:cNvGrpSpPr>
          <p:nvPr/>
        </p:nvGrpSpPr>
        <p:grpSpPr>
          <a:xfrm>
            <a:off x="570576" y="2564904"/>
            <a:ext cx="3425360" cy="2664644"/>
            <a:chOff x="4561656" y="3292573"/>
            <a:chExt cx="4598889" cy="3577551"/>
          </a:xfrm>
        </p:grpSpPr>
        <p:pic>
          <p:nvPicPr>
            <p:cNvPr id="7" name="Picture 2" descr="Image result for JV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656" y="3292573"/>
              <a:ext cx="20002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Map of UK &#10;showing locations &#10;of e-MERLIN telescopes"/>
            <p:cNvPicPr>
              <a:picLocks noChangeAspect="1" noChangeArrowheads="1"/>
            </p:cNvPicPr>
            <p:nvPr/>
          </p:nvPicPr>
          <p:blipFill rotWithShape="1">
            <a:blip r:embed="rId5" cstate="print"/>
            <a:srcRect l="1" t="5091" r="444" b="5807"/>
            <a:stretch/>
          </p:blipFill>
          <p:spPr bwMode="auto">
            <a:xfrm>
              <a:off x="5972579" y="4149079"/>
              <a:ext cx="2216366" cy="2000251"/>
            </a:xfrm>
            <a:prstGeom prst="rect">
              <a:avLst/>
            </a:prstGeom>
            <a:noFill/>
          </p:spPr>
        </p:pic>
        <p:pic>
          <p:nvPicPr>
            <p:cNvPr id="9" name="Picture 2" descr="http://d366w3m5tf0813.cloudfront.net/wp-content/uploads/evn_map_rm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76255" y="4869000"/>
              <a:ext cx="1984290" cy="20011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80" t="13333" r="29569" b="4368"/>
          <a:stretch/>
        </p:blipFill>
        <p:spPr bwMode="auto">
          <a:xfrm>
            <a:off x="35496" y="4692685"/>
            <a:ext cx="2476115" cy="212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915816" y="5859905"/>
            <a:ext cx="6048672" cy="923330"/>
          </a:xfrm>
          <a:prstGeom prst="rect">
            <a:avLst/>
          </a:prstGeom>
          <a:solidFill>
            <a:srgbClr val="0070C0"/>
          </a:solidFill>
        </p:spPr>
        <p:txBody>
          <a:bodyPr wrap="square" rtlCol="0">
            <a:spAutoFit/>
          </a:bodyPr>
          <a:lstStyle/>
          <a:p>
            <a:r>
              <a:rPr lang="en-GB" sz="1800" i="1" dirty="0">
                <a:solidFill>
                  <a:schemeClr val="bg1"/>
                </a:solidFill>
                <a:latin typeface="+mn-lt"/>
              </a:rPr>
              <a:t>e</a:t>
            </a:r>
            <a:r>
              <a:rPr lang="en-GB" sz="1800" i="1" dirty="0" smtClean="0">
                <a:solidFill>
                  <a:schemeClr val="bg1"/>
                </a:solidFill>
                <a:latin typeface="+mn-lt"/>
              </a:rPr>
              <a:t>-</a:t>
            </a:r>
            <a:r>
              <a:rPr lang="en-GB" sz="1800" dirty="0" smtClean="0">
                <a:solidFill>
                  <a:schemeClr val="bg1"/>
                </a:solidFill>
                <a:latin typeface="+mn-lt"/>
              </a:rPr>
              <a:t>MERLIN+JVLA characterised with </a:t>
            </a:r>
            <a:r>
              <a:rPr lang="en-GB" sz="1800" i="1" dirty="0" smtClean="0">
                <a:solidFill>
                  <a:schemeClr val="bg1"/>
                </a:solidFill>
                <a:latin typeface="+mn-lt"/>
              </a:rPr>
              <a:t>e-</a:t>
            </a:r>
            <a:r>
              <a:rPr lang="en-GB" sz="1800" dirty="0" smtClean="0">
                <a:solidFill>
                  <a:schemeClr val="bg1"/>
                </a:solidFill>
                <a:latin typeface="+mn-lt"/>
              </a:rPr>
              <a:t>MERGE DR-1 in GOODS-N                           –  Extending to include EVN with EG078 to image AGN/jet feedback embedded in extended starbursts… </a:t>
            </a:r>
            <a:endParaRPr lang="en-GB" sz="1800" dirty="0">
              <a:solidFill>
                <a:schemeClr val="bg1"/>
              </a:solidFill>
              <a:latin typeface="+mn-lt"/>
            </a:endParaRPr>
          </a:p>
        </p:txBody>
      </p:sp>
    </p:spTree>
    <p:extLst>
      <p:ext uri="{BB962C8B-B14F-4D97-AF65-F5344CB8AC3E}">
        <p14:creationId xmlns:p14="http://schemas.microsoft.com/office/powerpoint/2010/main" val="17182417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685800" y="188640"/>
            <a:ext cx="7772400" cy="1143000"/>
          </a:xfrm>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 </a:t>
            </a:r>
            <a:r>
              <a:rPr lang="en-GB" sz="2800" dirty="0" smtClean="0">
                <a:solidFill>
                  <a:srgbClr val="FF0000"/>
                </a:solidFill>
              </a:rPr>
              <a:t>EVN</a:t>
            </a:r>
            <a:r>
              <a:rPr lang="en-GB" sz="2800" dirty="0" smtClean="0">
                <a:solidFill>
                  <a:srgbClr val="FF0000"/>
                </a:solidFill>
              </a:rPr>
              <a:t/>
            </a:r>
            <a:br>
              <a:rPr lang="en-GB" sz="2800" dirty="0" smtClean="0">
                <a:solidFill>
                  <a:srgbClr val="FF0000"/>
                </a:solidFill>
              </a:rPr>
            </a:br>
            <a:r>
              <a:rPr lang="en-GB" sz="2400" dirty="0" smtClean="0">
                <a:solidFill>
                  <a:srgbClr val="FF0000"/>
                </a:solidFill>
              </a:rPr>
              <a:t>– In the SKA Era</a:t>
            </a:r>
            <a:endParaRPr lang="en-GB" sz="2400" dirty="0">
              <a:solidFill>
                <a:srgbClr val="FF0000"/>
              </a:solidFill>
            </a:endParaRPr>
          </a:p>
        </p:txBody>
      </p:sp>
      <p:pic>
        <p:nvPicPr>
          <p:cNvPr id="6150" name="Picture 6" descr="Image result for big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552384"/>
            <a:ext cx="4699893" cy="22959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9552" y="1412776"/>
            <a:ext cx="3672408" cy="1200329"/>
          </a:xfrm>
          <a:prstGeom prst="rect">
            <a:avLst/>
          </a:prstGeom>
          <a:noFill/>
        </p:spPr>
        <p:txBody>
          <a:bodyPr wrap="square" rtlCol="0">
            <a:spAutoFit/>
          </a:bodyPr>
          <a:lstStyle/>
          <a:p>
            <a:r>
              <a:rPr lang="en-GB" sz="1800" dirty="0" smtClean="0">
                <a:latin typeface="+mn-lt"/>
              </a:rPr>
              <a:t>High resolution high fidelity </a:t>
            </a:r>
            <a:r>
              <a:rPr lang="en-GB" sz="1800" dirty="0" smtClean="0">
                <a:latin typeface="+mn-lt"/>
              </a:rPr>
              <a:t>imaging</a:t>
            </a:r>
            <a:endParaRPr lang="en-GB" sz="1800" dirty="0">
              <a:latin typeface="+mn-lt"/>
            </a:endParaRPr>
          </a:p>
          <a:p>
            <a:r>
              <a:rPr lang="en-GB" sz="1800" dirty="0" smtClean="0">
                <a:latin typeface="+mn-lt"/>
              </a:rPr>
              <a:t>Large </a:t>
            </a:r>
            <a:r>
              <a:rPr lang="en-GB" sz="1800" dirty="0" smtClean="0">
                <a:latin typeface="+mn-lt"/>
              </a:rPr>
              <a:t>datasets</a:t>
            </a:r>
            <a:endParaRPr lang="en-GB" sz="1800" dirty="0">
              <a:latin typeface="+mn-lt"/>
            </a:endParaRPr>
          </a:p>
          <a:p>
            <a:r>
              <a:rPr lang="en-GB" sz="1800" dirty="0" smtClean="0">
                <a:latin typeface="+mn-lt"/>
              </a:rPr>
              <a:t>High powered </a:t>
            </a:r>
            <a:r>
              <a:rPr lang="en-GB" sz="1800" dirty="0" smtClean="0">
                <a:latin typeface="+mn-lt"/>
              </a:rPr>
              <a:t>computing</a:t>
            </a:r>
            <a:endParaRPr lang="en-GB" sz="1800" dirty="0">
              <a:latin typeface="+mn-lt"/>
            </a:endParaRPr>
          </a:p>
          <a:p>
            <a:r>
              <a:rPr lang="en-GB" sz="1800" dirty="0" smtClean="0">
                <a:latin typeface="+mn-lt"/>
              </a:rPr>
              <a:t>Sophisticated software packages</a:t>
            </a:r>
            <a:endParaRPr lang="en-GB" sz="1800" dirty="0">
              <a:latin typeface="+mn-lt"/>
            </a:endParaRPr>
          </a:p>
        </p:txBody>
      </p:sp>
      <p:sp>
        <p:nvSpPr>
          <p:cNvPr id="6" name="TextBox 5"/>
          <p:cNvSpPr txBox="1"/>
          <p:nvPr/>
        </p:nvSpPr>
        <p:spPr>
          <a:xfrm>
            <a:off x="4139953" y="4077072"/>
            <a:ext cx="4968551" cy="1754326"/>
          </a:xfrm>
          <a:prstGeom prst="rect">
            <a:avLst/>
          </a:prstGeom>
          <a:noFill/>
        </p:spPr>
        <p:txBody>
          <a:bodyPr wrap="square" rtlCol="0">
            <a:spAutoFit/>
          </a:bodyPr>
          <a:lstStyle/>
          <a:p>
            <a:r>
              <a:rPr lang="en-GB" sz="1800" dirty="0" smtClean="0">
                <a:latin typeface="+mn-lt"/>
              </a:rPr>
              <a:t>Full integration of wide-field EVN into the </a:t>
            </a:r>
            <a:r>
              <a:rPr lang="en-GB" sz="1800" dirty="0" err="1" smtClean="0">
                <a:latin typeface="+mn-lt"/>
              </a:rPr>
              <a:t>centimetric</a:t>
            </a:r>
            <a:r>
              <a:rPr lang="en-GB" sz="1800" dirty="0" smtClean="0">
                <a:latin typeface="+mn-lt"/>
              </a:rPr>
              <a:t> radio astronomy instruments to provide seamless imaging at angular resolution from 10s of </a:t>
            </a:r>
            <a:r>
              <a:rPr lang="en-GB" sz="1800" dirty="0" err="1" smtClean="0">
                <a:latin typeface="+mn-lt"/>
              </a:rPr>
              <a:t>arcseconds</a:t>
            </a:r>
            <a:r>
              <a:rPr lang="en-GB" sz="1800" dirty="0" smtClean="0">
                <a:latin typeface="+mn-lt"/>
              </a:rPr>
              <a:t> to </a:t>
            </a:r>
            <a:r>
              <a:rPr lang="en-GB" sz="1800" dirty="0" err="1" smtClean="0">
                <a:latin typeface="+mn-lt"/>
              </a:rPr>
              <a:t>milliarcseconds</a:t>
            </a:r>
            <a:r>
              <a:rPr lang="en-GB" sz="1800" dirty="0" smtClean="0">
                <a:latin typeface="+mn-lt"/>
              </a:rPr>
              <a:t> as part of a ‘World Telescope’ to image  astronomical objects across all the angular scales  </a:t>
            </a:r>
            <a:endParaRPr lang="en-GB" sz="1800" dirty="0" smtClean="0">
              <a:latin typeface="+mn-lt"/>
            </a:endParaRPr>
          </a:p>
        </p:txBody>
      </p:sp>
      <p:grpSp>
        <p:nvGrpSpPr>
          <p:cNvPr id="4" name="Group 3"/>
          <p:cNvGrpSpPr>
            <a:grpSpLocks noChangeAspect="1"/>
          </p:cNvGrpSpPr>
          <p:nvPr/>
        </p:nvGrpSpPr>
        <p:grpSpPr>
          <a:xfrm>
            <a:off x="570576" y="2564904"/>
            <a:ext cx="3425360" cy="2664644"/>
            <a:chOff x="4561656" y="3292573"/>
            <a:chExt cx="4598889" cy="3577551"/>
          </a:xfrm>
        </p:grpSpPr>
        <p:pic>
          <p:nvPicPr>
            <p:cNvPr id="7" name="Picture 2" descr="Image result for JVL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1656" y="3292573"/>
              <a:ext cx="20002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Map of UK &#10;showing locations &#10;of e-MERLIN telescopes"/>
            <p:cNvPicPr>
              <a:picLocks noChangeAspect="1" noChangeArrowheads="1"/>
            </p:cNvPicPr>
            <p:nvPr/>
          </p:nvPicPr>
          <p:blipFill rotWithShape="1">
            <a:blip r:embed="rId5" cstate="print"/>
            <a:srcRect l="1" t="5091" r="444" b="5807"/>
            <a:stretch/>
          </p:blipFill>
          <p:spPr bwMode="auto">
            <a:xfrm>
              <a:off x="5972579" y="4149079"/>
              <a:ext cx="2216366" cy="2000251"/>
            </a:xfrm>
            <a:prstGeom prst="rect">
              <a:avLst/>
            </a:prstGeom>
            <a:noFill/>
          </p:spPr>
        </p:pic>
        <p:pic>
          <p:nvPicPr>
            <p:cNvPr id="9" name="Picture 2" descr="http://d366w3m5tf0813.cloudfront.net/wp-content/uploads/evn_map_rmc.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176255" y="4869000"/>
              <a:ext cx="1984290" cy="2001124"/>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380" t="13333" r="29569" b="4368"/>
          <a:stretch/>
        </p:blipFill>
        <p:spPr bwMode="auto">
          <a:xfrm>
            <a:off x="35496" y="4692685"/>
            <a:ext cx="2476115" cy="2120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4174867" y="1405224"/>
            <a:ext cx="4789620" cy="4454682"/>
            <a:chOff x="4174867" y="1405224"/>
            <a:chExt cx="4789620" cy="4454682"/>
          </a:xfrm>
        </p:grpSpPr>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74867" y="1405224"/>
              <a:ext cx="4789620" cy="445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5796136" y="1938427"/>
              <a:ext cx="2160240" cy="261610"/>
            </a:xfrm>
            <a:prstGeom prst="rect">
              <a:avLst/>
            </a:prstGeom>
            <a:solidFill>
              <a:srgbClr val="0070C0"/>
            </a:solidFill>
          </p:spPr>
          <p:txBody>
            <a:bodyPr wrap="square" rtlCol="0">
              <a:spAutoFit/>
            </a:bodyPr>
            <a:lstStyle/>
            <a:p>
              <a:r>
                <a:rPr lang="en-GB" sz="1100" dirty="0" smtClean="0">
                  <a:solidFill>
                    <a:schemeClr val="bg1"/>
                  </a:solidFill>
                  <a:latin typeface="+mn-lt"/>
                </a:rPr>
                <a:t>EG078 Epoch 1 - 1</a:t>
              </a:r>
              <a:r>
                <a:rPr lang="el-GR" sz="1100" dirty="0" smtClean="0">
                  <a:solidFill>
                    <a:schemeClr val="bg1"/>
                  </a:solidFill>
                  <a:latin typeface="+mn-lt"/>
                </a:rPr>
                <a:t>σ</a:t>
              </a:r>
              <a:r>
                <a:rPr lang="en-GB" sz="1100" dirty="0" smtClean="0">
                  <a:solidFill>
                    <a:schemeClr val="bg1"/>
                  </a:solidFill>
                  <a:latin typeface="+mn-lt"/>
                </a:rPr>
                <a:t>=8.5</a:t>
              </a:r>
              <a:r>
                <a:rPr lang="el-GR" sz="1100" dirty="0" smtClean="0">
                  <a:solidFill>
                    <a:schemeClr val="bg1"/>
                  </a:solidFill>
                  <a:latin typeface="+mn-lt"/>
                </a:rPr>
                <a:t>µ</a:t>
              </a:r>
              <a:r>
                <a:rPr lang="en-GB" sz="1100" dirty="0" err="1">
                  <a:solidFill>
                    <a:schemeClr val="bg1"/>
                  </a:solidFill>
                  <a:latin typeface="+mn-lt"/>
                </a:rPr>
                <a:t>J</a:t>
              </a:r>
              <a:r>
                <a:rPr lang="en-GB" sz="1100" dirty="0" err="1" smtClean="0">
                  <a:solidFill>
                    <a:schemeClr val="bg1"/>
                  </a:solidFill>
                  <a:latin typeface="+mn-lt"/>
                </a:rPr>
                <a:t>y</a:t>
              </a:r>
              <a:r>
                <a:rPr lang="en-GB" sz="1100" dirty="0" smtClean="0">
                  <a:solidFill>
                    <a:schemeClr val="bg1"/>
                  </a:solidFill>
                  <a:latin typeface="+mn-lt"/>
                </a:rPr>
                <a:t>/</a:t>
              </a:r>
              <a:r>
                <a:rPr lang="en-GB" sz="1100" dirty="0" err="1" smtClean="0">
                  <a:solidFill>
                    <a:schemeClr val="bg1"/>
                  </a:solidFill>
                  <a:latin typeface="+mn-lt"/>
                </a:rPr>
                <a:t>bm</a:t>
              </a:r>
              <a:endParaRPr lang="en-GB" sz="1100" dirty="0">
                <a:solidFill>
                  <a:schemeClr val="bg1"/>
                </a:solidFill>
                <a:latin typeface="+mn-lt"/>
              </a:endParaRPr>
            </a:p>
          </p:txBody>
        </p:sp>
      </p:grpSp>
      <p:grpSp>
        <p:nvGrpSpPr>
          <p:cNvPr id="14" name="Group 13"/>
          <p:cNvGrpSpPr/>
          <p:nvPr/>
        </p:nvGrpSpPr>
        <p:grpSpPr>
          <a:xfrm>
            <a:off x="4211961" y="1373680"/>
            <a:ext cx="4752527" cy="4503592"/>
            <a:chOff x="290748" y="1252090"/>
            <a:chExt cx="4752527" cy="4503592"/>
          </a:xfrm>
        </p:grpSpPr>
        <p:pic>
          <p:nvPicPr>
            <p:cNvPr id="2050"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21174" t="18574" r="34173" b="6203"/>
            <a:stretch/>
          </p:blipFill>
          <p:spPr bwMode="auto">
            <a:xfrm>
              <a:off x="290748" y="1252090"/>
              <a:ext cx="4752527" cy="450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p:cNvSpPr txBox="1"/>
            <p:nvPr/>
          </p:nvSpPr>
          <p:spPr>
            <a:xfrm>
              <a:off x="1763688" y="1783402"/>
              <a:ext cx="2232248" cy="769441"/>
            </a:xfrm>
            <a:prstGeom prst="rect">
              <a:avLst/>
            </a:prstGeom>
            <a:solidFill>
              <a:srgbClr val="0070C0"/>
            </a:solidFill>
          </p:spPr>
          <p:txBody>
            <a:bodyPr wrap="square" rtlCol="0">
              <a:spAutoFit/>
            </a:bodyPr>
            <a:lstStyle/>
            <a:p>
              <a:r>
                <a:rPr lang="en-GB" sz="1100" dirty="0" smtClean="0">
                  <a:solidFill>
                    <a:schemeClr val="bg1"/>
                  </a:solidFill>
                  <a:latin typeface="+mn-lt"/>
                </a:rPr>
                <a:t>EG078 Epoch 1 – 24 hrs EVN 1.6GHz</a:t>
              </a:r>
            </a:p>
            <a:p>
              <a:r>
                <a:rPr lang="en-GB" sz="1100" dirty="0" smtClean="0">
                  <a:solidFill>
                    <a:schemeClr val="bg1"/>
                  </a:solidFill>
                  <a:latin typeface="+mn-lt"/>
                </a:rPr>
                <a:t>            Radcliffe+  -  In Prep.</a:t>
              </a:r>
            </a:p>
            <a:p>
              <a:r>
                <a:rPr lang="en-GB" sz="1100" dirty="0" smtClean="0">
                  <a:solidFill>
                    <a:schemeClr val="bg1"/>
                  </a:solidFill>
                  <a:latin typeface="+mn-lt"/>
                </a:rPr>
                <a:t>Epoch 3 includes e-Merlin baselines</a:t>
              </a:r>
            </a:p>
            <a:p>
              <a:r>
                <a:rPr lang="en-GB" sz="1100" dirty="0" smtClean="0">
                  <a:solidFill>
                    <a:schemeClr val="bg1"/>
                  </a:solidFill>
                  <a:latin typeface="+mn-lt"/>
                </a:rPr>
                <a:t>    - albeit with 1 bit sampling</a:t>
              </a:r>
              <a:endParaRPr lang="en-GB" sz="1100" dirty="0">
                <a:solidFill>
                  <a:schemeClr val="bg1"/>
                </a:solidFill>
                <a:latin typeface="+mn-lt"/>
              </a:endParaRPr>
            </a:p>
          </p:txBody>
        </p:sp>
      </p:grpSp>
      <p:sp>
        <p:nvSpPr>
          <p:cNvPr id="5" name="TextBox 4"/>
          <p:cNvSpPr txBox="1"/>
          <p:nvPr/>
        </p:nvSpPr>
        <p:spPr>
          <a:xfrm>
            <a:off x="2915816" y="5859905"/>
            <a:ext cx="6048672" cy="923330"/>
          </a:xfrm>
          <a:prstGeom prst="rect">
            <a:avLst/>
          </a:prstGeom>
          <a:solidFill>
            <a:srgbClr val="0070C0"/>
          </a:solidFill>
        </p:spPr>
        <p:txBody>
          <a:bodyPr wrap="square" rtlCol="0">
            <a:spAutoFit/>
          </a:bodyPr>
          <a:lstStyle/>
          <a:p>
            <a:r>
              <a:rPr lang="en-GB" sz="1800" i="1" dirty="0">
                <a:solidFill>
                  <a:schemeClr val="bg1"/>
                </a:solidFill>
                <a:latin typeface="+mn-lt"/>
              </a:rPr>
              <a:t>e</a:t>
            </a:r>
            <a:r>
              <a:rPr lang="en-GB" sz="1800" i="1" dirty="0" smtClean="0">
                <a:solidFill>
                  <a:schemeClr val="bg1"/>
                </a:solidFill>
                <a:latin typeface="+mn-lt"/>
              </a:rPr>
              <a:t>-</a:t>
            </a:r>
            <a:r>
              <a:rPr lang="en-GB" sz="1800" dirty="0" smtClean="0">
                <a:solidFill>
                  <a:schemeClr val="bg1"/>
                </a:solidFill>
                <a:latin typeface="+mn-lt"/>
              </a:rPr>
              <a:t>MERLIN+JVLA characterised with </a:t>
            </a:r>
            <a:r>
              <a:rPr lang="en-GB" sz="1800" i="1" dirty="0" smtClean="0">
                <a:solidFill>
                  <a:schemeClr val="bg1"/>
                </a:solidFill>
                <a:latin typeface="+mn-lt"/>
              </a:rPr>
              <a:t>e-</a:t>
            </a:r>
            <a:r>
              <a:rPr lang="en-GB" sz="1800" dirty="0" smtClean="0">
                <a:solidFill>
                  <a:schemeClr val="bg1"/>
                </a:solidFill>
                <a:latin typeface="+mn-lt"/>
              </a:rPr>
              <a:t>MERGE DR-1 in GOODS-N                           –  Extending to include EVN with EG078 to image AGN/jet feedback embedded in extended starbursts… </a:t>
            </a:r>
            <a:endParaRPr lang="en-GB" sz="1800" dirty="0">
              <a:solidFill>
                <a:schemeClr val="bg1"/>
              </a:solidFill>
              <a:latin typeface="+mn-lt"/>
            </a:endParaRPr>
          </a:p>
        </p:txBody>
      </p:sp>
    </p:spTree>
    <p:extLst>
      <p:ext uri="{BB962C8B-B14F-4D97-AF65-F5344CB8AC3E}">
        <p14:creationId xmlns:p14="http://schemas.microsoft.com/office/powerpoint/2010/main" val="108325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endParaRPr lang="en-GB" sz="2800" kern="0" dirty="0">
              <a:solidFill>
                <a:srgbClr val="FF0000"/>
              </a:solidFill>
            </a:endParaRPr>
          </a:p>
          <a:p>
            <a:endParaRPr lang="en-GB" sz="2400" kern="0" dirty="0">
              <a:solidFill>
                <a:srgbClr val="FF00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25" t="10065" r="24775" b="13450"/>
          <a:stretch/>
        </p:blipFill>
        <p:spPr bwMode="auto">
          <a:xfrm>
            <a:off x="1245722" y="0"/>
            <a:ext cx="79702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0"/>
            <a:ext cx="2483768" cy="5632311"/>
          </a:xfrm>
          <a:prstGeom prst="rect">
            <a:avLst/>
          </a:prstGeom>
          <a:solidFill>
            <a:srgbClr val="0070C0"/>
          </a:solidFill>
        </p:spPr>
        <p:txBody>
          <a:bodyPr wrap="square" rtlCol="0">
            <a:spAutoFit/>
          </a:bodyPr>
          <a:lstStyle/>
          <a:p>
            <a:r>
              <a:rPr lang="en-GB" sz="1800" i="1" dirty="0" smtClean="0">
                <a:solidFill>
                  <a:schemeClr val="bg1"/>
                </a:solidFill>
                <a:latin typeface="+mn-lt"/>
              </a:rPr>
              <a:t>e-</a:t>
            </a:r>
            <a:r>
              <a:rPr lang="en-GB" sz="1800" dirty="0" smtClean="0">
                <a:solidFill>
                  <a:schemeClr val="bg1"/>
                </a:solidFill>
                <a:latin typeface="+mn-lt"/>
              </a:rPr>
              <a:t>MERGE  </a:t>
            </a:r>
            <a:r>
              <a:rPr lang="en-GB" sz="1800" dirty="0" smtClean="0">
                <a:solidFill>
                  <a:schemeClr val="bg1"/>
                </a:solidFill>
                <a:latin typeface="+mn-lt"/>
              </a:rPr>
              <a:t>1.5GHz</a:t>
            </a:r>
            <a:endParaRPr lang="en-GB" sz="1800" dirty="0" smtClean="0">
              <a:solidFill>
                <a:srgbClr val="FFFF00"/>
              </a:solidFill>
              <a:latin typeface="+mn-lt"/>
            </a:endParaRPr>
          </a:p>
          <a:p>
            <a:r>
              <a:rPr lang="en-GB" sz="1800" dirty="0" smtClean="0">
                <a:solidFill>
                  <a:schemeClr val="bg1"/>
                </a:solidFill>
                <a:latin typeface="+mn-lt"/>
              </a:rPr>
              <a:t>   </a:t>
            </a:r>
          </a:p>
          <a:p>
            <a:r>
              <a:rPr lang="en-GB" sz="1400" dirty="0" smtClean="0">
                <a:solidFill>
                  <a:schemeClr val="bg1"/>
                </a:solidFill>
                <a:latin typeface="+mn-lt"/>
              </a:rPr>
              <a:t>DR-1 Release:</a:t>
            </a:r>
          </a:p>
          <a:p>
            <a:r>
              <a:rPr lang="en-GB" sz="1400" dirty="0" smtClean="0">
                <a:solidFill>
                  <a:schemeClr val="bg1"/>
                </a:solidFill>
                <a:latin typeface="+mn-lt"/>
              </a:rPr>
              <a:t>38 </a:t>
            </a:r>
            <a:r>
              <a:rPr lang="en-GB" sz="1400" dirty="0" smtClean="0">
                <a:solidFill>
                  <a:schemeClr val="bg1"/>
                </a:solidFill>
                <a:latin typeface="+mn-lt"/>
              </a:rPr>
              <a:t>hrs JVLA (BW 1GHz)            </a:t>
            </a:r>
          </a:p>
          <a:p>
            <a:r>
              <a:rPr lang="en-GB" sz="1400" dirty="0" smtClean="0">
                <a:solidFill>
                  <a:schemeClr val="bg1"/>
                </a:solidFill>
                <a:latin typeface="+mn-lt"/>
              </a:rPr>
              <a:t>127hrs </a:t>
            </a:r>
            <a:r>
              <a:rPr lang="en-GB" sz="1400" dirty="0" smtClean="0">
                <a:solidFill>
                  <a:schemeClr val="bg1"/>
                </a:solidFill>
                <a:latin typeface="+mn-lt"/>
              </a:rPr>
              <a:t>e-MERLIN (BW 512MHz)</a:t>
            </a:r>
          </a:p>
          <a:p>
            <a:r>
              <a:rPr lang="en-GB" sz="1400" dirty="0" smtClean="0">
                <a:solidFill>
                  <a:schemeClr val="bg1"/>
                </a:solidFill>
                <a:latin typeface="+mn-lt"/>
              </a:rPr>
              <a:t>42 hrs  </a:t>
            </a:r>
            <a:r>
              <a:rPr lang="en-GB" sz="1400" dirty="0" smtClean="0">
                <a:solidFill>
                  <a:schemeClr val="bg1"/>
                </a:solidFill>
                <a:latin typeface="+mn-lt"/>
              </a:rPr>
              <a:t>VLA (BW 43.75MHz)</a:t>
            </a:r>
          </a:p>
          <a:p>
            <a:r>
              <a:rPr lang="en-GB" sz="1400" dirty="0" smtClean="0">
                <a:solidFill>
                  <a:schemeClr val="bg1"/>
                </a:solidFill>
                <a:latin typeface="+mn-lt"/>
              </a:rPr>
              <a:t>18 days Merlin (BW 15MHz</a:t>
            </a:r>
            <a:r>
              <a:rPr lang="en-GB" sz="1600" dirty="0" smtClean="0">
                <a:solidFill>
                  <a:schemeClr val="bg1"/>
                </a:solidFill>
                <a:latin typeface="+mn-lt"/>
              </a:rPr>
              <a:t>)</a:t>
            </a:r>
          </a:p>
          <a:p>
            <a:endParaRPr lang="en-GB" sz="1400" dirty="0" smtClean="0">
              <a:solidFill>
                <a:srgbClr val="FFFF00"/>
              </a:solidFill>
              <a:latin typeface="+mn-lt"/>
            </a:endParaRPr>
          </a:p>
          <a:p>
            <a:endParaRPr lang="en-GB" sz="1600" dirty="0" smtClean="0">
              <a:solidFill>
                <a:schemeClr val="bg1"/>
              </a:solidFill>
              <a:latin typeface="+mn-lt"/>
            </a:endParaRPr>
          </a:p>
          <a:p>
            <a:r>
              <a:rPr lang="en-GB" sz="1600" dirty="0" smtClean="0">
                <a:solidFill>
                  <a:schemeClr val="bg1"/>
                </a:solidFill>
                <a:latin typeface="+mn-lt"/>
              </a:rPr>
              <a:t>20k x 20k image (15’ </a:t>
            </a:r>
            <a:r>
              <a:rPr lang="en-GB" sz="1600" dirty="0" err="1" smtClean="0">
                <a:solidFill>
                  <a:schemeClr val="bg1"/>
                </a:solidFill>
                <a:latin typeface="+mn-lt"/>
              </a:rPr>
              <a:t>fov</a:t>
            </a:r>
            <a:r>
              <a:rPr lang="en-GB" sz="1600" dirty="0" smtClean="0">
                <a:solidFill>
                  <a:schemeClr val="bg1"/>
                </a:solidFill>
                <a:latin typeface="+mn-lt"/>
              </a:rPr>
              <a:t>)</a:t>
            </a:r>
          </a:p>
          <a:p>
            <a:r>
              <a:rPr lang="en-GB" sz="1600" dirty="0" smtClean="0">
                <a:solidFill>
                  <a:schemeClr val="bg1"/>
                </a:solidFill>
                <a:latin typeface="+mn-lt"/>
              </a:rPr>
              <a:t>Beam 280x260mas</a:t>
            </a:r>
          </a:p>
          <a:p>
            <a:r>
              <a:rPr lang="en-GB" sz="1600" dirty="0" err="1" smtClean="0">
                <a:solidFill>
                  <a:schemeClr val="bg1"/>
                </a:solidFill>
                <a:latin typeface="+mn-lt"/>
              </a:rPr>
              <a:t>WSClean</a:t>
            </a:r>
            <a:r>
              <a:rPr lang="en-GB" sz="1600" dirty="0" smtClean="0">
                <a:solidFill>
                  <a:schemeClr val="bg1"/>
                </a:solidFill>
                <a:latin typeface="+mn-lt"/>
              </a:rPr>
              <a:t>   </a:t>
            </a:r>
            <a:r>
              <a:rPr lang="en-GB" sz="1600" dirty="0" smtClean="0">
                <a:solidFill>
                  <a:schemeClr val="bg1"/>
                </a:solidFill>
                <a:latin typeface="+mn-lt"/>
              </a:rPr>
              <a:t>(</a:t>
            </a:r>
            <a:r>
              <a:rPr lang="en-GB" sz="1600" dirty="0" err="1" smtClean="0">
                <a:solidFill>
                  <a:schemeClr val="bg1"/>
                </a:solidFill>
                <a:latin typeface="+mn-lt"/>
              </a:rPr>
              <a:t>mfs</a:t>
            </a:r>
            <a:r>
              <a:rPr lang="en-GB" sz="1600" dirty="0">
                <a:solidFill>
                  <a:schemeClr val="bg1"/>
                </a:solidFill>
                <a:latin typeface="+mn-lt"/>
              </a:rPr>
              <a:t>)</a:t>
            </a:r>
            <a:endParaRPr lang="en-GB" sz="1600" dirty="0" smtClean="0">
              <a:solidFill>
                <a:schemeClr val="bg1"/>
              </a:solidFill>
              <a:latin typeface="+mn-lt"/>
            </a:endParaRPr>
          </a:p>
          <a:p>
            <a:r>
              <a:rPr lang="en-GB" sz="1600" dirty="0" smtClean="0">
                <a:solidFill>
                  <a:schemeClr val="bg1"/>
                </a:solidFill>
                <a:latin typeface="+mn-lt"/>
              </a:rPr>
              <a:t>~820 sources</a:t>
            </a:r>
          </a:p>
          <a:p>
            <a:endParaRPr lang="en-GB" sz="1600" dirty="0" smtClean="0">
              <a:solidFill>
                <a:schemeClr val="bg1"/>
              </a:solidFill>
              <a:latin typeface="+mn-lt"/>
            </a:endParaRPr>
          </a:p>
          <a:p>
            <a:r>
              <a:rPr lang="en-GB" sz="1600" dirty="0">
                <a:solidFill>
                  <a:schemeClr val="bg1"/>
                </a:solidFill>
                <a:latin typeface="+mn-lt"/>
              </a:rPr>
              <a:t>3.5 days </a:t>
            </a:r>
            <a:r>
              <a:rPr lang="en-GB" sz="1600" dirty="0" smtClean="0">
                <a:solidFill>
                  <a:schemeClr val="bg1"/>
                </a:solidFill>
                <a:latin typeface="+mn-lt"/>
              </a:rPr>
              <a:t>for 1.06TB </a:t>
            </a:r>
            <a:r>
              <a:rPr lang="en-GB" sz="1600" dirty="0">
                <a:solidFill>
                  <a:schemeClr val="bg1"/>
                </a:solidFill>
                <a:latin typeface="+mn-lt"/>
              </a:rPr>
              <a:t>data </a:t>
            </a:r>
            <a:r>
              <a:rPr lang="en-GB" sz="1600" dirty="0" smtClean="0">
                <a:solidFill>
                  <a:schemeClr val="bg1"/>
                </a:solidFill>
                <a:latin typeface="+mn-lt"/>
              </a:rPr>
              <a:t>with 150,000 </a:t>
            </a:r>
            <a:r>
              <a:rPr lang="en-GB" sz="1600" dirty="0">
                <a:solidFill>
                  <a:schemeClr val="bg1"/>
                </a:solidFill>
                <a:latin typeface="+mn-lt"/>
              </a:rPr>
              <a:t>cleans. </a:t>
            </a:r>
            <a:r>
              <a:rPr lang="en-GB" sz="1600" dirty="0" smtClean="0">
                <a:solidFill>
                  <a:schemeClr val="bg1"/>
                </a:solidFill>
                <a:latin typeface="+mn-lt"/>
              </a:rPr>
              <a:t>64core </a:t>
            </a:r>
            <a:r>
              <a:rPr lang="en-GB" sz="1600" dirty="0">
                <a:solidFill>
                  <a:schemeClr val="bg1"/>
                </a:solidFill>
                <a:latin typeface="+mn-lt"/>
              </a:rPr>
              <a:t>Intel Xeon v3 @ </a:t>
            </a:r>
            <a:r>
              <a:rPr lang="en-GB" sz="1600" dirty="0" smtClean="0">
                <a:solidFill>
                  <a:schemeClr val="bg1"/>
                </a:solidFill>
                <a:latin typeface="+mn-lt"/>
              </a:rPr>
              <a:t>2.3GHz</a:t>
            </a:r>
          </a:p>
          <a:p>
            <a:endParaRPr lang="en-GB" sz="1600" dirty="0">
              <a:solidFill>
                <a:schemeClr val="bg1"/>
              </a:solidFill>
              <a:latin typeface="+mn-lt"/>
            </a:endParaRPr>
          </a:p>
          <a:p>
            <a:r>
              <a:rPr lang="en-GB" sz="1600" dirty="0" err="1" smtClean="0">
                <a:solidFill>
                  <a:schemeClr val="bg1"/>
                </a:solidFill>
                <a:latin typeface="+mn-lt"/>
              </a:rPr>
              <a:t>Muxlow</a:t>
            </a:r>
            <a:r>
              <a:rPr lang="en-GB" sz="1600" dirty="0" smtClean="0">
                <a:solidFill>
                  <a:schemeClr val="bg1"/>
                </a:solidFill>
                <a:latin typeface="+mn-lt"/>
              </a:rPr>
              <a:t>, </a:t>
            </a:r>
            <a:r>
              <a:rPr lang="en-GB" sz="1600" dirty="0" err="1" smtClean="0">
                <a:solidFill>
                  <a:schemeClr val="bg1"/>
                </a:solidFill>
                <a:latin typeface="+mn-lt"/>
              </a:rPr>
              <a:t>Smail</a:t>
            </a:r>
            <a:r>
              <a:rPr lang="en-GB" sz="1600" dirty="0" smtClean="0">
                <a:solidFill>
                  <a:schemeClr val="bg1"/>
                </a:solidFill>
                <a:latin typeface="+mn-lt"/>
              </a:rPr>
              <a:t>, </a:t>
            </a:r>
            <a:r>
              <a:rPr lang="en-GB" sz="1600" dirty="0" err="1" smtClean="0">
                <a:solidFill>
                  <a:schemeClr val="bg1"/>
                </a:solidFill>
                <a:latin typeface="+mn-lt"/>
              </a:rPr>
              <a:t>McHardy</a:t>
            </a:r>
            <a:r>
              <a:rPr lang="en-GB" sz="1600" dirty="0" smtClean="0">
                <a:solidFill>
                  <a:schemeClr val="bg1"/>
                </a:solidFill>
                <a:latin typeface="+mn-lt"/>
              </a:rPr>
              <a:t>, </a:t>
            </a:r>
            <a:r>
              <a:rPr lang="en-GB" sz="1600" dirty="0" err="1" smtClean="0">
                <a:solidFill>
                  <a:schemeClr val="bg1"/>
                </a:solidFill>
                <a:latin typeface="+mn-lt"/>
              </a:rPr>
              <a:t>Beswick</a:t>
            </a:r>
            <a:r>
              <a:rPr lang="en-GB" sz="1600" dirty="0" smtClean="0">
                <a:solidFill>
                  <a:schemeClr val="bg1"/>
                </a:solidFill>
                <a:latin typeface="+mn-lt"/>
              </a:rPr>
              <a:t>, Wrigley, Thomson..</a:t>
            </a:r>
            <a:r>
              <a:rPr lang="en-GB" sz="1600" dirty="0" smtClean="0">
                <a:solidFill>
                  <a:srgbClr val="FFFF00"/>
                </a:solidFill>
                <a:latin typeface="+mn-lt"/>
              </a:rPr>
              <a:t> </a:t>
            </a:r>
          </a:p>
        </p:txBody>
      </p:sp>
      <p:sp>
        <p:nvSpPr>
          <p:cNvPr id="12" name="TextBox 11"/>
          <p:cNvSpPr txBox="1"/>
          <p:nvPr/>
        </p:nvSpPr>
        <p:spPr>
          <a:xfrm>
            <a:off x="7596336" y="387241"/>
            <a:ext cx="1440160" cy="1169551"/>
          </a:xfrm>
          <a:prstGeom prst="rect">
            <a:avLst/>
          </a:prstGeom>
          <a:noFill/>
        </p:spPr>
        <p:txBody>
          <a:bodyPr wrap="square" rtlCol="0">
            <a:spAutoFit/>
          </a:bodyPr>
          <a:lstStyle/>
          <a:p>
            <a:r>
              <a:rPr lang="en-GB" sz="1400" dirty="0" smtClean="0">
                <a:solidFill>
                  <a:srgbClr val="FFFF00"/>
                </a:solidFill>
                <a:latin typeface="+mn-lt"/>
              </a:rPr>
              <a:t>GOODS-N              L-Band DR-1</a:t>
            </a:r>
          </a:p>
          <a:p>
            <a:r>
              <a:rPr lang="en-GB" sz="1400" dirty="0" smtClean="0">
                <a:solidFill>
                  <a:srgbClr val="FFFF00"/>
                </a:solidFill>
                <a:latin typeface="+mn-lt"/>
              </a:rPr>
              <a:t>Central 5’</a:t>
            </a:r>
            <a:r>
              <a:rPr lang="en-GB" sz="1400" dirty="0">
                <a:solidFill>
                  <a:schemeClr val="bg1"/>
                </a:solidFill>
              </a:rPr>
              <a:t> </a:t>
            </a:r>
            <a:r>
              <a:rPr lang="en-GB" sz="1400" dirty="0">
                <a:solidFill>
                  <a:srgbClr val="FFFF00"/>
                </a:solidFill>
                <a:latin typeface="+mn-lt"/>
              </a:rPr>
              <a:t>1</a:t>
            </a:r>
            <a:r>
              <a:rPr lang="el-GR" sz="1400" dirty="0">
                <a:solidFill>
                  <a:srgbClr val="FFFF00"/>
                </a:solidFill>
                <a:latin typeface="+mn-lt"/>
              </a:rPr>
              <a:t>σ</a:t>
            </a:r>
            <a:r>
              <a:rPr lang="en-GB" sz="1400" dirty="0">
                <a:solidFill>
                  <a:srgbClr val="FFFF00"/>
                </a:solidFill>
                <a:latin typeface="+mn-lt"/>
              </a:rPr>
              <a:t>=1.49µJy/</a:t>
            </a:r>
            <a:r>
              <a:rPr lang="en-GB" sz="1400" dirty="0" err="1">
                <a:solidFill>
                  <a:srgbClr val="FFFF00"/>
                </a:solidFill>
                <a:latin typeface="+mn-lt"/>
              </a:rPr>
              <a:t>bm</a:t>
            </a:r>
            <a:endParaRPr lang="en-GB" sz="1400" dirty="0" smtClean="0">
              <a:solidFill>
                <a:srgbClr val="FFFF00"/>
              </a:solidFill>
              <a:latin typeface="+mn-lt"/>
            </a:endParaRPr>
          </a:p>
          <a:p>
            <a:endParaRPr lang="en-GB" sz="1400" dirty="0" smtClean="0">
              <a:solidFill>
                <a:srgbClr val="FFFF00"/>
              </a:solidFill>
              <a:latin typeface="+mn-lt"/>
            </a:endParaRPr>
          </a:p>
        </p:txBody>
      </p:sp>
      <p:grpSp>
        <p:nvGrpSpPr>
          <p:cNvPr id="5" name="Group 4"/>
          <p:cNvGrpSpPr/>
          <p:nvPr/>
        </p:nvGrpSpPr>
        <p:grpSpPr>
          <a:xfrm>
            <a:off x="2602733" y="188640"/>
            <a:ext cx="4949857" cy="5054006"/>
            <a:chOff x="2602733" y="188640"/>
            <a:chExt cx="4949857" cy="5054006"/>
          </a:xfrm>
        </p:grpSpPr>
        <p:grpSp>
          <p:nvGrpSpPr>
            <p:cNvPr id="6" name="Group 5"/>
            <p:cNvGrpSpPr/>
            <p:nvPr/>
          </p:nvGrpSpPr>
          <p:grpSpPr>
            <a:xfrm>
              <a:off x="2602733" y="188640"/>
              <a:ext cx="4949857" cy="5054006"/>
              <a:chOff x="2602733" y="188640"/>
              <a:chExt cx="4949857" cy="5054006"/>
            </a:xfrm>
          </p:grpSpPr>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761" t="19447" r="34776" b="10448"/>
              <a:stretch/>
            </p:blipFill>
            <p:spPr bwMode="auto">
              <a:xfrm>
                <a:off x="2602733" y="188640"/>
                <a:ext cx="4949857" cy="4596806"/>
              </a:xfrm>
              <a:prstGeom prst="rect">
                <a:avLst/>
              </a:prstGeom>
              <a:noFill/>
              <a:ln w="127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cxnSp>
            <p:nvCxnSpPr>
              <p:cNvPr id="4" name="Straight Arrow Connector 3"/>
              <p:cNvCxnSpPr/>
              <p:nvPr/>
            </p:nvCxnSpPr>
            <p:spPr>
              <a:xfrm flipH="1">
                <a:off x="2699792" y="4785446"/>
                <a:ext cx="2377869" cy="45720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5292080" y="260648"/>
              <a:ext cx="2088232" cy="830997"/>
            </a:xfrm>
            <a:prstGeom prst="rect">
              <a:avLst/>
            </a:prstGeom>
            <a:noFill/>
          </p:spPr>
          <p:txBody>
            <a:bodyPr wrap="square" rtlCol="0">
              <a:spAutoFit/>
            </a:bodyPr>
            <a:lstStyle/>
            <a:p>
              <a:r>
                <a:rPr lang="en-GB" sz="1200" dirty="0" smtClean="0">
                  <a:solidFill>
                    <a:srgbClr val="FF0000"/>
                  </a:solidFill>
                  <a:latin typeface="+mn-lt"/>
                </a:rPr>
                <a:t>J123725+621128  S</a:t>
              </a:r>
              <a:r>
                <a:rPr lang="en-GB" sz="1200" baseline="-25000" dirty="0" smtClean="0">
                  <a:solidFill>
                    <a:srgbClr val="FF0000"/>
                  </a:solidFill>
                  <a:latin typeface="+mn-lt"/>
                </a:rPr>
                <a:t>1.5</a:t>
              </a:r>
              <a:r>
                <a:rPr lang="en-GB" sz="1200" dirty="0" smtClean="0">
                  <a:solidFill>
                    <a:srgbClr val="FF0000"/>
                  </a:solidFill>
                  <a:latin typeface="+mn-lt"/>
                </a:rPr>
                <a:t> 5960µJy</a:t>
              </a:r>
            </a:p>
            <a:p>
              <a:r>
                <a:rPr lang="en-GB" sz="1200" dirty="0" smtClean="0">
                  <a:solidFill>
                    <a:srgbClr val="FF0000"/>
                  </a:solidFill>
                  <a:latin typeface="+mn-lt"/>
                </a:rPr>
                <a:t>Peak=236µJy/</a:t>
              </a:r>
              <a:r>
                <a:rPr lang="en-GB" sz="1200" dirty="0" err="1" smtClean="0">
                  <a:solidFill>
                    <a:srgbClr val="FF0000"/>
                  </a:solidFill>
                  <a:latin typeface="+mn-lt"/>
                </a:rPr>
                <a:t>bm</a:t>
              </a:r>
              <a:endParaRPr lang="en-GB" sz="1200" dirty="0" smtClean="0">
                <a:solidFill>
                  <a:srgbClr val="FF0000"/>
                </a:solidFill>
                <a:latin typeface="+mn-lt"/>
              </a:endParaRPr>
            </a:p>
            <a:p>
              <a:r>
                <a:rPr lang="en-GB" sz="1200" dirty="0" smtClean="0">
                  <a:solidFill>
                    <a:srgbClr val="FF0000"/>
                  </a:solidFill>
                  <a:latin typeface="+mn-lt"/>
                </a:rPr>
                <a:t>Z=1.2653</a:t>
              </a:r>
            </a:p>
            <a:p>
              <a:r>
                <a:rPr lang="en-GB" sz="1200" dirty="0" smtClean="0">
                  <a:solidFill>
                    <a:srgbClr val="FF0000"/>
                  </a:solidFill>
                  <a:latin typeface="+mn-lt"/>
                </a:rPr>
                <a:t>Wide-Angled Tail</a:t>
              </a:r>
              <a:endParaRPr lang="en-GB" sz="1200" dirty="0">
                <a:solidFill>
                  <a:srgbClr val="FF0000"/>
                </a:solidFill>
                <a:latin typeface="+mn-lt"/>
              </a:endParaRPr>
            </a:p>
          </p:txBody>
        </p:sp>
      </p:grpSp>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8815" t="31096" r="54869" b="23449"/>
          <a:stretch/>
        </p:blipFill>
        <p:spPr bwMode="auto">
          <a:xfrm>
            <a:off x="6444208" y="1484784"/>
            <a:ext cx="2443131" cy="2373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62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endParaRPr lang="en-GB" sz="2800" kern="0" dirty="0">
              <a:solidFill>
                <a:srgbClr val="FF0000"/>
              </a:solidFill>
            </a:endParaRPr>
          </a:p>
          <a:p>
            <a:endParaRPr lang="en-GB" sz="2400" kern="0" dirty="0">
              <a:solidFill>
                <a:srgbClr val="FF00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25" t="10065" r="24775" b="13450"/>
          <a:stretch/>
        </p:blipFill>
        <p:spPr bwMode="auto">
          <a:xfrm>
            <a:off x="1245722" y="0"/>
            <a:ext cx="79702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0"/>
            <a:ext cx="2483768" cy="5632311"/>
          </a:xfrm>
          <a:prstGeom prst="rect">
            <a:avLst/>
          </a:prstGeom>
          <a:solidFill>
            <a:srgbClr val="0070C0"/>
          </a:solidFill>
        </p:spPr>
        <p:txBody>
          <a:bodyPr wrap="square" rtlCol="0">
            <a:spAutoFit/>
          </a:bodyPr>
          <a:lstStyle/>
          <a:p>
            <a:r>
              <a:rPr lang="en-GB" sz="1800" i="1" dirty="0" smtClean="0">
                <a:solidFill>
                  <a:schemeClr val="bg1"/>
                </a:solidFill>
                <a:latin typeface="+mn-lt"/>
              </a:rPr>
              <a:t>e-</a:t>
            </a:r>
            <a:r>
              <a:rPr lang="en-GB" sz="1800" dirty="0" smtClean="0">
                <a:solidFill>
                  <a:schemeClr val="bg1"/>
                </a:solidFill>
                <a:latin typeface="+mn-lt"/>
              </a:rPr>
              <a:t>MERGE  </a:t>
            </a:r>
            <a:r>
              <a:rPr lang="en-GB" sz="1800" dirty="0" smtClean="0">
                <a:solidFill>
                  <a:schemeClr val="bg1"/>
                </a:solidFill>
                <a:latin typeface="+mn-lt"/>
              </a:rPr>
              <a:t>1.5GHz</a:t>
            </a:r>
            <a:endParaRPr lang="en-GB" sz="1800" dirty="0" smtClean="0">
              <a:solidFill>
                <a:srgbClr val="FFFF00"/>
              </a:solidFill>
              <a:latin typeface="+mn-lt"/>
            </a:endParaRPr>
          </a:p>
          <a:p>
            <a:r>
              <a:rPr lang="en-GB" sz="1800" dirty="0" smtClean="0">
                <a:solidFill>
                  <a:schemeClr val="bg1"/>
                </a:solidFill>
                <a:latin typeface="+mn-lt"/>
              </a:rPr>
              <a:t>   </a:t>
            </a:r>
          </a:p>
          <a:p>
            <a:r>
              <a:rPr lang="en-GB" sz="1400" dirty="0" smtClean="0">
                <a:solidFill>
                  <a:schemeClr val="bg1"/>
                </a:solidFill>
                <a:latin typeface="+mn-lt"/>
              </a:rPr>
              <a:t>DR-1 Release:</a:t>
            </a:r>
          </a:p>
          <a:p>
            <a:r>
              <a:rPr lang="en-GB" sz="1400" dirty="0" smtClean="0">
                <a:solidFill>
                  <a:schemeClr val="bg1"/>
                </a:solidFill>
                <a:latin typeface="+mn-lt"/>
              </a:rPr>
              <a:t>38 </a:t>
            </a:r>
            <a:r>
              <a:rPr lang="en-GB" sz="1400" dirty="0" smtClean="0">
                <a:solidFill>
                  <a:schemeClr val="bg1"/>
                </a:solidFill>
                <a:latin typeface="+mn-lt"/>
              </a:rPr>
              <a:t>hrs JVLA (BW 1GHz)            </a:t>
            </a:r>
          </a:p>
          <a:p>
            <a:r>
              <a:rPr lang="en-GB" sz="1400" dirty="0" smtClean="0">
                <a:solidFill>
                  <a:schemeClr val="bg1"/>
                </a:solidFill>
                <a:latin typeface="+mn-lt"/>
              </a:rPr>
              <a:t>127hrs </a:t>
            </a:r>
            <a:r>
              <a:rPr lang="en-GB" sz="1400" dirty="0" smtClean="0">
                <a:solidFill>
                  <a:schemeClr val="bg1"/>
                </a:solidFill>
                <a:latin typeface="+mn-lt"/>
              </a:rPr>
              <a:t>e-MERLIN (BW 512MHz)</a:t>
            </a:r>
          </a:p>
          <a:p>
            <a:r>
              <a:rPr lang="en-GB" sz="1400" dirty="0" smtClean="0">
                <a:solidFill>
                  <a:schemeClr val="bg1"/>
                </a:solidFill>
                <a:latin typeface="+mn-lt"/>
              </a:rPr>
              <a:t>42 hrs  </a:t>
            </a:r>
            <a:r>
              <a:rPr lang="en-GB" sz="1400" dirty="0" smtClean="0">
                <a:solidFill>
                  <a:schemeClr val="bg1"/>
                </a:solidFill>
                <a:latin typeface="+mn-lt"/>
              </a:rPr>
              <a:t>VLA (BW 43.75MHz)</a:t>
            </a:r>
          </a:p>
          <a:p>
            <a:r>
              <a:rPr lang="en-GB" sz="1400" dirty="0" smtClean="0">
                <a:solidFill>
                  <a:schemeClr val="bg1"/>
                </a:solidFill>
                <a:latin typeface="+mn-lt"/>
              </a:rPr>
              <a:t>18 days Merlin (BW 15MHz</a:t>
            </a:r>
            <a:r>
              <a:rPr lang="en-GB" sz="1600" dirty="0" smtClean="0">
                <a:solidFill>
                  <a:schemeClr val="bg1"/>
                </a:solidFill>
                <a:latin typeface="+mn-lt"/>
              </a:rPr>
              <a:t>)</a:t>
            </a:r>
          </a:p>
          <a:p>
            <a:endParaRPr lang="en-GB" sz="1400" dirty="0" smtClean="0">
              <a:solidFill>
                <a:srgbClr val="FFFF00"/>
              </a:solidFill>
              <a:latin typeface="+mn-lt"/>
            </a:endParaRPr>
          </a:p>
          <a:p>
            <a:endParaRPr lang="en-GB" sz="1600" dirty="0" smtClean="0">
              <a:solidFill>
                <a:schemeClr val="bg1"/>
              </a:solidFill>
              <a:latin typeface="+mn-lt"/>
            </a:endParaRPr>
          </a:p>
          <a:p>
            <a:r>
              <a:rPr lang="en-GB" sz="1600" dirty="0" smtClean="0">
                <a:solidFill>
                  <a:schemeClr val="bg1"/>
                </a:solidFill>
                <a:latin typeface="+mn-lt"/>
              </a:rPr>
              <a:t>20k x 20k image (15’ </a:t>
            </a:r>
            <a:r>
              <a:rPr lang="en-GB" sz="1600" dirty="0" err="1" smtClean="0">
                <a:solidFill>
                  <a:schemeClr val="bg1"/>
                </a:solidFill>
                <a:latin typeface="+mn-lt"/>
              </a:rPr>
              <a:t>fov</a:t>
            </a:r>
            <a:r>
              <a:rPr lang="en-GB" sz="1600" dirty="0" smtClean="0">
                <a:solidFill>
                  <a:schemeClr val="bg1"/>
                </a:solidFill>
                <a:latin typeface="+mn-lt"/>
              </a:rPr>
              <a:t>)</a:t>
            </a:r>
          </a:p>
          <a:p>
            <a:r>
              <a:rPr lang="en-GB" sz="1600" dirty="0" smtClean="0">
                <a:solidFill>
                  <a:schemeClr val="bg1"/>
                </a:solidFill>
                <a:latin typeface="+mn-lt"/>
              </a:rPr>
              <a:t>Beam 280x260mas</a:t>
            </a:r>
          </a:p>
          <a:p>
            <a:r>
              <a:rPr lang="en-GB" sz="1600" dirty="0" err="1" smtClean="0">
                <a:solidFill>
                  <a:schemeClr val="bg1"/>
                </a:solidFill>
                <a:latin typeface="+mn-lt"/>
              </a:rPr>
              <a:t>WSClean</a:t>
            </a:r>
            <a:r>
              <a:rPr lang="en-GB" sz="1600" dirty="0" smtClean="0">
                <a:solidFill>
                  <a:schemeClr val="bg1"/>
                </a:solidFill>
                <a:latin typeface="+mn-lt"/>
              </a:rPr>
              <a:t>   </a:t>
            </a:r>
            <a:r>
              <a:rPr lang="en-GB" sz="1600" dirty="0" smtClean="0">
                <a:solidFill>
                  <a:schemeClr val="bg1"/>
                </a:solidFill>
                <a:latin typeface="+mn-lt"/>
              </a:rPr>
              <a:t>(</a:t>
            </a:r>
            <a:r>
              <a:rPr lang="en-GB" sz="1600" dirty="0" err="1" smtClean="0">
                <a:solidFill>
                  <a:schemeClr val="bg1"/>
                </a:solidFill>
                <a:latin typeface="+mn-lt"/>
              </a:rPr>
              <a:t>mfs</a:t>
            </a:r>
            <a:r>
              <a:rPr lang="en-GB" sz="1600" dirty="0" smtClean="0">
                <a:solidFill>
                  <a:schemeClr val="bg1"/>
                </a:solidFill>
                <a:latin typeface="+mn-lt"/>
              </a:rPr>
              <a:t>)</a:t>
            </a:r>
            <a:endParaRPr lang="en-GB" sz="1600" dirty="0" smtClean="0">
              <a:solidFill>
                <a:schemeClr val="bg1"/>
              </a:solidFill>
              <a:latin typeface="+mn-lt"/>
            </a:endParaRPr>
          </a:p>
          <a:p>
            <a:r>
              <a:rPr lang="en-GB" sz="1600" dirty="0" smtClean="0">
                <a:solidFill>
                  <a:schemeClr val="bg1"/>
                </a:solidFill>
                <a:latin typeface="+mn-lt"/>
              </a:rPr>
              <a:t>~820 sources</a:t>
            </a:r>
          </a:p>
          <a:p>
            <a:endParaRPr lang="en-GB" sz="1600" dirty="0" smtClean="0">
              <a:solidFill>
                <a:schemeClr val="bg1"/>
              </a:solidFill>
              <a:latin typeface="+mn-lt"/>
            </a:endParaRPr>
          </a:p>
          <a:p>
            <a:r>
              <a:rPr lang="en-GB" sz="1600" dirty="0">
                <a:solidFill>
                  <a:schemeClr val="bg1"/>
                </a:solidFill>
                <a:latin typeface="+mn-lt"/>
              </a:rPr>
              <a:t>3.5 days </a:t>
            </a:r>
            <a:r>
              <a:rPr lang="en-GB" sz="1600" dirty="0" smtClean="0">
                <a:solidFill>
                  <a:schemeClr val="bg1"/>
                </a:solidFill>
                <a:latin typeface="+mn-lt"/>
              </a:rPr>
              <a:t>for 1.06TB </a:t>
            </a:r>
            <a:r>
              <a:rPr lang="en-GB" sz="1600" dirty="0">
                <a:solidFill>
                  <a:schemeClr val="bg1"/>
                </a:solidFill>
                <a:latin typeface="+mn-lt"/>
              </a:rPr>
              <a:t>data </a:t>
            </a:r>
            <a:r>
              <a:rPr lang="en-GB" sz="1600" dirty="0" smtClean="0">
                <a:solidFill>
                  <a:schemeClr val="bg1"/>
                </a:solidFill>
                <a:latin typeface="+mn-lt"/>
              </a:rPr>
              <a:t>with 150,000 </a:t>
            </a:r>
            <a:r>
              <a:rPr lang="en-GB" sz="1600" dirty="0">
                <a:solidFill>
                  <a:schemeClr val="bg1"/>
                </a:solidFill>
                <a:latin typeface="+mn-lt"/>
              </a:rPr>
              <a:t>cleans. </a:t>
            </a:r>
            <a:r>
              <a:rPr lang="en-GB" sz="1600" dirty="0" smtClean="0">
                <a:solidFill>
                  <a:schemeClr val="bg1"/>
                </a:solidFill>
                <a:latin typeface="+mn-lt"/>
              </a:rPr>
              <a:t>64core </a:t>
            </a:r>
            <a:r>
              <a:rPr lang="en-GB" sz="1600" dirty="0">
                <a:solidFill>
                  <a:schemeClr val="bg1"/>
                </a:solidFill>
                <a:latin typeface="+mn-lt"/>
              </a:rPr>
              <a:t>Intel Xeon v3 @ </a:t>
            </a:r>
            <a:r>
              <a:rPr lang="en-GB" sz="1600" dirty="0" smtClean="0">
                <a:solidFill>
                  <a:schemeClr val="bg1"/>
                </a:solidFill>
                <a:latin typeface="+mn-lt"/>
              </a:rPr>
              <a:t>2.3GHz</a:t>
            </a:r>
          </a:p>
          <a:p>
            <a:endParaRPr lang="en-GB" sz="1600" dirty="0">
              <a:solidFill>
                <a:schemeClr val="bg1"/>
              </a:solidFill>
              <a:latin typeface="+mn-lt"/>
            </a:endParaRPr>
          </a:p>
          <a:p>
            <a:r>
              <a:rPr lang="en-GB" sz="1600" dirty="0" err="1" smtClean="0">
                <a:solidFill>
                  <a:schemeClr val="bg1"/>
                </a:solidFill>
                <a:latin typeface="+mn-lt"/>
              </a:rPr>
              <a:t>Muxlow</a:t>
            </a:r>
            <a:r>
              <a:rPr lang="en-GB" sz="1600" dirty="0" smtClean="0">
                <a:solidFill>
                  <a:schemeClr val="bg1"/>
                </a:solidFill>
                <a:latin typeface="+mn-lt"/>
              </a:rPr>
              <a:t>, </a:t>
            </a:r>
            <a:r>
              <a:rPr lang="en-GB" sz="1600" dirty="0" err="1" smtClean="0">
                <a:solidFill>
                  <a:schemeClr val="bg1"/>
                </a:solidFill>
                <a:latin typeface="+mn-lt"/>
              </a:rPr>
              <a:t>Smail</a:t>
            </a:r>
            <a:r>
              <a:rPr lang="en-GB" sz="1600" dirty="0" smtClean="0">
                <a:solidFill>
                  <a:schemeClr val="bg1"/>
                </a:solidFill>
                <a:latin typeface="+mn-lt"/>
              </a:rPr>
              <a:t>, </a:t>
            </a:r>
            <a:r>
              <a:rPr lang="en-GB" sz="1600" dirty="0" err="1" smtClean="0">
                <a:solidFill>
                  <a:schemeClr val="bg1"/>
                </a:solidFill>
                <a:latin typeface="+mn-lt"/>
              </a:rPr>
              <a:t>McHardy</a:t>
            </a:r>
            <a:r>
              <a:rPr lang="en-GB" sz="1600" dirty="0" smtClean="0">
                <a:solidFill>
                  <a:schemeClr val="bg1"/>
                </a:solidFill>
                <a:latin typeface="+mn-lt"/>
              </a:rPr>
              <a:t>, </a:t>
            </a:r>
            <a:r>
              <a:rPr lang="en-GB" sz="1600" dirty="0" err="1" smtClean="0">
                <a:solidFill>
                  <a:schemeClr val="bg1"/>
                </a:solidFill>
                <a:latin typeface="+mn-lt"/>
              </a:rPr>
              <a:t>Beswick</a:t>
            </a:r>
            <a:r>
              <a:rPr lang="en-GB" sz="1600" dirty="0" smtClean="0">
                <a:solidFill>
                  <a:schemeClr val="bg1"/>
                </a:solidFill>
                <a:latin typeface="+mn-lt"/>
              </a:rPr>
              <a:t>, Wrigley, Thomson..</a:t>
            </a:r>
            <a:r>
              <a:rPr lang="en-GB" sz="1600" dirty="0" smtClean="0">
                <a:solidFill>
                  <a:srgbClr val="FFFF00"/>
                </a:solidFill>
                <a:latin typeface="+mn-lt"/>
              </a:rPr>
              <a:t> </a:t>
            </a:r>
          </a:p>
        </p:txBody>
      </p:sp>
      <p:sp>
        <p:nvSpPr>
          <p:cNvPr id="12" name="TextBox 11"/>
          <p:cNvSpPr txBox="1"/>
          <p:nvPr/>
        </p:nvSpPr>
        <p:spPr>
          <a:xfrm>
            <a:off x="7596336" y="387241"/>
            <a:ext cx="1440160" cy="1169551"/>
          </a:xfrm>
          <a:prstGeom prst="rect">
            <a:avLst/>
          </a:prstGeom>
          <a:noFill/>
        </p:spPr>
        <p:txBody>
          <a:bodyPr wrap="square" rtlCol="0">
            <a:spAutoFit/>
          </a:bodyPr>
          <a:lstStyle/>
          <a:p>
            <a:r>
              <a:rPr lang="en-GB" sz="1400" dirty="0" smtClean="0">
                <a:solidFill>
                  <a:srgbClr val="FFFF00"/>
                </a:solidFill>
                <a:latin typeface="+mn-lt"/>
              </a:rPr>
              <a:t>GOODS-N              L-Band DR-1</a:t>
            </a:r>
          </a:p>
          <a:p>
            <a:r>
              <a:rPr lang="en-GB" sz="1400" dirty="0" smtClean="0">
                <a:solidFill>
                  <a:srgbClr val="FFFF00"/>
                </a:solidFill>
                <a:latin typeface="+mn-lt"/>
              </a:rPr>
              <a:t>Central 5’</a:t>
            </a:r>
            <a:r>
              <a:rPr lang="en-GB" sz="1400" dirty="0">
                <a:solidFill>
                  <a:schemeClr val="bg1"/>
                </a:solidFill>
              </a:rPr>
              <a:t> </a:t>
            </a:r>
            <a:r>
              <a:rPr lang="en-GB" sz="1400" dirty="0">
                <a:solidFill>
                  <a:srgbClr val="FFFF00"/>
                </a:solidFill>
                <a:latin typeface="+mn-lt"/>
              </a:rPr>
              <a:t>1</a:t>
            </a:r>
            <a:r>
              <a:rPr lang="el-GR" sz="1400" dirty="0">
                <a:solidFill>
                  <a:srgbClr val="FFFF00"/>
                </a:solidFill>
                <a:latin typeface="+mn-lt"/>
              </a:rPr>
              <a:t>σ</a:t>
            </a:r>
            <a:r>
              <a:rPr lang="en-GB" sz="1400" dirty="0">
                <a:solidFill>
                  <a:srgbClr val="FFFF00"/>
                </a:solidFill>
                <a:latin typeface="+mn-lt"/>
              </a:rPr>
              <a:t>=1.49µJy/</a:t>
            </a:r>
            <a:r>
              <a:rPr lang="en-GB" sz="1400" dirty="0" err="1">
                <a:solidFill>
                  <a:srgbClr val="FFFF00"/>
                </a:solidFill>
                <a:latin typeface="+mn-lt"/>
              </a:rPr>
              <a:t>bm</a:t>
            </a:r>
            <a:endParaRPr lang="en-GB" sz="1400" dirty="0" smtClean="0">
              <a:solidFill>
                <a:srgbClr val="FFFF00"/>
              </a:solidFill>
              <a:latin typeface="+mn-lt"/>
            </a:endParaRPr>
          </a:p>
          <a:p>
            <a:endParaRPr lang="en-GB" sz="1400" dirty="0" smtClean="0">
              <a:solidFill>
                <a:srgbClr val="FFFF00"/>
              </a:solidFill>
              <a:latin typeface="+mn-lt"/>
            </a:endParaRPr>
          </a:p>
        </p:txBody>
      </p:sp>
      <p:grpSp>
        <p:nvGrpSpPr>
          <p:cNvPr id="3" name="Group 2"/>
          <p:cNvGrpSpPr/>
          <p:nvPr/>
        </p:nvGrpSpPr>
        <p:grpSpPr>
          <a:xfrm>
            <a:off x="2611239" y="72008"/>
            <a:ext cx="5561161" cy="6597352"/>
            <a:chOff x="2611239" y="72008"/>
            <a:chExt cx="5561161" cy="6597352"/>
          </a:xfrm>
        </p:grpSpPr>
        <p:grpSp>
          <p:nvGrpSpPr>
            <p:cNvPr id="11" name="Group 10"/>
            <p:cNvGrpSpPr/>
            <p:nvPr/>
          </p:nvGrpSpPr>
          <p:grpSpPr>
            <a:xfrm>
              <a:off x="2611239" y="72008"/>
              <a:ext cx="5561161" cy="6597352"/>
              <a:chOff x="2611239" y="0"/>
              <a:chExt cx="5561161" cy="6597352"/>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1194" t="16667" r="44179" b="7977"/>
              <a:stretch/>
            </p:blipFill>
            <p:spPr bwMode="auto">
              <a:xfrm>
                <a:off x="2611239" y="0"/>
                <a:ext cx="3832969" cy="6597352"/>
              </a:xfrm>
              <a:prstGeom prst="rect">
                <a:avLst/>
              </a:prstGeom>
              <a:noFill/>
              <a:ln w="127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cxnSp>
            <p:nvCxnSpPr>
              <p:cNvPr id="8" name="Straight Arrow Connector 7"/>
              <p:cNvCxnSpPr>
                <a:stCxn id="4100" idx="3"/>
              </p:cNvCxnSpPr>
              <p:nvPr/>
            </p:nvCxnSpPr>
            <p:spPr>
              <a:xfrm>
                <a:off x="6444208" y="3298676"/>
                <a:ext cx="1728192" cy="1714500"/>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347864" y="116632"/>
              <a:ext cx="2088232" cy="1015663"/>
            </a:xfrm>
            <a:prstGeom prst="rect">
              <a:avLst/>
            </a:prstGeom>
            <a:noFill/>
          </p:spPr>
          <p:txBody>
            <a:bodyPr wrap="square" rtlCol="0">
              <a:spAutoFit/>
            </a:bodyPr>
            <a:lstStyle/>
            <a:p>
              <a:r>
                <a:rPr lang="en-GB" sz="1200" dirty="0" smtClean="0">
                  <a:solidFill>
                    <a:srgbClr val="FF0000"/>
                  </a:solidFill>
                  <a:latin typeface="+mn-lt"/>
                </a:rPr>
                <a:t>J123644+621133</a:t>
              </a:r>
            </a:p>
            <a:p>
              <a:r>
                <a:rPr lang="en-GB" sz="1200" dirty="0" smtClean="0">
                  <a:solidFill>
                    <a:srgbClr val="FF0000"/>
                  </a:solidFill>
                  <a:latin typeface="+mn-lt"/>
                </a:rPr>
                <a:t>S</a:t>
              </a:r>
              <a:r>
                <a:rPr lang="en-GB" sz="1200" baseline="-25000" dirty="0" smtClean="0">
                  <a:solidFill>
                    <a:srgbClr val="FF0000"/>
                  </a:solidFill>
                  <a:latin typeface="+mn-lt"/>
                </a:rPr>
                <a:t>1.5</a:t>
              </a:r>
              <a:r>
                <a:rPr lang="en-GB" sz="1200" dirty="0" smtClean="0">
                  <a:solidFill>
                    <a:srgbClr val="FF0000"/>
                  </a:solidFill>
                  <a:latin typeface="+mn-lt"/>
                </a:rPr>
                <a:t>=1290µJy</a:t>
              </a:r>
            </a:p>
            <a:p>
              <a:r>
                <a:rPr lang="en-GB" sz="1200" dirty="0" smtClean="0">
                  <a:solidFill>
                    <a:srgbClr val="FF0000"/>
                  </a:solidFill>
                  <a:latin typeface="+mn-lt"/>
                </a:rPr>
                <a:t>Peak=488</a:t>
              </a:r>
              <a:r>
                <a:rPr lang="en-GB" sz="1200" dirty="0" smtClean="0">
                  <a:solidFill>
                    <a:srgbClr val="FF0000"/>
                  </a:solidFill>
                </a:rPr>
                <a:t>µJy/</a:t>
              </a:r>
              <a:r>
                <a:rPr lang="en-GB" sz="1200" dirty="0" err="1" smtClean="0">
                  <a:solidFill>
                    <a:srgbClr val="FF0000"/>
                  </a:solidFill>
                </a:rPr>
                <a:t>bm</a:t>
              </a:r>
              <a:endParaRPr lang="en-GB" sz="1200" dirty="0" smtClean="0">
                <a:solidFill>
                  <a:srgbClr val="FF0000"/>
                </a:solidFill>
                <a:latin typeface="+mn-lt"/>
              </a:endParaRPr>
            </a:p>
            <a:p>
              <a:r>
                <a:rPr lang="en-GB" sz="1200" dirty="0" smtClean="0">
                  <a:solidFill>
                    <a:srgbClr val="FF0000"/>
                  </a:solidFill>
                  <a:latin typeface="+mn-lt"/>
                </a:rPr>
                <a:t>Z=1.050</a:t>
              </a:r>
            </a:p>
            <a:p>
              <a:r>
                <a:rPr lang="en-GB" sz="1200" dirty="0" smtClean="0">
                  <a:solidFill>
                    <a:srgbClr val="FF0000"/>
                  </a:solidFill>
                  <a:latin typeface="+mn-lt"/>
                </a:rPr>
                <a:t>FR-I</a:t>
              </a:r>
            </a:p>
          </p:txBody>
        </p:sp>
      </p:gr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2501" t="27376" r="32265" b="26316"/>
          <a:stretch/>
        </p:blipFill>
        <p:spPr bwMode="auto">
          <a:xfrm>
            <a:off x="6660232" y="1552041"/>
            <a:ext cx="2376264" cy="2453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83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341313"/>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endParaRPr lang="en-GB" sz="2800" kern="0" dirty="0">
              <a:solidFill>
                <a:srgbClr val="FF0000"/>
              </a:solidFill>
            </a:endParaRPr>
          </a:p>
          <a:p>
            <a:endParaRPr lang="en-GB" sz="2400" kern="0" dirty="0">
              <a:solidFill>
                <a:srgbClr val="FF0000"/>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225" t="10065" r="24775" b="13450"/>
          <a:stretch/>
        </p:blipFill>
        <p:spPr bwMode="auto">
          <a:xfrm>
            <a:off x="1245722" y="0"/>
            <a:ext cx="797028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 name="Group 17"/>
          <p:cNvGrpSpPr/>
          <p:nvPr/>
        </p:nvGrpSpPr>
        <p:grpSpPr>
          <a:xfrm>
            <a:off x="2619783" y="2852936"/>
            <a:ext cx="5990817" cy="3951488"/>
            <a:chOff x="2619783" y="2789880"/>
            <a:chExt cx="5990817" cy="3951488"/>
          </a:xfrm>
        </p:grpSpPr>
        <p:pic>
          <p:nvPicPr>
            <p:cNvPr id="12" name="Picture 5" descr="C:\Users\twbm\Desktop\EVN\EVN Vision Document\e-MERLIN+EVN\J123642+621331_combina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9783" y="2924944"/>
              <a:ext cx="5120569" cy="3816424"/>
            </a:xfrm>
            <a:prstGeom prst="rect">
              <a:avLst/>
            </a:prstGeom>
            <a:noFill/>
            <a:ln w="12700">
              <a:solidFill>
                <a:srgbClr val="FFC000"/>
              </a:solidFill>
            </a:ln>
            <a:extLst>
              <a:ext uri="{909E8E84-426E-40DD-AFC4-6F175D3DCCD1}">
                <a14:hiddenFill xmlns:a14="http://schemas.microsoft.com/office/drawing/2010/main">
                  <a:solidFill>
                    <a:srgbClr val="FFFFFF"/>
                  </a:solidFill>
                </a14:hiddenFill>
              </a:ext>
            </a:extLst>
          </p:spPr>
        </p:pic>
        <p:cxnSp>
          <p:nvCxnSpPr>
            <p:cNvPr id="5" name="Straight Arrow Connector 4"/>
            <p:cNvCxnSpPr>
              <a:stCxn id="12" idx="3"/>
            </p:cNvCxnSpPr>
            <p:nvPr/>
          </p:nvCxnSpPr>
          <p:spPr>
            <a:xfrm flipV="1">
              <a:off x="7740352" y="2789880"/>
              <a:ext cx="870248" cy="2043276"/>
            </a:xfrm>
            <a:prstGeom prst="straightConnector1">
              <a:avLst/>
            </a:prstGeom>
            <a:ln w="12700">
              <a:solidFill>
                <a:srgbClr val="FFC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99792" y="6033600"/>
              <a:ext cx="432048"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p:cNvSpPr txBox="1"/>
          <p:nvPr/>
        </p:nvSpPr>
        <p:spPr>
          <a:xfrm>
            <a:off x="7596336" y="387241"/>
            <a:ext cx="1440160" cy="1169551"/>
          </a:xfrm>
          <a:prstGeom prst="rect">
            <a:avLst/>
          </a:prstGeom>
          <a:noFill/>
        </p:spPr>
        <p:txBody>
          <a:bodyPr wrap="square" rtlCol="0">
            <a:spAutoFit/>
          </a:bodyPr>
          <a:lstStyle/>
          <a:p>
            <a:r>
              <a:rPr lang="en-GB" sz="1400" dirty="0" smtClean="0">
                <a:solidFill>
                  <a:srgbClr val="FFFF00"/>
                </a:solidFill>
                <a:latin typeface="+mn-lt"/>
              </a:rPr>
              <a:t>GOODS-N              L-Band DR-1</a:t>
            </a:r>
          </a:p>
          <a:p>
            <a:r>
              <a:rPr lang="en-GB" sz="1400" dirty="0" smtClean="0">
                <a:solidFill>
                  <a:srgbClr val="FFFF00"/>
                </a:solidFill>
                <a:latin typeface="+mn-lt"/>
              </a:rPr>
              <a:t>Central 5’</a:t>
            </a:r>
            <a:r>
              <a:rPr lang="en-GB" sz="1400" dirty="0">
                <a:solidFill>
                  <a:schemeClr val="bg1"/>
                </a:solidFill>
              </a:rPr>
              <a:t> </a:t>
            </a:r>
            <a:r>
              <a:rPr lang="en-GB" sz="1400" dirty="0">
                <a:solidFill>
                  <a:srgbClr val="FFFF00"/>
                </a:solidFill>
                <a:latin typeface="+mn-lt"/>
              </a:rPr>
              <a:t>1</a:t>
            </a:r>
            <a:r>
              <a:rPr lang="el-GR" sz="1400" dirty="0">
                <a:solidFill>
                  <a:srgbClr val="FFFF00"/>
                </a:solidFill>
                <a:latin typeface="+mn-lt"/>
              </a:rPr>
              <a:t>σ</a:t>
            </a:r>
            <a:r>
              <a:rPr lang="en-GB" sz="1400" dirty="0">
                <a:solidFill>
                  <a:srgbClr val="FFFF00"/>
                </a:solidFill>
                <a:latin typeface="+mn-lt"/>
              </a:rPr>
              <a:t>=1.49µJy/</a:t>
            </a:r>
            <a:r>
              <a:rPr lang="en-GB" sz="1400" dirty="0" err="1">
                <a:solidFill>
                  <a:srgbClr val="FFFF00"/>
                </a:solidFill>
                <a:latin typeface="+mn-lt"/>
              </a:rPr>
              <a:t>bm</a:t>
            </a:r>
            <a:endParaRPr lang="en-GB" sz="1400" dirty="0" smtClean="0">
              <a:solidFill>
                <a:srgbClr val="FFFF00"/>
              </a:solidFill>
              <a:latin typeface="+mn-lt"/>
            </a:endParaRPr>
          </a:p>
          <a:p>
            <a:endParaRPr lang="en-GB" sz="1400" dirty="0" smtClean="0">
              <a:solidFill>
                <a:srgbClr val="FFFF00"/>
              </a:solidFill>
              <a:latin typeface="+mn-lt"/>
            </a:endParaRPr>
          </a:p>
        </p:txBody>
      </p:sp>
      <p:grpSp>
        <p:nvGrpSpPr>
          <p:cNvPr id="4" name="Group 3"/>
          <p:cNvGrpSpPr/>
          <p:nvPr/>
        </p:nvGrpSpPr>
        <p:grpSpPr>
          <a:xfrm>
            <a:off x="2619783" y="29066"/>
            <a:ext cx="5840649" cy="2910493"/>
            <a:chOff x="2619783" y="29066"/>
            <a:chExt cx="5840649" cy="2910493"/>
          </a:xfrm>
        </p:grpSpPr>
        <p:grpSp>
          <p:nvGrpSpPr>
            <p:cNvPr id="21" name="Group 20"/>
            <p:cNvGrpSpPr/>
            <p:nvPr/>
          </p:nvGrpSpPr>
          <p:grpSpPr>
            <a:xfrm>
              <a:off x="2619783" y="29066"/>
              <a:ext cx="5840649" cy="2910493"/>
              <a:chOff x="2619783" y="29066"/>
              <a:chExt cx="5840649" cy="2910493"/>
            </a:xfrm>
          </p:grpSpPr>
          <p:pic>
            <p:nvPicPr>
              <p:cNvPr id="512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687" t="20166" r="34925" b="11376"/>
              <a:stretch/>
            </p:blipFill>
            <p:spPr bwMode="auto">
              <a:xfrm>
                <a:off x="2619783" y="29066"/>
                <a:ext cx="3203800" cy="2910493"/>
              </a:xfrm>
              <a:prstGeom prst="rect">
                <a:avLst/>
              </a:prstGeom>
              <a:noFill/>
              <a:ln w="127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cxnSp>
            <p:nvCxnSpPr>
              <p:cNvPr id="17" name="Straight Arrow Connector 16"/>
              <p:cNvCxnSpPr>
                <a:stCxn id="5122" idx="3"/>
              </p:cNvCxnSpPr>
              <p:nvPr/>
            </p:nvCxnSpPr>
            <p:spPr>
              <a:xfrm>
                <a:off x="5823583" y="1484313"/>
                <a:ext cx="2636849" cy="1224607"/>
              </a:xfrm>
              <a:prstGeom prst="straightConnector1">
                <a:avLst/>
              </a:prstGeom>
              <a:ln w="12700">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779912" y="116632"/>
              <a:ext cx="2088232" cy="830997"/>
            </a:xfrm>
            <a:prstGeom prst="rect">
              <a:avLst/>
            </a:prstGeom>
            <a:noFill/>
          </p:spPr>
          <p:txBody>
            <a:bodyPr wrap="square" rtlCol="0">
              <a:spAutoFit/>
            </a:bodyPr>
            <a:lstStyle/>
            <a:p>
              <a:r>
                <a:rPr lang="en-GB" sz="1200" dirty="0" smtClean="0">
                  <a:solidFill>
                    <a:srgbClr val="FF0000"/>
                  </a:solidFill>
                  <a:latin typeface="+mn-lt"/>
                </a:rPr>
                <a:t>J123642+621331  S</a:t>
              </a:r>
              <a:r>
                <a:rPr lang="en-GB" sz="1200" baseline="-25000" dirty="0" smtClean="0">
                  <a:solidFill>
                    <a:srgbClr val="FF0000"/>
                  </a:solidFill>
                  <a:latin typeface="+mn-lt"/>
                </a:rPr>
                <a:t>1.5</a:t>
              </a:r>
              <a:r>
                <a:rPr lang="en-GB" sz="1200" dirty="0" smtClean="0">
                  <a:solidFill>
                    <a:srgbClr val="FF0000"/>
                  </a:solidFill>
                  <a:latin typeface="+mn-lt"/>
                </a:rPr>
                <a:t>=470µJy</a:t>
              </a:r>
            </a:p>
            <a:p>
              <a:r>
                <a:rPr lang="en-GB" sz="1200" dirty="0" smtClean="0">
                  <a:solidFill>
                    <a:srgbClr val="FF0000"/>
                  </a:solidFill>
                  <a:latin typeface="+mn-lt"/>
                </a:rPr>
                <a:t>Peak=236</a:t>
              </a:r>
              <a:r>
                <a:rPr lang="en-GB" sz="1200" dirty="0" smtClean="0">
                  <a:solidFill>
                    <a:srgbClr val="FF0000"/>
                  </a:solidFill>
                </a:rPr>
                <a:t>µJy/</a:t>
              </a:r>
              <a:r>
                <a:rPr lang="en-GB" sz="1200" dirty="0" err="1" smtClean="0">
                  <a:solidFill>
                    <a:srgbClr val="FF0000"/>
                  </a:solidFill>
                </a:rPr>
                <a:t>bm</a:t>
              </a:r>
              <a:endParaRPr lang="en-GB" sz="1200" dirty="0" smtClean="0">
                <a:solidFill>
                  <a:srgbClr val="FF0000"/>
                </a:solidFill>
              </a:endParaRPr>
            </a:p>
            <a:p>
              <a:r>
                <a:rPr lang="en-GB" sz="1200" dirty="0" smtClean="0">
                  <a:solidFill>
                    <a:srgbClr val="FF0000"/>
                  </a:solidFill>
                  <a:latin typeface="+mn-lt"/>
                </a:rPr>
                <a:t>CI=4.5</a:t>
              </a:r>
              <a:r>
                <a:rPr lang="en-GB" sz="1200" dirty="0">
                  <a:solidFill>
                    <a:srgbClr val="FF0000"/>
                  </a:solidFill>
                </a:rPr>
                <a:t>µJy/</a:t>
              </a:r>
              <a:r>
                <a:rPr lang="en-GB" sz="1200" dirty="0" err="1">
                  <a:solidFill>
                    <a:srgbClr val="FF0000"/>
                  </a:solidFill>
                </a:rPr>
                <a:t>bm</a:t>
              </a:r>
              <a:endParaRPr lang="en-GB" sz="1200" dirty="0">
                <a:solidFill>
                  <a:srgbClr val="FF0000"/>
                </a:solidFill>
              </a:endParaRPr>
            </a:p>
            <a:p>
              <a:endParaRPr lang="en-GB" sz="1200" dirty="0">
                <a:solidFill>
                  <a:srgbClr val="FF0000"/>
                </a:solidFill>
                <a:latin typeface="+mn-lt"/>
              </a:endParaRPr>
            </a:p>
          </p:txBody>
        </p:sp>
      </p:grpSp>
      <p:sp>
        <p:nvSpPr>
          <p:cNvPr id="19" name="TextBox 18"/>
          <p:cNvSpPr txBox="1"/>
          <p:nvPr/>
        </p:nvSpPr>
        <p:spPr>
          <a:xfrm>
            <a:off x="0" y="0"/>
            <a:ext cx="2483768" cy="6894195"/>
          </a:xfrm>
          <a:prstGeom prst="rect">
            <a:avLst/>
          </a:prstGeom>
          <a:solidFill>
            <a:srgbClr val="0070C0"/>
          </a:solidFill>
        </p:spPr>
        <p:txBody>
          <a:bodyPr wrap="square" rtlCol="0">
            <a:spAutoFit/>
          </a:bodyPr>
          <a:lstStyle/>
          <a:p>
            <a:r>
              <a:rPr lang="en-GB" sz="1800" i="1" dirty="0" smtClean="0">
                <a:solidFill>
                  <a:schemeClr val="bg1"/>
                </a:solidFill>
                <a:latin typeface="+mn-lt"/>
              </a:rPr>
              <a:t>e-</a:t>
            </a:r>
            <a:r>
              <a:rPr lang="en-GB" sz="1800" dirty="0" smtClean="0">
                <a:solidFill>
                  <a:schemeClr val="bg1"/>
                </a:solidFill>
                <a:latin typeface="+mn-lt"/>
              </a:rPr>
              <a:t>MERGE  </a:t>
            </a:r>
            <a:r>
              <a:rPr lang="en-GB" sz="1800" dirty="0" smtClean="0">
                <a:solidFill>
                  <a:schemeClr val="bg1"/>
                </a:solidFill>
                <a:latin typeface="+mn-lt"/>
              </a:rPr>
              <a:t>1.5GHz</a:t>
            </a:r>
          </a:p>
          <a:p>
            <a:r>
              <a:rPr lang="en-GB" sz="1800" dirty="0" smtClean="0">
                <a:solidFill>
                  <a:srgbClr val="FFFF00"/>
                </a:solidFill>
                <a:latin typeface="+mn-lt"/>
              </a:rPr>
              <a:t>+</a:t>
            </a:r>
            <a:r>
              <a:rPr lang="en-GB" sz="1800" dirty="0" smtClean="0">
                <a:solidFill>
                  <a:srgbClr val="FFFF00"/>
                </a:solidFill>
                <a:latin typeface="+mn-lt"/>
              </a:rPr>
              <a:t>EG078</a:t>
            </a:r>
          </a:p>
          <a:p>
            <a:r>
              <a:rPr lang="en-GB" sz="1400" dirty="0" smtClean="0">
                <a:solidFill>
                  <a:schemeClr val="bg1"/>
                </a:solidFill>
                <a:latin typeface="+mn-lt"/>
              </a:rPr>
              <a:t>DR-1 Release:</a:t>
            </a:r>
          </a:p>
          <a:p>
            <a:r>
              <a:rPr lang="en-GB" sz="1400" dirty="0" smtClean="0">
                <a:solidFill>
                  <a:schemeClr val="bg1"/>
                </a:solidFill>
                <a:latin typeface="+mn-lt"/>
              </a:rPr>
              <a:t>38 hrs </a:t>
            </a:r>
            <a:r>
              <a:rPr lang="en-GB" sz="1400" dirty="0" smtClean="0">
                <a:solidFill>
                  <a:schemeClr val="bg1"/>
                </a:solidFill>
                <a:latin typeface="+mn-lt"/>
              </a:rPr>
              <a:t>JVLA (BW 1GHz)            </a:t>
            </a:r>
          </a:p>
          <a:p>
            <a:r>
              <a:rPr lang="en-GB" sz="1400" dirty="0" smtClean="0">
                <a:solidFill>
                  <a:schemeClr val="bg1"/>
                </a:solidFill>
                <a:latin typeface="+mn-lt"/>
              </a:rPr>
              <a:t>127hrs </a:t>
            </a:r>
            <a:r>
              <a:rPr lang="en-GB" sz="1400" dirty="0" smtClean="0">
                <a:solidFill>
                  <a:schemeClr val="bg1"/>
                </a:solidFill>
                <a:latin typeface="+mn-lt"/>
              </a:rPr>
              <a:t>e-MERLIN (BW 512MHz)</a:t>
            </a:r>
          </a:p>
          <a:p>
            <a:r>
              <a:rPr lang="en-GB" sz="1400" dirty="0" smtClean="0">
                <a:solidFill>
                  <a:schemeClr val="bg1"/>
                </a:solidFill>
                <a:latin typeface="+mn-lt"/>
              </a:rPr>
              <a:t>42 hrs  </a:t>
            </a:r>
            <a:r>
              <a:rPr lang="en-GB" sz="1400" dirty="0" smtClean="0">
                <a:solidFill>
                  <a:schemeClr val="bg1"/>
                </a:solidFill>
                <a:latin typeface="+mn-lt"/>
              </a:rPr>
              <a:t>VLA (BW 43.75MHz)</a:t>
            </a:r>
          </a:p>
          <a:p>
            <a:r>
              <a:rPr lang="en-GB" sz="1400" dirty="0" smtClean="0">
                <a:solidFill>
                  <a:schemeClr val="bg1"/>
                </a:solidFill>
                <a:latin typeface="+mn-lt"/>
              </a:rPr>
              <a:t>18 days Merlin (BW 15MHz</a:t>
            </a:r>
            <a:r>
              <a:rPr lang="en-GB" sz="1600" dirty="0" smtClean="0">
                <a:solidFill>
                  <a:schemeClr val="bg1"/>
                </a:solidFill>
                <a:latin typeface="+mn-lt"/>
              </a:rPr>
              <a:t>)</a:t>
            </a:r>
          </a:p>
          <a:p>
            <a:r>
              <a:rPr lang="en-GB" sz="1400" dirty="0" smtClean="0">
                <a:solidFill>
                  <a:srgbClr val="FFFF00"/>
                </a:solidFill>
                <a:latin typeface="+mn-lt"/>
              </a:rPr>
              <a:t>+ 3x24hrs EVN (BW 128MHz)</a:t>
            </a:r>
            <a:endParaRPr lang="en-GB" sz="1400" dirty="0" smtClean="0">
              <a:solidFill>
                <a:srgbClr val="FFFF00"/>
              </a:solidFill>
              <a:latin typeface="+mn-lt"/>
            </a:endParaRPr>
          </a:p>
          <a:p>
            <a:endParaRPr lang="en-GB" sz="1600" dirty="0" smtClean="0">
              <a:solidFill>
                <a:schemeClr val="bg1"/>
              </a:solidFill>
              <a:latin typeface="+mn-lt"/>
            </a:endParaRPr>
          </a:p>
          <a:p>
            <a:r>
              <a:rPr lang="en-GB" sz="1600" dirty="0" smtClean="0">
                <a:solidFill>
                  <a:schemeClr val="bg1"/>
                </a:solidFill>
                <a:latin typeface="+mn-lt"/>
              </a:rPr>
              <a:t>20k x 20k image (15’ </a:t>
            </a:r>
            <a:r>
              <a:rPr lang="en-GB" sz="1600" dirty="0" err="1" smtClean="0">
                <a:solidFill>
                  <a:schemeClr val="bg1"/>
                </a:solidFill>
                <a:latin typeface="+mn-lt"/>
              </a:rPr>
              <a:t>fov</a:t>
            </a:r>
            <a:r>
              <a:rPr lang="en-GB" sz="1600" dirty="0" smtClean="0">
                <a:solidFill>
                  <a:schemeClr val="bg1"/>
                </a:solidFill>
                <a:latin typeface="+mn-lt"/>
              </a:rPr>
              <a:t>)</a:t>
            </a:r>
          </a:p>
          <a:p>
            <a:r>
              <a:rPr lang="en-GB" sz="1600" dirty="0" smtClean="0">
                <a:solidFill>
                  <a:schemeClr val="bg1"/>
                </a:solidFill>
                <a:latin typeface="+mn-lt"/>
              </a:rPr>
              <a:t>Beam 280x260mas</a:t>
            </a:r>
          </a:p>
          <a:p>
            <a:r>
              <a:rPr lang="en-GB" sz="1600" dirty="0" err="1" smtClean="0">
                <a:solidFill>
                  <a:schemeClr val="bg1"/>
                </a:solidFill>
                <a:latin typeface="+mn-lt"/>
              </a:rPr>
              <a:t>WSClean</a:t>
            </a:r>
            <a:r>
              <a:rPr lang="en-GB" sz="1600" dirty="0" smtClean="0">
                <a:solidFill>
                  <a:schemeClr val="bg1"/>
                </a:solidFill>
                <a:latin typeface="+mn-lt"/>
              </a:rPr>
              <a:t>   </a:t>
            </a:r>
            <a:r>
              <a:rPr lang="en-GB" sz="1600" dirty="0" smtClean="0">
                <a:solidFill>
                  <a:schemeClr val="bg1"/>
                </a:solidFill>
                <a:latin typeface="+mn-lt"/>
              </a:rPr>
              <a:t>(</a:t>
            </a:r>
            <a:r>
              <a:rPr lang="en-GB" sz="1600" dirty="0" err="1" smtClean="0">
                <a:solidFill>
                  <a:schemeClr val="bg1"/>
                </a:solidFill>
                <a:latin typeface="+mn-lt"/>
              </a:rPr>
              <a:t>mfs</a:t>
            </a:r>
            <a:r>
              <a:rPr lang="en-GB" sz="1600" dirty="0" smtClean="0">
                <a:solidFill>
                  <a:schemeClr val="bg1"/>
                </a:solidFill>
                <a:latin typeface="+mn-lt"/>
              </a:rPr>
              <a:t>)</a:t>
            </a:r>
            <a:endParaRPr lang="en-GB" sz="1600" dirty="0" smtClean="0">
              <a:solidFill>
                <a:schemeClr val="bg1"/>
              </a:solidFill>
              <a:latin typeface="+mn-lt"/>
            </a:endParaRPr>
          </a:p>
          <a:p>
            <a:r>
              <a:rPr lang="en-GB" sz="1600" dirty="0" smtClean="0">
                <a:solidFill>
                  <a:schemeClr val="bg1"/>
                </a:solidFill>
                <a:latin typeface="+mn-lt"/>
              </a:rPr>
              <a:t>~820 sources</a:t>
            </a:r>
          </a:p>
          <a:p>
            <a:endParaRPr lang="en-GB" sz="1600" dirty="0" smtClean="0">
              <a:solidFill>
                <a:schemeClr val="bg1"/>
              </a:solidFill>
              <a:latin typeface="+mn-lt"/>
            </a:endParaRPr>
          </a:p>
          <a:p>
            <a:r>
              <a:rPr lang="en-GB" sz="1600" dirty="0">
                <a:solidFill>
                  <a:schemeClr val="bg1"/>
                </a:solidFill>
                <a:latin typeface="+mn-lt"/>
              </a:rPr>
              <a:t>3.5 days </a:t>
            </a:r>
            <a:r>
              <a:rPr lang="en-GB" sz="1600" dirty="0" smtClean="0">
                <a:solidFill>
                  <a:schemeClr val="bg1"/>
                </a:solidFill>
                <a:latin typeface="+mn-lt"/>
              </a:rPr>
              <a:t>for 1.06TB </a:t>
            </a:r>
            <a:r>
              <a:rPr lang="en-GB" sz="1600" dirty="0">
                <a:solidFill>
                  <a:schemeClr val="bg1"/>
                </a:solidFill>
                <a:latin typeface="+mn-lt"/>
              </a:rPr>
              <a:t>data </a:t>
            </a:r>
            <a:r>
              <a:rPr lang="en-GB" sz="1600" dirty="0" smtClean="0">
                <a:solidFill>
                  <a:schemeClr val="bg1"/>
                </a:solidFill>
                <a:latin typeface="+mn-lt"/>
              </a:rPr>
              <a:t>with 150,000 </a:t>
            </a:r>
            <a:r>
              <a:rPr lang="en-GB" sz="1600" dirty="0">
                <a:solidFill>
                  <a:schemeClr val="bg1"/>
                </a:solidFill>
                <a:latin typeface="+mn-lt"/>
              </a:rPr>
              <a:t>cleans. </a:t>
            </a:r>
            <a:r>
              <a:rPr lang="en-GB" sz="1600" dirty="0" smtClean="0">
                <a:solidFill>
                  <a:schemeClr val="bg1"/>
                </a:solidFill>
                <a:latin typeface="+mn-lt"/>
              </a:rPr>
              <a:t>64core </a:t>
            </a:r>
            <a:r>
              <a:rPr lang="en-GB" sz="1600" dirty="0">
                <a:solidFill>
                  <a:schemeClr val="bg1"/>
                </a:solidFill>
                <a:latin typeface="+mn-lt"/>
              </a:rPr>
              <a:t>Intel Xeon v3 @ </a:t>
            </a:r>
            <a:r>
              <a:rPr lang="en-GB" sz="1600" dirty="0" smtClean="0">
                <a:solidFill>
                  <a:schemeClr val="bg1"/>
                </a:solidFill>
                <a:latin typeface="+mn-lt"/>
              </a:rPr>
              <a:t>2.3GHz</a:t>
            </a:r>
          </a:p>
          <a:p>
            <a:endParaRPr lang="en-GB" sz="1600" dirty="0">
              <a:solidFill>
                <a:schemeClr val="bg1"/>
              </a:solidFill>
              <a:latin typeface="+mn-lt"/>
            </a:endParaRPr>
          </a:p>
          <a:p>
            <a:r>
              <a:rPr lang="en-GB" sz="1600" dirty="0" err="1" smtClean="0">
                <a:solidFill>
                  <a:schemeClr val="bg1"/>
                </a:solidFill>
                <a:latin typeface="+mn-lt"/>
              </a:rPr>
              <a:t>Muxlow</a:t>
            </a:r>
            <a:r>
              <a:rPr lang="en-GB" sz="1600" dirty="0" smtClean="0">
                <a:solidFill>
                  <a:schemeClr val="bg1"/>
                </a:solidFill>
                <a:latin typeface="+mn-lt"/>
              </a:rPr>
              <a:t>, </a:t>
            </a:r>
            <a:r>
              <a:rPr lang="en-GB" sz="1600" dirty="0" err="1" smtClean="0">
                <a:solidFill>
                  <a:schemeClr val="bg1"/>
                </a:solidFill>
                <a:latin typeface="+mn-lt"/>
              </a:rPr>
              <a:t>Smail</a:t>
            </a:r>
            <a:r>
              <a:rPr lang="en-GB" sz="1600" dirty="0" smtClean="0">
                <a:solidFill>
                  <a:schemeClr val="bg1"/>
                </a:solidFill>
                <a:latin typeface="+mn-lt"/>
              </a:rPr>
              <a:t>, </a:t>
            </a:r>
            <a:r>
              <a:rPr lang="en-GB" sz="1600" dirty="0" err="1" smtClean="0">
                <a:solidFill>
                  <a:schemeClr val="bg1"/>
                </a:solidFill>
                <a:latin typeface="+mn-lt"/>
              </a:rPr>
              <a:t>McHardy</a:t>
            </a:r>
            <a:r>
              <a:rPr lang="en-GB" sz="1600" dirty="0" smtClean="0">
                <a:solidFill>
                  <a:schemeClr val="bg1"/>
                </a:solidFill>
                <a:latin typeface="+mn-lt"/>
              </a:rPr>
              <a:t>, </a:t>
            </a:r>
            <a:r>
              <a:rPr lang="en-GB" sz="1600" dirty="0" err="1" smtClean="0">
                <a:solidFill>
                  <a:schemeClr val="bg1"/>
                </a:solidFill>
                <a:latin typeface="+mn-lt"/>
              </a:rPr>
              <a:t>Beswick</a:t>
            </a:r>
            <a:r>
              <a:rPr lang="en-GB" sz="1600" dirty="0" smtClean="0">
                <a:solidFill>
                  <a:schemeClr val="bg1"/>
                </a:solidFill>
                <a:latin typeface="+mn-lt"/>
              </a:rPr>
              <a:t>, Wrigley, Thomson..</a:t>
            </a:r>
          </a:p>
          <a:p>
            <a:endParaRPr lang="en-GB" sz="1600" dirty="0">
              <a:solidFill>
                <a:schemeClr val="bg1"/>
              </a:solidFill>
              <a:latin typeface="+mn-lt"/>
            </a:endParaRPr>
          </a:p>
          <a:p>
            <a:r>
              <a:rPr lang="en-GB" sz="1600" dirty="0" smtClean="0">
                <a:solidFill>
                  <a:srgbClr val="FFFF00"/>
                </a:solidFill>
                <a:latin typeface="+mn-lt"/>
              </a:rPr>
              <a:t>Garrett, </a:t>
            </a:r>
            <a:r>
              <a:rPr lang="en-GB" sz="1600" dirty="0" err="1" smtClean="0">
                <a:solidFill>
                  <a:srgbClr val="FFFF00"/>
                </a:solidFill>
                <a:latin typeface="+mn-lt"/>
              </a:rPr>
              <a:t>Barthel</a:t>
            </a:r>
            <a:r>
              <a:rPr lang="en-GB" sz="1600" dirty="0" smtClean="0">
                <a:solidFill>
                  <a:srgbClr val="FFFF00"/>
                </a:solidFill>
                <a:latin typeface="+mn-lt"/>
              </a:rPr>
              <a:t>, Deller, Radcliffe…  </a:t>
            </a:r>
          </a:p>
          <a:p>
            <a:r>
              <a:rPr lang="en-GB" sz="1200" dirty="0" smtClean="0">
                <a:solidFill>
                  <a:srgbClr val="FFFF00"/>
                </a:solidFill>
                <a:latin typeface="+mn-lt"/>
                <a:sym typeface="Wingdings" panose="05000000000000000000" pitchFamily="2" charset="2"/>
              </a:rPr>
              <a:t></a:t>
            </a:r>
            <a:r>
              <a:rPr lang="en-GB" sz="1600" dirty="0" smtClean="0">
                <a:solidFill>
                  <a:srgbClr val="FFFF00"/>
                </a:solidFill>
                <a:latin typeface="+mn-lt"/>
              </a:rPr>
              <a:t>Initial tests:</a:t>
            </a:r>
          </a:p>
          <a:p>
            <a:r>
              <a:rPr lang="en-GB" sz="1600" dirty="0" smtClean="0">
                <a:solidFill>
                  <a:srgbClr val="FFFF00"/>
                </a:solidFill>
                <a:latin typeface="+mn-lt"/>
              </a:rPr>
              <a:t>1</a:t>
            </a:r>
            <a:r>
              <a:rPr lang="en-GB" sz="1600" baseline="30000" dirty="0" smtClean="0">
                <a:solidFill>
                  <a:srgbClr val="FFFF00"/>
                </a:solidFill>
                <a:latin typeface="+mn-lt"/>
              </a:rPr>
              <a:t>st</a:t>
            </a:r>
            <a:r>
              <a:rPr lang="en-GB" sz="1600" dirty="0" smtClean="0">
                <a:solidFill>
                  <a:srgbClr val="FFFF00"/>
                </a:solidFill>
                <a:latin typeface="+mn-lt"/>
              </a:rPr>
              <a:t> EG078 24hrs epoch</a:t>
            </a:r>
          </a:p>
          <a:p>
            <a:r>
              <a:rPr lang="en-GB" sz="1600" dirty="0" smtClean="0">
                <a:solidFill>
                  <a:srgbClr val="FFFF00"/>
                </a:solidFill>
                <a:latin typeface="+mn-lt"/>
              </a:rPr>
              <a:t>+ 46hrs </a:t>
            </a:r>
            <a:r>
              <a:rPr lang="en-GB" sz="1600" dirty="0" err="1" smtClean="0">
                <a:solidFill>
                  <a:srgbClr val="FFFF00"/>
                </a:solidFill>
                <a:latin typeface="+mn-lt"/>
              </a:rPr>
              <a:t>e-Merlin+JVLA</a:t>
            </a:r>
            <a:endParaRPr lang="en-GB" sz="1600" dirty="0" smtClean="0">
              <a:solidFill>
                <a:srgbClr val="FFFF00"/>
              </a:solidFill>
              <a:latin typeface="+mn-lt"/>
            </a:endParaRPr>
          </a:p>
        </p:txBody>
      </p:sp>
      <p:sp>
        <p:nvSpPr>
          <p:cNvPr id="20" name="TextBox 19"/>
          <p:cNvSpPr txBox="1"/>
          <p:nvPr/>
        </p:nvSpPr>
        <p:spPr>
          <a:xfrm>
            <a:off x="6090713" y="1700808"/>
            <a:ext cx="2736304" cy="830997"/>
          </a:xfrm>
          <a:prstGeom prst="rect">
            <a:avLst/>
          </a:prstGeom>
          <a:solidFill>
            <a:srgbClr val="FF0000"/>
          </a:solidFill>
          <a:ln w="19050">
            <a:solidFill>
              <a:schemeClr val="bg1"/>
            </a:solidFill>
          </a:ln>
        </p:spPr>
        <p:txBody>
          <a:bodyPr wrap="square" rtlCol="0">
            <a:spAutoFit/>
          </a:bodyPr>
          <a:lstStyle/>
          <a:p>
            <a:pPr algn="ctr"/>
            <a:r>
              <a:rPr lang="en-GB" sz="1600" i="1" dirty="0" smtClean="0">
                <a:solidFill>
                  <a:schemeClr val="bg1"/>
                </a:solidFill>
                <a:latin typeface="+mn-lt"/>
                <a:sym typeface="Wingdings" panose="05000000000000000000" pitchFamily="2" charset="2"/>
              </a:rPr>
              <a:t>e</a:t>
            </a:r>
            <a:r>
              <a:rPr lang="en-GB" sz="1600" i="1" dirty="0" smtClean="0">
                <a:solidFill>
                  <a:schemeClr val="bg1"/>
                </a:solidFill>
                <a:latin typeface="+mn-lt"/>
                <a:sym typeface="Wingdings" panose="05000000000000000000" pitchFamily="2" charset="2"/>
              </a:rPr>
              <a:t>-</a:t>
            </a:r>
            <a:r>
              <a:rPr lang="en-GB" sz="1600" dirty="0" smtClean="0">
                <a:solidFill>
                  <a:schemeClr val="bg1"/>
                </a:solidFill>
                <a:latin typeface="+mn-lt"/>
                <a:sym typeface="Wingdings" panose="05000000000000000000" pitchFamily="2" charset="2"/>
              </a:rPr>
              <a:t>Merlin </a:t>
            </a:r>
            <a:r>
              <a:rPr lang="en-GB" sz="1200" dirty="0">
                <a:solidFill>
                  <a:schemeClr val="bg1"/>
                </a:solidFill>
                <a:latin typeface="+mn-lt"/>
                <a:sym typeface="Wingdings" panose="05000000000000000000" pitchFamily="2" charset="2"/>
              </a:rPr>
              <a:t>+</a:t>
            </a:r>
            <a:r>
              <a:rPr lang="en-GB" sz="1200" dirty="0" smtClean="0">
                <a:solidFill>
                  <a:schemeClr val="bg1"/>
                </a:solidFill>
                <a:latin typeface="+mn-lt"/>
                <a:sym typeface="Wingdings" panose="05000000000000000000" pitchFamily="2" charset="2"/>
              </a:rPr>
              <a:t> </a:t>
            </a:r>
            <a:r>
              <a:rPr lang="en-GB" sz="1600" dirty="0" smtClean="0">
                <a:solidFill>
                  <a:schemeClr val="bg1"/>
                </a:solidFill>
                <a:latin typeface="+mn-lt"/>
                <a:sym typeface="Wingdings" panose="05000000000000000000" pitchFamily="2" charset="2"/>
              </a:rPr>
              <a:t>EVN integration                       </a:t>
            </a:r>
            <a:r>
              <a:rPr lang="en-GB" sz="1600" dirty="0" smtClean="0">
                <a:solidFill>
                  <a:schemeClr val="bg1"/>
                </a:solidFill>
                <a:sym typeface="Wingdings" panose="05000000000000000000" pitchFamily="2" charset="2"/>
              </a:rPr>
              <a:t> </a:t>
            </a:r>
            <a:r>
              <a:rPr lang="en-GB" sz="1200" dirty="0">
                <a:solidFill>
                  <a:schemeClr val="bg1"/>
                </a:solidFill>
                <a:latin typeface="+mn-lt"/>
                <a:sym typeface="Wingdings" panose="05000000000000000000" pitchFamily="2" charset="2"/>
              </a:rPr>
              <a:t></a:t>
            </a:r>
            <a:r>
              <a:rPr lang="en-GB" sz="1600" dirty="0">
                <a:solidFill>
                  <a:schemeClr val="bg1"/>
                </a:solidFill>
                <a:sym typeface="Wingdings" panose="05000000000000000000" pitchFamily="2" charset="2"/>
              </a:rPr>
              <a:t> </a:t>
            </a:r>
            <a:r>
              <a:rPr lang="en-GB" sz="1600" dirty="0" smtClean="0">
                <a:solidFill>
                  <a:schemeClr val="bg1"/>
                </a:solidFill>
                <a:sym typeface="Wingdings" panose="05000000000000000000" pitchFamily="2" charset="2"/>
              </a:rPr>
              <a:t>s</a:t>
            </a:r>
            <a:r>
              <a:rPr lang="en-GB" sz="1600" dirty="0" smtClean="0">
                <a:solidFill>
                  <a:schemeClr val="bg1"/>
                </a:solidFill>
                <a:latin typeface="+mn-lt"/>
                <a:sym typeface="Wingdings" panose="05000000000000000000" pitchFamily="2" charset="2"/>
              </a:rPr>
              <a:t>eamless </a:t>
            </a:r>
            <a:r>
              <a:rPr lang="en-GB" sz="1600" dirty="0">
                <a:solidFill>
                  <a:schemeClr val="bg1"/>
                </a:solidFill>
                <a:latin typeface="+mn-lt"/>
                <a:sym typeface="Wingdings" panose="05000000000000000000" pitchFamily="2" charset="2"/>
              </a:rPr>
              <a:t>imaging from </a:t>
            </a:r>
            <a:r>
              <a:rPr lang="en-GB" sz="1600" dirty="0" err="1" smtClean="0">
                <a:solidFill>
                  <a:schemeClr val="bg1"/>
                </a:solidFill>
                <a:latin typeface="+mn-lt"/>
                <a:sym typeface="Wingdings" panose="05000000000000000000" pitchFamily="2" charset="2"/>
              </a:rPr>
              <a:t>arcsecond</a:t>
            </a:r>
            <a:r>
              <a:rPr lang="en-GB" sz="1600" dirty="0" smtClean="0">
                <a:solidFill>
                  <a:schemeClr val="bg1"/>
                </a:solidFill>
                <a:latin typeface="+mn-lt"/>
                <a:sym typeface="Wingdings" panose="05000000000000000000" pitchFamily="2" charset="2"/>
              </a:rPr>
              <a:t> </a:t>
            </a:r>
            <a:r>
              <a:rPr lang="en-GB" sz="1600" dirty="0">
                <a:solidFill>
                  <a:schemeClr val="bg1"/>
                </a:solidFill>
                <a:latin typeface="+mn-lt"/>
                <a:sym typeface="Wingdings" panose="05000000000000000000" pitchFamily="2" charset="2"/>
              </a:rPr>
              <a:t>to mas scales </a:t>
            </a:r>
            <a:endParaRPr lang="en-GB" sz="1600" dirty="0">
              <a:solidFill>
                <a:schemeClr val="bg1"/>
              </a:solidFill>
              <a:latin typeface="+mn-lt"/>
            </a:endParaRPr>
          </a:p>
        </p:txBody>
      </p:sp>
    </p:spTree>
    <p:extLst>
      <p:ext uri="{BB962C8B-B14F-4D97-AF65-F5344CB8AC3E}">
        <p14:creationId xmlns:p14="http://schemas.microsoft.com/office/powerpoint/2010/main" val="276527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txBox="1">
            <a:spLocks/>
          </p:cNvSpPr>
          <p:nvPr/>
        </p:nvSpPr>
        <p:spPr bwMode="auto">
          <a:xfrm>
            <a:off x="656208" y="260648"/>
            <a:ext cx="7772400" cy="2007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kern="0" dirty="0" smtClean="0">
                <a:solidFill>
                  <a:srgbClr val="FF0000"/>
                </a:solidFill>
              </a:rPr>
              <a:t>Prospects for </a:t>
            </a:r>
            <a:r>
              <a:rPr lang="en-GB" sz="2800" kern="0" dirty="0" smtClean="0">
                <a:solidFill>
                  <a:srgbClr val="FF0000"/>
                </a:solidFill>
              </a:rPr>
              <a:t>e-Merlin – EVN</a:t>
            </a:r>
          </a:p>
          <a:p>
            <a:endParaRPr lang="en-GB" sz="2800" kern="0" dirty="0" smtClean="0">
              <a:solidFill>
                <a:srgbClr val="FF0000"/>
              </a:solidFill>
            </a:endParaRPr>
          </a:p>
          <a:p>
            <a:r>
              <a:rPr lang="en-GB" sz="1800" kern="0" dirty="0" smtClean="0">
                <a:solidFill>
                  <a:schemeClr val="tx1"/>
                </a:solidFill>
              </a:rPr>
              <a:t> </a:t>
            </a:r>
          </a:p>
          <a:p>
            <a:endParaRPr lang="en-GB" sz="1800" kern="0" dirty="0" smtClean="0">
              <a:solidFill>
                <a:schemeClr val="tx1"/>
              </a:solidFill>
            </a:endParaRPr>
          </a:p>
          <a:p>
            <a:endParaRPr lang="en-GB" sz="1800" kern="0" dirty="0">
              <a:solidFill>
                <a:schemeClr val="tx1"/>
              </a:solidFill>
            </a:endParaRPr>
          </a:p>
        </p:txBody>
      </p:sp>
      <p:sp>
        <p:nvSpPr>
          <p:cNvPr id="3" name="Content Placeholder 2"/>
          <p:cNvSpPr>
            <a:spLocks noGrp="1"/>
          </p:cNvSpPr>
          <p:nvPr>
            <p:ph idx="1"/>
          </p:nvPr>
        </p:nvSpPr>
        <p:spPr>
          <a:xfrm>
            <a:off x="755576" y="1772816"/>
            <a:ext cx="7992888" cy="4418499"/>
          </a:xfrm>
        </p:spPr>
        <p:txBody>
          <a:bodyPr/>
          <a:lstStyle/>
          <a:p>
            <a:pPr marL="0" indent="0">
              <a:spcBef>
                <a:spcPts val="0"/>
              </a:spcBef>
              <a:buNone/>
            </a:pPr>
            <a:r>
              <a:rPr lang="en-GB" sz="2000" dirty="0" smtClean="0"/>
              <a:t>			  Outline:</a:t>
            </a:r>
          </a:p>
          <a:p>
            <a:pPr marL="0" indent="0">
              <a:spcBef>
                <a:spcPts val="0"/>
              </a:spcBef>
              <a:buNone/>
            </a:pPr>
            <a:endParaRPr lang="en-GB" sz="2000" dirty="0"/>
          </a:p>
          <a:p>
            <a:pPr marL="0" indent="0">
              <a:spcBef>
                <a:spcPts val="0"/>
              </a:spcBef>
              <a:buNone/>
            </a:pPr>
            <a:r>
              <a:rPr lang="en-GB" sz="2000" i="1" dirty="0"/>
              <a:t>e</a:t>
            </a:r>
            <a:r>
              <a:rPr lang="en-GB" sz="2000" i="1" dirty="0" smtClean="0"/>
              <a:t>-</a:t>
            </a:r>
            <a:r>
              <a:rPr lang="en-GB" sz="2000" dirty="0" smtClean="0"/>
              <a:t>Merlin – </a:t>
            </a:r>
            <a:r>
              <a:rPr lang="en-GB" sz="2000" dirty="0"/>
              <a:t>D</a:t>
            </a:r>
            <a:r>
              <a:rPr lang="en-GB" sz="2000" dirty="0" smtClean="0"/>
              <a:t>escription, recent developments, and planned new facilities</a:t>
            </a:r>
          </a:p>
          <a:p>
            <a:pPr marL="0" indent="0">
              <a:spcBef>
                <a:spcPts val="0"/>
              </a:spcBef>
              <a:buNone/>
            </a:pPr>
            <a:r>
              <a:rPr lang="en-GB" sz="2000" dirty="0" smtClean="0"/>
              <a:t>	 </a:t>
            </a:r>
            <a:r>
              <a:rPr lang="en-GB" sz="2000" dirty="0"/>
              <a:t>– </a:t>
            </a:r>
            <a:r>
              <a:rPr lang="en-GB" sz="2000" dirty="0" smtClean="0"/>
              <a:t>Science-driven upgrades</a:t>
            </a:r>
          </a:p>
          <a:p>
            <a:pPr marL="0" indent="0">
              <a:spcBef>
                <a:spcPts val="0"/>
              </a:spcBef>
              <a:buNone/>
            </a:pPr>
            <a:r>
              <a:rPr lang="en-GB" sz="2000" dirty="0" smtClean="0"/>
              <a:t>	</a:t>
            </a:r>
            <a:r>
              <a:rPr lang="en-GB" sz="2000" dirty="0">
                <a:solidFill>
                  <a:srgbClr val="FF0000"/>
                </a:solidFill>
              </a:rPr>
              <a:t> </a:t>
            </a:r>
            <a:r>
              <a:rPr lang="en-GB" sz="2000" dirty="0"/>
              <a:t>– Unique spatial frequency coverage at cm-wavelengths</a:t>
            </a:r>
            <a:endParaRPr lang="en-GB" sz="2000" dirty="0"/>
          </a:p>
          <a:p>
            <a:pPr marL="0" indent="0">
              <a:spcBef>
                <a:spcPts val="0"/>
              </a:spcBef>
              <a:buNone/>
            </a:pPr>
            <a:r>
              <a:rPr lang="en-GB" sz="2400" i="1" dirty="0" smtClean="0">
                <a:solidFill>
                  <a:srgbClr val="FF0000"/>
                </a:solidFill>
              </a:rPr>
              <a:t>	</a:t>
            </a:r>
            <a:r>
              <a:rPr lang="en-GB" sz="2400" dirty="0"/>
              <a:t> </a:t>
            </a:r>
            <a:r>
              <a:rPr lang="en-GB" sz="2000" dirty="0"/>
              <a:t>– </a:t>
            </a:r>
            <a:r>
              <a:rPr lang="en-GB" sz="2000" i="1" dirty="0" smtClean="0"/>
              <a:t>e-</a:t>
            </a:r>
            <a:r>
              <a:rPr lang="en-GB" sz="2000" dirty="0" smtClean="0"/>
              <a:t>Merlin </a:t>
            </a:r>
            <a:r>
              <a:rPr lang="en-GB" sz="2000" dirty="0"/>
              <a:t>+ </a:t>
            </a:r>
            <a:r>
              <a:rPr lang="en-GB" sz="2000" dirty="0" smtClean="0"/>
              <a:t>EVN – </a:t>
            </a:r>
            <a:r>
              <a:rPr lang="en-GB" sz="2000" dirty="0"/>
              <a:t>Combination </a:t>
            </a:r>
            <a:r>
              <a:rPr lang="en-GB" sz="2000" dirty="0" smtClean="0"/>
              <a:t>imaging</a:t>
            </a:r>
          </a:p>
          <a:p>
            <a:pPr marL="0" indent="0">
              <a:spcBef>
                <a:spcPts val="0"/>
              </a:spcBef>
              <a:buNone/>
            </a:pPr>
            <a:r>
              <a:rPr lang="en-GB" sz="2000" dirty="0"/>
              <a:t>	</a:t>
            </a:r>
            <a:r>
              <a:rPr lang="en-GB" sz="2000" dirty="0"/>
              <a:t> – </a:t>
            </a:r>
            <a:r>
              <a:rPr lang="en-GB" sz="2000" i="1" dirty="0"/>
              <a:t>e-</a:t>
            </a:r>
            <a:r>
              <a:rPr lang="en-GB" sz="2000" dirty="0"/>
              <a:t>Merlin + </a:t>
            </a:r>
            <a:r>
              <a:rPr lang="en-GB" sz="2000" dirty="0" smtClean="0"/>
              <a:t>EVN + </a:t>
            </a:r>
            <a:r>
              <a:rPr lang="en-GB" sz="2000" dirty="0" err="1" smtClean="0"/>
              <a:t>Goonhilly</a:t>
            </a:r>
            <a:endParaRPr lang="en-GB" sz="2000" dirty="0" smtClean="0"/>
          </a:p>
          <a:p>
            <a:pPr marL="0" indent="0">
              <a:spcBef>
                <a:spcPts val="0"/>
              </a:spcBef>
              <a:buNone/>
            </a:pPr>
            <a:r>
              <a:rPr lang="en-GB" sz="2000" dirty="0"/>
              <a:t>	</a:t>
            </a:r>
            <a:r>
              <a:rPr lang="en-GB" sz="2000" dirty="0" smtClean="0"/>
              <a:t> </a:t>
            </a:r>
            <a:r>
              <a:rPr lang="en-GB" sz="2000" dirty="0"/>
              <a:t>– </a:t>
            </a:r>
            <a:r>
              <a:rPr lang="en-GB" sz="2000" dirty="0" smtClean="0"/>
              <a:t>The CUGA consortium</a:t>
            </a:r>
          </a:p>
          <a:p>
            <a:pPr marL="0" indent="0">
              <a:spcBef>
                <a:spcPts val="0"/>
              </a:spcBef>
              <a:buNone/>
            </a:pPr>
            <a:r>
              <a:rPr lang="en-GB" sz="2000" dirty="0"/>
              <a:t> </a:t>
            </a:r>
            <a:r>
              <a:rPr lang="en-GB" sz="2000" dirty="0" smtClean="0"/>
              <a:t>	 – </a:t>
            </a:r>
            <a:r>
              <a:rPr lang="en-GB" sz="2000" i="1" dirty="0"/>
              <a:t>e-</a:t>
            </a:r>
            <a:r>
              <a:rPr lang="en-GB" sz="2000" dirty="0"/>
              <a:t>Merlin + EVN </a:t>
            </a:r>
            <a:r>
              <a:rPr lang="en-GB" sz="2000" dirty="0" smtClean="0"/>
              <a:t>– Delivery…</a:t>
            </a:r>
          </a:p>
          <a:p>
            <a:pPr marL="0" indent="0">
              <a:spcBef>
                <a:spcPts val="0"/>
              </a:spcBef>
              <a:buNone/>
            </a:pPr>
            <a:r>
              <a:rPr lang="en-GB" sz="2400" dirty="0"/>
              <a:t> </a:t>
            </a:r>
            <a:r>
              <a:rPr lang="en-GB" sz="2400" dirty="0" smtClean="0"/>
              <a:t>             </a:t>
            </a:r>
            <a:r>
              <a:rPr lang="en-GB" sz="2000" dirty="0" smtClean="0"/>
              <a:t>– </a:t>
            </a:r>
            <a:r>
              <a:rPr lang="en-GB" sz="2000" i="1" dirty="0" smtClean="0"/>
              <a:t>e-</a:t>
            </a:r>
            <a:r>
              <a:rPr lang="en-GB" sz="2000" dirty="0" smtClean="0"/>
              <a:t>Merlin </a:t>
            </a:r>
            <a:r>
              <a:rPr lang="en-GB" sz="2000" dirty="0"/>
              <a:t>+ </a:t>
            </a:r>
            <a:r>
              <a:rPr lang="en-GB" sz="2000" dirty="0" smtClean="0"/>
              <a:t>EVN – </a:t>
            </a:r>
            <a:r>
              <a:rPr lang="en-GB" sz="2000" dirty="0"/>
              <a:t>In the SKA </a:t>
            </a:r>
            <a:r>
              <a:rPr lang="en-GB" sz="2000" dirty="0" smtClean="0"/>
              <a:t>Era  (e-MERGE  +  EG078)</a:t>
            </a:r>
          </a:p>
          <a:p>
            <a:pPr marL="0" indent="0">
              <a:spcBef>
                <a:spcPts val="0"/>
              </a:spcBef>
              <a:buNone/>
            </a:pPr>
            <a:endParaRPr lang="en-GB" sz="2000" dirty="0" smtClean="0"/>
          </a:p>
        </p:txBody>
      </p:sp>
      <p:sp>
        <p:nvSpPr>
          <p:cNvPr id="21" name="TextBox 20"/>
          <p:cNvSpPr txBox="1"/>
          <p:nvPr/>
        </p:nvSpPr>
        <p:spPr>
          <a:xfrm>
            <a:off x="5652120" y="4898451"/>
            <a:ext cx="1241045" cy="523220"/>
          </a:xfrm>
          <a:prstGeom prst="rect">
            <a:avLst/>
          </a:prstGeom>
          <a:noFill/>
        </p:spPr>
        <p:txBody>
          <a:bodyPr wrap="none" rtlCol="0">
            <a:spAutoFit/>
          </a:bodyPr>
          <a:lstStyle/>
          <a:p>
            <a:r>
              <a:rPr lang="en-GB" sz="1400" dirty="0" smtClean="0">
                <a:solidFill>
                  <a:schemeClr val="bg1"/>
                </a:solidFill>
                <a:latin typeface="+mn-lt"/>
              </a:rPr>
              <a:t>               DQSO</a:t>
            </a:r>
          </a:p>
          <a:p>
            <a:r>
              <a:rPr lang="en-GB" sz="1400" i="1" dirty="0">
                <a:solidFill>
                  <a:schemeClr val="bg1"/>
                </a:solidFill>
                <a:latin typeface="+mn-lt"/>
              </a:rPr>
              <a:t>e</a:t>
            </a:r>
            <a:r>
              <a:rPr lang="en-GB" sz="1400" i="1" dirty="0" smtClean="0">
                <a:solidFill>
                  <a:schemeClr val="bg1"/>
                </a:solidFill>
                <a:latin typeface="+mn-lt"/>
              </a:rPr>
              <a:t>-</a:t>
            </a:r>
            <a:r>
              <a:rPr lang="en-GB" sz="1400" dirty="0" smtClean="0">
                <a:solidFill>
                  <a:schemeClr val="bg1"/>
                </a:solidFill>
                <a:latin typeface="+mn-lt"/>
              </a:rPr>
              <a:t>Merlin </a:t>
            </a:r>
            <a:r>
              <a:rPr lang="en-GB" sz="1400" dirty="0">
                <a:solidFill>
                  <a:schemeClr val="bg1"/>
                </a:solidFill>
                <a:latin typeface="+mn-lt"/>
              </a:rPr>
              <a:t>5</a:t>
            </a:r>
            <a:r>
              <a:rPr lang="en-GB" sz="1400" dirty="0" smtClean="0">
                <a:solidFill>
                  <a:schemeClr val="bg1"/>
                </a:solidFill>
                <a:latin typeface="+mn-lt"/>
              </a:rPr>
              <a:t>GHz</a:t>
            </a:r>
            <a:endParaRPr lang="en-GB" dirty="0">
              <a:solidFill>
                <a:schemeClr val="bg1"/>
              </a:solidFill>
              <a:latin typeface="+mn-lt"/>
            </a:endParaRPr>
          </a:p>
        </p:txBody>
      </p:sp>
    </p:spTree>
    <p:extLst>
      <p:ext uri="{BB962C8B-B14F-4D97-AF65-F5344CB8AC3E}">
        <p14:creationId xmlns:p14="http://schemas.microsoft.com/office/powerpoint/2010/main" val="329722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5430657" y="1438787"/>
            <a:ext cx="3713343" cy="2710293"/>
            <a:chOff x="5430657" y="1438787"/>
            <a:chExt cx="3713343" cy="2710293"/>
          </a:xfrm>
        </p:grpSpPr>
        <p:grpSp>
          <p:nvGrpSpPr>
            <p:cNvPr id="9" name="Group 8"/>
            <p:cNvGrpSpPr/>
            <p:nvPr/>
          </p:nvGrpSpPr>
          <p:grpSpPr>
            <a:xfrm>
              <a:off x="5868853" y="1530781"/>
              <a:ext cx="3167643" cy="2618299"/>
              <a:chOff x="4392535" y="764704"/>
              <a:chExt cx="3167643" cy="2618299"/>
            </a:xfrm>
          </p:grpSpPr>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750" t="8445" r="21750" b="10000"/>
              <a:stretch/>
            </p:blipFill>
            <p:spPr bwMode="auto">
              <a:xfrm>
                <a:off x="4392535" y="764704"/>
                <a:ext cx="3167643" cy="2618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552066" y="908720"/>
                <a:ext cx="894797" cy="523220"/>
              </a:xfrm>
              <a:prstGeom prst="rect">
                <a:avLst/>
              </a:prstGeom>
              <a:noFill/>
            </p:spPr>
            <p:txBody>
              <a:bodyPr wrap="none" rtlCol="0">
                <a:spAutoFit/>
              </a:bodyPr>
              <a:lstStyle/>
              <a:p>
                <a:r>
                  <a:rPr lang="en-GB" sz="1400" dirty="0" smtClean="0">
                    <a:latin typeface="+mn-lt"/>
                  </a:rPr>
                  <a:t>      DQSO</a:t>
                </a:r>
              </a:p>
              <a:p>
                <a:r>
                  <a:rPr lang="en-GB" sz="1400" dirty="0" smtClean="0">
                    <a:latin typeface="+mn-lt"/>
                  </a:rPr>
                  <a:t>VLA 8GHz</a:t>
                </a:r>
                <a:endParaRPr lang="en-GB" dirty="0">
                  <a:latin typeface="+mn-lt"/>
                </a:endParaRPr>
              </a:p>
            </p:txBody>
          </p:sp>
        </p:grpSp>
        <p:sp>
          <p:nvSpPr>
            <p:cNvPr id="26" name="Rectangle 25"/>
            <p:cNvSpPr/>
            <p:nvPr/>
          </p:nvSpPr>
          <p:spPr>
            <a:xfrm>
              <a:off x="5430657" y="1438787"/>
              <a:ext cx="3713343" cy="118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Content Placeholder 2"/>
          <p:cNvSpPr>
            <a:spLocks noGrp="1"/>
          </p:cNvSpPr>
          <p:nvPr>
            <p:ph idx="1"/>
          </p:nvPr>
        </p:nvSpPr>
        <p:spPr>
          <a:xfrm>
            <a:off x="755576" y="1412776"/>
            <a:ext cx="5112568" cy="4418499"/>
          </a:xfrm>
        </p:spPr>
        <p:txBody>
          <a:bodyPr/>
          <a:lstStyle/>
          <a:p>
            <a:pPr marL="0" indent="0">
              <a:spcBef>
                <a:spcPts val="0"/>
              </a:spcBef>
              <a:buNone/>
            </a:pPr>
            <a:r>
              <a:rPr lang="en-GB" sz="2000" dirty="0" smtClean="0"/>
              <a:t>– A </a:t>
            </a:r>
            <a:r>
              <a:rPr lang="en-GB" sz="2000" dirty="0"/>
              <a:t>dedicated compact VLBI imaging array</a:t>
            </a:r>
            <a:endParaRPr lang="en-GB" sz="2000" dirty="0" smtClean="0"/>
          </a:p>
          <a:p>
            <a:pPr marL="0" indent="0">
              <a:spcBef>
                <a:spcPts val="0"/>
              </a:spcBef>
              <a:buNone/>
            </a:pPr>
            <a:endParaRPr lang="en-GB" sz="2000" dirty="0" smtClean="0"/>
          </a:p>
          <a:p>
            <a:pPr marL="0" indent="0">
              <a:spcBef>
                <a:spcPts val="0"/>
              </a:spcBef>
              <a:buNone/>
            </a:pPr>
            <a:r>
              <a:rPr lang="en-GB" sz="2000" dirty="0" smtClean="0"/>
              <a:t>Deep </a:t>
            </a:r>
            <a:r>
              <a:rPr lang="en-GB" sz="2000" dirty="0" smtClean="0"/>
              <a:t>high-resolution imaging of well-known radio structures leading </a:t>
            </a:r>
            <a:r>
              <a:rPr lang="en-GB" sz="2000" dirty="0" smtClean="0"/>
              <a:t>                                             to new </a:t>
            </a:r>
            <a:r>
              <a:rPr lang="en-GB" sz="2000" dirty="0" smtClean="0"/>
              <a:t>discoveries….</a:t>
            </a:r>
            <a:endParaRPr lang="en-GB" sz="2000" dirty="0"/>
          </a:p>
        </p:txBody>
      </p:sp>
      <p:grpSp>
        <p:nvGrpSpPr>
          <p:cNvPr id="14" name="Group 13"/>
          <p:cNvGrpSpPr/>
          <p:nvPr/>
        </p:nvGrpSpPr>
        <p:grpSpPr>
          <a:xfrm>
            <a:off x="74429" y="2564904"/>
            <a:ext cx="8818051" cy="3744416"/>
            <a:chOff x="2528141" y="2564904"/>
            <a:chExt cx="8818051" cy="3744416"/>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4909" t="15951" r="32521" b="28185"/>
            <a:stretch/>
          </p:blipFill>
          <p:spPr bwMode="auto">
            <a:xfrm>
              <a:off x="6355161" y="2564904"/>
              <a:ext cx="3046815" cy="2939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oup 15"/>
            <p:cNvGrpSpPr/>
            <p:nvPr/>
          </p:nvGrpSpPr>
          <p:grpSpPr>
            <a:xfrm>
              <a:off x="2528141" y="2930682"/>
              <a:ext cx="5721707" cy="3378638"/>
              <a:chOff x="2555776" y="2930682"/>
              <a:chExt cx="5721707" cy="3378638"/>
            </a:xfrm>
          </p:grpSpPr>
          <p:sp>
            <p:nvSpPr>
              <p:cNvPr id="10" name="Rectangle 9"/>
              <p:cNvSpPr/>
              <p:nvPr/>
            </p:nvSpPr>
            <p:spPr>
              <a:xfrm>
                <a:off x="6665672" y="2930682"/>
                <a:ext cx="1611811" cy="10801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p:cNvCxnSpPr/>
              <p:nvPr/>
            </p:nvCxnSpPr>
            <p:spPr>
              <a:xfrm flipH="1">
                <a:off x="2555776" y="2930682"/>
                <a:ext cx="4109896" cy="49831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982176" y="4010802"/>
                <a:ext cx="1295307" cy="2298518"/>
              </a:xfrm>
              <a:prstGeom prst="line">
                <a:avLst/>
              </a:prstGeom>
              <a:ln w="19050">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2555776" y="3470742"/>
              <a:ext cx="8790416" cy="2838578"/>
              <a:chOff x="2555776" y="3470742"/>
              <a:chExt cx="8790416" cy="2838578"/>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0209" t="18425" r="20438" b="24956"/>
              <a:stretch/>
            </p:blipFill>
            <p:spPr bwMode="auto">
              <a:xfrm>
                <a:off x="2555776" y="3470742"/>
                <a:ext cx="4398765" cy="2838578"/>
              </a:xfrm>
              <a:prstGeom prst="rect">
                <a:avLst/>
              </a:prstGeom>
              <a:noFill/>
              <a:ln w="2540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18" name="Rectangle 17"/>
              <p:cNvSpPr/>
              <p:nvPr/>
            </p:nvSpPr>
            <p:spPr>
              <a:xfrm>
                <a:off x="7889808" y="5724545"/>
                <a:ext cx="3456384" cy="584775"/>
              </a:xfrm>
              <a:prstGeom prst="rect">
                <a:avLst/>
              </a:prstGeom>
              <a:solidFill>
                <a:srgbClr val="0070C0"/>
              </a:solidFill>
            </p:spPr>
            <p:txBody>
              <a:bodyPr wrap="square">
                <a:spAutoFit/>
              </a:bodyPr>
              <a:lstStyle/>
              <a:p>
                <a:r>
                  <a:rPr lang="en-GB" sz="1600" dirty="0">
                    <a:solidFill>
                      <a:schemeClr val="bg1"/>
                    </a:solidFill>
                    <a:latin typeface="+mn-lt"/>
                  </a:rPr>
                  <a:t>Optical synchrotron from </a:t>
                </a:r>
                <a:r>
                  <a:rPr lang="en-GB" sz="1600" dirty="0" smtClean="0">
                    <a:solidFill>
                      <a:schemeClr val="bg1"/>
                    </a:solidFill>
                    <a:latin typeface="+mn-lt"/>
                  </a:rPr>
                  <a:t>jet interaction   </a:t>
                </a:r>
                <a:r>
                  <a:rPr lang="en-GB" sz="1600" dirty="0" smtClean="0">
                    <a:solidFill>
                      <a:schemeClr val="bg1"/>
                    </a:solidFill>
                  </a:rPr>
                  <a:t> </a:t>
                </a:r>
                <a:r>
                  <a:rPr lang="en-GB" sz="1600" dirty="0">
                    <a:solidFill>
                      <a:schemeClr val="bg1"/>
                    </a:solidFill>
                  </a:rPr>
                  <a:t>– </a:t>
                </a:r>
                <a:r>
                  <a:rPr lang="en-GB" sz="1600" dirty="0" smtClean="0">
                    <a:solidFill>
                      <a:schemeClr val="bg1"/>
                    </a:solidFill>
                    <a:latin typeface="+mn-lt"/>
                  </a:rPr>
                  <a:t>or </a:t>
                </a:r>
                <a:r>
                  <a:rPr lang="en-GB" sz="1600" dirty="0">
                    <a:solidFill>
                      <a:schemeClr val="bg1"/>
                    </a:solidFill>
                    <a:latin typeface="+mn-lt"/>
                  </a:rPr>
                  <a:t>jet-induced star-formation?</a:t>
                </a:r>
              </a:p>
            </p:txBody>
          </p:sp>
        </p:grpSp>
      </p:grpSp>
      <p:sp>
        <p:nvSpPr>
          <p:cNvPr id="17" name="Title 1"/>
          <p:cNvSpPr txBox="1">
            <a:spLocks/>
          </p:cNvSpPr>
          <p:nvPr/>
        </p:nvSpPr>
        <p:spPr bwMode="auto">
          <a:xfrm>
            <a:off x="685800" y="18864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br>
              <a:rPr lang="en-GB" sz="2800" kern="0" dirty="0" smtClean="0">
                <a:solidFill>
                  <a:srgbClr val="FF0000"/>
                </a:solidFill>
              </a:rPr>
            </a:br>
            <a:r>
              <a:rPr lang="en-GB" sz="2400" kern="0" dirty="0" smtClean="0">
                <a:solidFill>
                  <a:srgbClr val="FF0000"/>
                </a:solidFill>
              </a:rPr>
              <a:t>– Unique spatial frequency coverage at cm-wavelengths</a:t>
            </a:r>
            <a:endParaRPr lang="en-GB" sz="2400" kern="0" dirty="0">
              <a:solidFill>
                <a:srgbClr val="FF0000"/>
              </a:solidFill>
            </a:endParaRPr>
          </a:p>
        </p:txBody>
      </p:sp>
      <p:sp>
        <p:nvSpPr>
          <p:cNvPr id="21" name="TextBox 20"/>
          <p:cNvSpPr txBox="1"/>
          <p:nvPr/>
        </p:nvSpPr>
        <p:spPr>
          <a:xfrm>
            <a:off x="5652120" y="4898451"/>
            <a:ext cx="1241045" cy="523220"/>
          </a:xfrm>
          <a:prstGeom prst="rect">
            <a:avLst/>
          </a:prstGeom>
          <a:noFill/>
        </p:spPr>
        <p:txBody>
          <a:bodyPr wrap="none" rtlCol="0">
            <a:spAutoFit/>
          </a:bodyPr>
          <a:lstStyle/>
          <a:p>
            <a:r>
              <a:rPr lang="en-GB" sz="1400" dirty="0" smtClean="0">
                <a:solidFill>
                  <a:schemeClr val="bg1"/>
                </a:solidFill>
                <a:latin typeface="+mn-lt"/>
              </a:rPr>
              <a:t>               DQSO</a:t>
            </a:r>
          </a:p>
          <a:p>
            <a:r>
              <a:rPr lang="en-GB" sz="1400" i="1" dirty="0">
                <a:solidFill>
                  <a:schemeClr val="bg1"/>
                </a:solidFill>
                <a:latin typeface="+mn-lt"/>
              </a:rPr>
              <a:t>e</a:t>
            </a:r>
            <a:r>
              <a:rPr lang="en-GB" sz="1400" i="1" dirty="0" smtClean="0">
                <a:solidFill>
                  <a:schemeClr val="bg1"/>
                </a:solidFill>
                <a:latin typeface="+mn-lt"/>
              </a:rPr>
              <a:t>-</a:t>
            </a:r>
            <a:r>
              <a:rPr lang="en-GB" sz="1400" dirty="0" smtClean="0">
                <a:solidFill>
                  <a:schemeClr val="bg1"/>
                </a:solidFill>
                <a:latin typeface="+mn-lt"/>
              </a:rPr>
              <a:t>Merlin </a:t>
            </a:r>
            <a:r>
              <a:rPr lang="en-GB" sz="1400" dirty="0">
                <a:solidFill>
                  <a:schemeClr val="bg1"/>
                </a:solidFill>
                <a:latin typeface="+mn-lt"/>
              </a:rPr>
              <a:t>5</a:t>
            </a:r>
            <a:r>
              <a:rPr lang="en-GB" sz="1400" dirty="0" smtClean="0">
                <a:solidFill>
                  <a:schemeClr val="bg1"/>
                </a:solidFill>
                <a:latin typeface="+mn-lt"/>
              </a:rPr>
              <a:t>GHz</a:t>
            </a:r>
            <a:endParaRPr lang="en-GB" dirty="0">
              <a:solidFill>
                <a:schemeClr val="bg1"/>
              </a:solidFill>
              <a:latin typeface="+mn-lt"/>
            </a:endParaRPr>
          </a:p>
        </p:txBody>
      </p:sp>
      <p:sp>
        <p:nvSpPr>
          <p:cNvPr id="22" name="TextBox 21"/>
          <p:cNvSpPr txBox="1"/>
          <p:nvPr/>
        </p:nvSpPr>
        <p:spPr>
          <a:xfrm>
            <a:off x="3059832" y="3429000"/>
            <a:ext cx="1487971" cy="523220"/>
          </a:xfrm>
          <a:prstGeom prst="rect">
            <a:avLst/>
          </a:prstGeom>
          <a:noFill/>
        </p:spPr>
        <p:txBody>
          <a:bodyPr wrap="none" rtlCol="0">
            <a:spAutoFit/>
          </a:bodyPr>
          <a:lstStyle/>
          <a:p>
            <a:r>
              <a:rPr lang="en-GB" sz="1400" i="1" dirty="0" smtClean="0">
                <a:solidFill>
                  <a:schemeClr val="bg1"/>
                </a:solidFill>
                <a:latin typeface="+mn-lt"/>
              </a:rPr>
              <a:t>e-</a:t>
            </a:r>
            <a:r>
              <a:rPr lang="en-GB" sz="1400" dirty="0" smtClean="0">
                <a:solidFill>
                  <a:schemeClr val="bg1"/>
                </a:solidFill>
                <a:latin typeface="+mn-lt"/>
              </a:rPr>
              <a:t>Merlin contours</a:t>
            </a:r>
          </a:p>
          <a:p>
            <a:r>
              <a:rPr lang="en-GB" sz="1400" dirty="0" smtClean="0">
                <a:solidFill>
                  <a:schemeClr val="bg1"/>
                </a:solidFill>
                <a:latin typeface="+mn-lt"/>
              </a:rPr>
              <a:t>HST false colour</a:t>
            </a:r>
            <a:endParaRPr lang="en-GB" dirty="0">
              <a:solidFill>
                <a:schemeClr val="bg1"/>
              </a:solidFill>
              <a:latin typeface="+mn-lt"/>
            </a:endParaRPr>
          </a:p>
        </p:txBody>
      </p:sp>
    </p:spTree>
    <p:extLst>
      <p:ext uri="{BB962C8B-B14F-4D97-AF65-F5344CB8AC3E}">
        <p14:creationId xmlns:p14="http://schemas.microsoft.com/office/powerpoint/2010/main" val="1000658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a:grpSpLocks noChangeAspect="1"/>
          </p:cNvGrpSpPr>
          <p:nvPr/>
        </p:nvGrpSpPr>
        <p:grpSpPr>
          <a:xfrm>
            <a:off x="628387" y="3212976"/>
            <a:ext cx="3259640" cy="3512090"/>
            <a:chOff x="458887" y="3012508"/>
            <a:chExt cx="2592288" cy="2958569"/>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887" y="3012508"/>
              <a:ext cx="2592288" cy="295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 2"/>
            <p:cNvSpPr>
              <a:spLocks/>
            </p:cNvSpPr>
            <p:nvPr/>
          </p:nvSpPr>
          <p:spPr>
            <a:xfrm>
              <a:off x="832620" y="5673656"/>
              <a:ext cx="242807" cy="26899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206469"/>
            <a:ext cx="3359767" cy="352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bwMode="auto">
          <a:xfrm>
            <a:off x="685800" y="18864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br>
              <a:rPr lang="en-GB" sz="2800" kern="0" dirty="0" smtClean="0">
                <a:solidFill>
                  <a:srgbClr val="FF0000"/>
                </a:solidFill>
              </a:rPr>
            </a:br>
            <a:r>
              <a:rPr lang="en-GB" sz="2400" kern="0" dirty="0" smtClean="0">
                <a:solidFill>
                  <a:srgbClr val="FF0000"/>
                </a:solidFill>
              </a:rPr>
              <a:t>– Recent improvements and planned new facilities</a:t>
            </a:r>
            <a:endParaRPr lang="en-GB" sz="2400" kern="0" dirty="0">
              <a:solidFill>
                <a:srgbClr val="FF0000"/>
              </a:solidFill>
            </a:endParaRPr>
          </a:p>
        </p:txBody>
      </p:sp>
      <p:sp>
        <p:nvSpPr>
          <p:cNvPr id="10" name="TextBox 9"/>
          <p:cNvSpPr txBox="1"/>
          <p:nvPr/>
        </p:nvSpPr>
        <p:spPr>
          <a:xfrm>
            <a:off x="628386" y="1510333"/>
            <a:ext cx="7904053" cy="1600438"/>
          </a:xfrm>
          <a:prstGeom prst="rect">
            <a:avLst/>
          </a:prstGeom>
          <a:solidFill>
            <a:srgbClr val="0070C0"/>
          </a:solidFill>
          <a:ln>
            <a:noFill/>
          </a:ln>
          <a:effectLst>
            <a:glow rad="1143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r>
              <a:rPr lang="en-GB" sz="1800" i="1" dirty="0" smtClean="0">
                <a:solidFill>
                  <a:schemeClr val="bg1"/>
                </a:solidFill>
                <a:latin typeface="+mn-lt"/>
              </a:rPr>
              <a:t>        On-going</a:t>
            </a:r>
            <a:r>
              <a:rPr lang="en-GB" sz="1800" dirty="0" smtClean="0">
                <a:solidFill>
                  <a:schemeClr val="bg1"/>
                </a:solidFill>
                <a:latin typeface="+mn-lt"/>
              </a:rPr>
              <a:t> Operational upgrades</a:t>
            </a:r>
          </a:p>
          <a:p>
            <a:pPr marL="800100" lvl="1" indent="-342900">
              <a:buFont typeface="Arial" panose="020B0604020202020204" pitchFamily="34" charset="0"/>
              <a:buChar char="•"/>
            </a:pPr>
            <a:r>
              <a:rPr lang="en-GB" sz="1600" dirty="0" smtClean="0">
                <a:solidFill>
                  <a:schemeClr val="bg1"/>
                </a:solidFill>
                <a:latin typeface="+mn-lt"/>
              </a:rPr>
              <a:t>Final </a:t>
            </a:r>
            <a:r>
              <a:rPr lang="en-GB" sz="1600" dirty="0">
                <a:solidFill>
                  <a:schemeClr val="bg1"/>
                </a:solidFill>
                <a:latin typeface="+mn-lt"/>
              </a:rPr>
              <a:t>commissioning of 2GHz bandwidths (C/K-band</a:t>
            </a:r>
            <a:r>
              <a:rPr lang="en-GB" sz="1600" dirty="0" smtClean="0">
                <a:solidFill>
                  <a:schemeClr val="bg1"/>
                </a:solidFill>
                <a:latin typeface="+mn-lt"/>
              </a:rPr>
              <a:t>)</a:t>
            </a:r>
          </a:p>
          <a:p>
            <a:pPr marL="800100" lvl="1" indent="-342900">
              <a:buFont typeface="Arial" panose="020B0604020202020204" pitchFamily="34" charset="0"/>
              <a:buChar char="•"/>
            </a:pPr>
            <a:r>
              <a:rPr lang="en-GB" sz="1600" dirty="0" smtClean="0">
                <a:solidFill>
                  <a:schemeClr val="bg1"/>
                </a:solidFill>
                <a:latin typeface="+mn-lt"/>
              </a:rPr>
              <a:t>Phasing up of array – sensitive PSR/transient instrument   ~equivalent to 110m dish</a:t>
            </a:r>
          </a:p>
          <a:p>
            <a:pPr marL="800100" lvl="1" indent="-342900">
              <a:buFont typeface="Arial" panose="020B0604020202020204" pitchFamily="34" charset="0"/>
              <a:buChar char="•"/>
            </a:pPr>
            <a:r>
              <a:rPr lang="en-GB" sz="1600" dirty="0" smtClean="0">
                <a:solidFill>
                  <a:schemeClr val="bg1"/>
                </a:solidFill>
                <a:latin typeface="+mn-lt"/>
              </a:rPr>
              <a:t>Inclusion of new dishes – </a:t>
            </a:r>
            <a:r>
              <a:rPr lang="en-GB" sz="1600" dirty="0" err="1" smtClean="0">
                <a:solidFill>
                  <a:schemeClr val="bg1"/>
                </a:solidFill>
                <a:latin typeface="+mn-lt"/>
              </a:rPr>
              <a:t>Goonhilly</a:t>
            </a:r>
            <a:r>
              <a:rPr lang="en-GB" sz="1600" dirty="0" smtClean="0">
                <a:solidFill>
                  <a:schemeClr val="bg1"/>
                </a:solidFill>
                <a:latin typeface="+mn-lt"/>
              </a:rPr>
              <a:t> + others? – More resolution, more </a:t>
            </a:r>
            <a:r>
              <a:rPr lang="en-GB" sz="1600" i="1" dirty="0" err="1" smtClean="0">
                <a:solidFill>
                  <a:schemeClr val="bg1"/>
                </a:solidFill>
                <a:latin typeface="+mn-lt"/>
              </a:rPr>
              <a:t>uv</a:t>
            </a:r>
            <a:r>
              <a:rPr lang="en-GB" sz="1600" dirty="0" smtClean="0">
                <a:solidFill>
                  <a:schemeClr val="bg1"/>
                </a:solidFill>
                <a:latin typeface="+mn-lt"/>
              </a:rPr>
              <a:t> coverage</a:t>
            </a:r>
          </a:p>
          <a:p>
            <a:pPr marL="800100" lvl="1" indent="-342900">
              <a:buFont typeface="Arial" panose="020B0604020202020204" pitchFamily="34" charset="0"/>
              <a:buChar char="•"/>
            </a:pPr>
            <a:r>
              <a:rPr lang="en-GB" sz="1600" dirty="0" smtClean="0">
                <a:solidFill>
                  <a:schemeClr val="bg1"/>
                </a:solidFill>
                <a:latin typeface="+mn-lt"/>
              </a:rPr>
              <a:t>Lovell Telescope: New elevation encoder  and  ASKAP PAF </a:t>
            </a:r>
          </a:p>
          <a:p>
            <a:pPr marL="800100" lvl="1" indent="-342900">
              <a:buFont typeface="Arial" panose="020B0604020202020204" pitchFamily="34" charset="0"/>
              <a:buChar char="•"/>
            </a:pPr>
            <a:r>
              <a:rPr lang="en-GB" sz="1600" i="1" dirty="0">
                <a:solidFill>
                  <a:schemeClr val="bg1"/>
                </a:solidFill>
                <a:latin typeface="+mn-lt"/>
              </a:rPr>
              <a:t>e</a:t>
            </a:r>
            <a:r>
              <a:rPr lang="en-GB" sz="1600" i="1" dirty="0" smtClean="0">
                <a:solidFill>
                  <a:schemeClr val="bg1"/>
                </a:solidFill>
                <a:latin typeface="+mn-lt"/>
              </a:rPr>
              <a:t>-</a:t>
            </a:r>
            <a:r>
              <a:rPr lang="en-GB" sz="1600" dirty="0" smtClean="0">
                <a:solidFill>
                  <a:schemeClr val="bg1"/>
                </a:solidFill>
                <a:latin typeface="+mn-lt"/>
              </a:rPr>
              <a:t>MERLIN fully integrated into EVN </a:t>
            </a:r>
            <a:r>
              <a:rPr lang="en-GB" sz="1600" dirty="0" smtClean="0">
                <a:solidFill>
                  <a:schemeClr val="bg1"/>
                </a:solidFill>
                <a:latin typeface="+mn-lt"/>
                <a:sym typeface="Wingdings" panose="05000000000000000000" pitchFamily="2" charset="2"/>
              </a:rPr>
              <a:t> baselines from 10 to 10,000 km</a:t>
            </a:r>
            <a:endParaRPr lang="en-GB" sz="1600" dirty="0" smtClean="0">
              <a:solidFill>
                <a:schemeClr val="bg1"/>
              </a:solidFill>
              <a:latin typeface="+mn-lt"/>
            </a:endParaRPr>
          </a:p>
        </p:txBody>
      </p:sp>
      <p:pic>
        <p:nvPicPr>
          <p:cNvPr id="1028" name="Picture 4" descr="http://player.slideplayer.com/26/8344196/data/images/img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3573315" y="5155200"/>
            <a:ext cx="1872208" cy="12772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ONHILLY SATELLITE EARTH STATION | Cornwall: 'A large telecommunications site on Goonhilly Downs near Helston on the Lizard peninsula. Owned by Goonhilly Earth Station Ltd under a 999-year lease from BT Group plc, it was at one time the largest satellite earth station in the world, with more than 25 communications dishes in use and over 60 in total. The site also links into undersea cable lines. Its first dish, Antenna One (dubbed &quot;Arthur&quot;), was built in 1962 to link with Telstar.'     ✫ღ⊰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627"/>
          <a:stretch/>
        </p:blipFill>
        <p:spPr bwMode="auto">
          <a:xfrm>
            <a:off x="3870775" y="3212976"/>
            <a:ext cx="1277290" cy="16561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merlin"/>
          <p:cNvPicPr preferRelativeResize="0">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560" y="3212976"/>
            <a:ext cx="3259215" cy="3499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94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0" presetClass="exit" presetSubtype="0" fill="hold" nodeType="withEffect">
                                  <p:stCondLst>
                                    <p:cond delay="0"/>
                                  </p:stCondLst>
                                  <p:childTnLst>
                                    <p:animEffect transition="out" filter="fade">
                                      <p:cBhvr>
                                        <p:cTn id="18" dur="1000"/>
                                        <p:tgtEl>
                                          <p:spTgt spid="1032"/>
                                        </p:tgtEl>
                                      </p:cBhvr>
                                    </p:animEffect>
                                    <p:set>
                                      <p:cBhvr>
                                        <p:cTn id="19" dur="1" fill="hold">
                                          <p:stCondLst>
                                            <p:cond delay="999"/>
                                          </p:stCondLst>
                                        </p:cTn>
                                        <p:tgtEl>
                                          <p:spTgt spid="1032"/>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childTnLst>
                                </p:cTn>
                              </p:par>
                              <p:par>
                                <p:cTn id="27" presetID="10"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10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685800" y="18864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rgbClr val="3366FF"/>
                </a:solidFill>
                <a:latin typeface="+mj-lt"/>
                <a:ea typeface="+mj-ea"/>
                <a:cs typeface="+mj-cs"/>
              </a:defRPr>
            </a:lvl1pPr>
            <a:lvl2pPr algn="ctr" rtl="0" eaLnBrk="0" fontAlgn="base" hangingPunct="0">
              <a:spcBef>
                <a:spcPct val="0"/>
              </a:spcBef>
              <a:spcAft>
                <a:spcPct val="0"/>
              </a:spcAft>
              <a:defRPr sz="3200">
                <a:solidFill>
                  <a:srgbClr val="3366FF"/>
                </a:solidFill>
                <a:latin typeface="Verdana" pitchFamily="34" charset="0"/>
              </a:defRPr>
            </a:lvl2pPr>
            <a:lvl3pPr algn="ctr" rtl="0" eaLnBrk="0" fontAlgn="base" hangingPunct="0">
              <a:spcBef>
                <a:spcPct val="0"/>
              </a:spcBef>
              <a:spcAft>
                <a:spcPct val="0"/>
              </a:spcAft>
              <a:defRPr sz="3200">
                <a:solidFill>
                  <a:srgbClr val="3366FF"/>
                </a:solidFill>
                <a:latin typeface="Verdana" pitchFamily="34" charset="0"/>
              </a:defRPr>
            </a:lvl3pPr>
            <a:lvl4pPr algn="ctr" rtl="0" eaLnBrk="0" fontAlgn="base" hangingPunct="0">
              <a:spcBef>
                <a:spcPct val="0"/>
              </a:spcBef>
              <a:spcAft>
                <a:spcPct val="0"/>
              </a:spcAft>
              <a:defRPr sz="3200">
                <a:solidFill>
                  <a:srgbClr val="3366FF"/>
                </a:solidFill>
                <a:latin typeface="Verdana" pitchFamily="34" charset="0"/>
              </a:defRPr>
            </a:lvl4pPr>
            <a:lvl5pPr algn="ctr" rtl="0" eaLnBrk="0" fontAlgn="base" hangingPunct="0">
              <a:spcBef>
                <a:spcPct val="0"/>
              </a:spcBef>
              <a:spcAft>
                <a:spcPct val="0"/>
              </a:spcAft>
              <a:defRPr sz="3200">
                <a:solidFill>
                  <a:srgbClr val="3366FF"/>
                </a:solidFill>
                <a:latin typeface="Verdana" pitchFamily="34" charset="0"/>
              </a:defRPr>
            </a:lvl5pPr>
            <a:lvl6pPr marL="457200" algn="ctr" rtl="0" fontAlgn="base">
              <a:spcBef>
                <a:spcPct val="0"/>
              </a:spcBef>
              <a:spcAft>
                <a:spcPct val="0"/>
              </a:spcAft>
              <a:defRPr sz="3200">
                <a:solidFill>
                  <a:srgbClr val="3366FF"/>
                </a:solidFill>
                <a:latin typeface="Verdana" pitchFamily="34" charset="0"/>
              </a:defRPr>
            </a:lvl6pPr>
            <a:lvl7pPr marL="914400" algn="ctr" rtl="0" fontAlgn="base">
              <a:spcBef>
                <a:spcPct val="0"/>
              </a:spcBef>
              <a:spcAft>
                <a:spcPct val="0"/>
              </a:spcAft>
              <a:defRPr sz="3200">
                <a:solidFill>
                  <a:srgbClr val="3366FF"/>
                </a:solidFill>
                <a:latin typeface="Verdana" pitchFamily="34" charset="0"/>
              </a:defRPr>
            </a:lvl7pPr>
            <a:lvl8pPr marL="1371600" algn="ctr" rtl="0" fontAlgn="base">
              <a:spcBef>
                <a:spcPct val="0"/>
              </a:spcBef>
              <a:spcAft>
                <a:spcPct val="0"/>
              </a:spcAft>
              <a:defRPr sz="3200">
                <a:solidFill>
                  <a:srgbClr val="3366FF"/>
                </a:solidFill>
                <a:latin typeface="Verdana" pitchFamily="34" charset="0"/>
              </a:defRPr>
            </a:lvl8pPr>
            <a:lvl9pPr marL="1828800" algn="ctr" rtl="0" fontAlgn="base">
              <a:spcBef>
                <a:spcPct val="0"/>
              </a:spcBef>
              <a:spcAft>
                <a:spcPct val="0"/>
              </a:spcAft>
              <a:defRPr sz="3200">
                <a:solidFill>
                  <a:srgbClr val="3366FF"/>
                </a:solidFill>
                <a:latin typeface="Verdana" pitchFamily="34" charset="0"/>
              </a:defRPr>
            </a:lvl9pPr>
          </a:lstStyle>
          <a:p>
            <a:r>
              <a:rPr lang="en-GB" sz="2800" i="1" kern="0" dirty="0" smtClean="0">
                <a:solidFill>
                  <a:srgbClr val="FF0000"/>
                </a:solidFill>
              </a:rPr>
              <a:t>e-</a:t>
            </a:r>
            <a:r>
              <a:rPr lang="en-GB" sz="2800" kern="0" dirty="0" smtClean="0">
                <a:solidFill>
                  <a:srgbClr val="FF0000"/>
                </a:solidFill>
              </a:rPr>
              <a:t>Merlin </a:t>
            </a:r>
            <a:br>
              <a:rPr lang="en-GB" sz="2800" kern="0" dirty="0" smtClean="0">
                <a:solidFill>
                  <a:srgbClr val="FF0000"/>
                </a:solidFill>
              </a:rPr>
            </a:br>
            <a:r>
              <a:rPr lang="en-GB" sz="2400" kern="0" dirty="0" smtClean="0">
                <a:solidFill>
                  <a:srgbClr val="FF0000"/>
                </a:solidFill>
              </a:rPr>
              <a:t>– Recent improvements and planned new facilities</a:t>
            </a:r>
            <a:endParaRPr lang="en-GB" sz="2400" kern="0" dirty="0">
              <a:solidFill>
                <a:srgbClr val="FF0000"/>
              </a:solidFill>
            </a:endParaRPr>
          </a:p>
        </p:txBody>
      </p:sp>
      <p:grpSp>
        <p:nvGrpSpPr>
          <p:cNvPr id="10" name="Group 9"/>
          <p:cNvGrpSpPr>
            <a:grpSpLocks noChangeAspect="1"/>
          </p:cNvGrpSpPr>
          <p:nvPr/>
        </p:nvGrpSpPr>
        <p:grpSpPr>
          <a:xfrm>
            <a:off x="628387" y="3212976"/>
            <a:ext cx="3259640" cy="3512090"/>
            <a:chOff x="458887" y="3012508"/>
            <a:chExt cx="2592288" cy="2958569"/>
          </a:xfrm>
        </p:grpSpPr>
        <p:pic>
          <p:nvPicPr>
            <p:cNvPr id="11"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887" y="3012508"/>
              <a:ext cx="2592288" cy="2958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Oval 11"/>
            <p:cNvSpPr>
              <a:spLocks/>
            </p:cNvSpPr>
            <p:nvPr/>
          </p:nvSpPr>
          <p:spPr>
            <a:xfrm>
              <a:off x="832620" y="5673656"/>
              <a:ext cx="242807" cy="268990"/>
            </a:xfrm>
            <a:prstGeom prst="ellipse">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TextBox 12"/>
          <p:cNvSpPr txBox="1"/>
          <p:nvPr/>
        </p:nvSpPr>
        <p:spPr>
          <a:xfrm>
            <a:off x="628386" y="1510333"/>
            <a:ext cx="7904053" cy="1600438"/>
          </a:xfrm>
          <a:prstGeom prst="rect">
            <a:avLst/>
          </a:prstGeom>
          <a:solidFill>
            <a:srgbClr val="0070C0"/>
          </a:solidFill>
          <a:ln>
            <a:noFill/>
          </a:ln>
          <a:effectLst>
            <a:glow rad="1143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r>
              <a:rPr lang="en-GB" sz="1800" i="1" dirty="0" smtClean="0">
                <a:solidFill>
                  <a:schemeClr val="bg1"/>
                </a:solidFill>
                <a:latin typeface="+mn-lt"/>
              </a:rPr>
              <a:t>        On-going</a:t>
            </a:r>
            <a:r>
              <a:rPr lang="en-GB" sz="1800" dirty="0" smtClean="0">
                <a:solidFill>
                  <a:schemeClr val="bg1"/>
                </a:solidFill>
                <a:latin typeface="+mn-lt"/>
              </a:rPr>
              <a:t> Operational upgrades</a:t>
            </a:r>
          </a:p>
          <a:p>
            <a:pPr marL="800100" lvl="1" indent="-342900">
              <a:buFont typeface="Arial" panose="020B0604020202020204" pitchFamily="34" charset="0"/>
              <a:buChar char="•"/>
            </a:pPr>
            <a:r>
              <a:rPr lang="en-GB" sz="1600" dirty="0" smtClean="0">
                <a:solidFill>
                  <a:schemeClr val="bg1"/>
                </a:solidFill>
                <a:latin typeface="+mn-lt"/>
              </a:rPr>
              <a:t>Final </a:t>
            </a:r>
            <a:r>
              <a:rPr lang="en-GB" sz="1600" dirty="0">
                <a:solidFill>
                  <a:schemeClr val="bg1"/>
                </a:solidFill>
                <a:latin typeface="+mn-lt"/>
              </a:rPr>
              <a:t>commissioning of 2GHz bandwidths (C/K-band</a:t>
            </a:r>
            <a:r>
              <a:rPr lang="en-GB" sz="1600" dirty="0" smtClean="0">
                <a:solidFill>
                  <a:schemeClr val="bg1"/>
                </a:solidFill>
                <a:latin typeface="+mn-lt"/>
              </a:rPr>
              <a:t>)</a:t>
            </a:r>
          </a:p>
          <a:p>
            <a:pPr marL="800100" lvl="1" indent="-342900">
              <a:buFont typeface="Arial" panose="020B0604020202020204" pitchFamily="34" charset="0"/>
              <a:buChar char="•"/>
            </a:pPr>
            <a:r>
              <a:rPr lang="en-GB" sz="1600" dirty="0" smtClean="0">
                <a:solidFill>
                  <a:schemeClr val="bg1"/>
                </a:solidFill>
                <a:latin typeface="+mn-lt"/>
              </a:rPr>
              <a:t>Phasing up of array – sensitive PSR/transient instrument   ~equivalent to 110m dish</a:t>
            </a:r>
          </a:p>
          <a:p>
            <a:pPr marL="800100" lvl="1" indent="-342900">
              <a:buFont typeface="Arial" panose="020B0604020202020204" pitchFamily="34" charset="0"/>
              <a:buChar char="•"/>
            </a:pPr>
            <a:r>
              <a:rPr lang="en-GB" sz="1600" dirty="0" smtClean="0">
                <a:solidFill>
                  <a:schemeClr val="bg1"/>
                </a:solidFill>
                <a:latin typeface="+mn-lt"/>
              </a:rPr>
              <a:t>Inclusion of new dishes – </a:t>
            </a:r>
            <a:r>
              <a:rPr lang="en-GB" sz="1600" dirty="0" err="1" smtClean="0">
                <a:solidFill>
                  <a:schemeClr val="bg1"/>
                </a:solidFill>
                <a:latin typeface="+mn-lt"/>
              </a:rPr>
              <a:t>Goonhilly</a:t>
            </a:r>
            <a:r>
              <a:rPr lang="en-GB" sz="1600" dirty="0" smtClean="0">
                <a:solidFill>
                  <a:schemeClr val="bg1"/>
                </a:solidFill>
                <a:latin typeface="+mn-lt"/>
              </a:rPr>
              <a:t> + others? – More resolution, more </a:t>
            </a:r>
            <a:r>
              <a:rPr lang="en-GB" sz="1600" i="1" dirty="0" err="1" smtClean="0">
                <a:solidFill>
                  <a:schemeClr val="bg1"/>
                </a:solidFill>
                <a:latin typeface="+mn-lt"/>
              </a:rPr>
              <a:t>uv</a:t>
            </a:r>
            <a:r>
              <a:rPr lang="en-GB" sz="1600" dirty="0" smtClean="0">
                <a:solidFill>
                  <a:schemeClr val="bg1"/>
                </a:solidFill>
                <a:latin typeface="+mn-lt"/>
              </a:rPr>
              <a:t> coverage</a:t>
            </a:r>
          </a:p>
          <a:p>
            <a:pPr marL="800100" lvl="1" indent="-342900">
              <a:buFont typeface="Arial" panose="020B0604020202020204" pitchFamily="34" charset="0"/>
              <a:buChar char="•"/>
            </a:pPr>
            <a:r>
              <a:rPr lang="en-GB" sz="1600" dirty="0" smtClean="0">
                <a:solidFill>
                  <a:schemeClr val="bg1"/>
                </a:solidFill>
                <a:latin typeface="+mn-lt"/>
              </a:rPr>
              <a:t>Lovell Telescope: New elevation encoder  and  ASKAP PAF </a:t>
            </a:r>
          </a:p>
          <a:p>
            <a:pPr marL="800100" lvl="1" indent="-342900">
              <a:buFont typeface="Arial" panose="020B0604020202020204" pitchFamily="34" charset="0"/>
              <a:buChar char="•"/>
            </a:pPr>
            <a:r>
              <a:rPr lang="en-GB" sz="1600" i="1" dirty="0">
                <a:solidFill>
                  <a:schemeClr val="bg1"/>
                </a:solidFill>
                <a:latin typeface="+mn-lt"/>
              </a:rPr>
              <a:t>e</a:t>
            </a:r>
            <a:r>
              <a:rPr lang="en-GB" sz="1600" i="1" dirty="0" smtClean="0">
                <a:solidFill>
                  <a:schemeClr val="bg1"/>
                </a:solidFill>
                <a:latin typeface="+mn-lt"/>
              </a:rPr>
              <a:t>-</a:t>
            </a:r>
            <a:r>
              <a:rPr lang="en-GB" sz="1600" dirty="0" smtClean="0">
                <a:solidFill>
                  <a:schemeClr val="bg1"/>
                </a:solidFill>
                <a:latin typeface="+mn-lt"/>
              </a:rPr>
              <a:t>MERLIN fully integrated into EVN </a:t>
            </a:r>
            <a:r>
              <a:rPr lang="en-GB" sz="1600" dirty="0" smtClean="0">
                <a:solidFill>
                  <a:schemeClr val="bg1"/>
                </a:solidFill>
                <a:latin typeface="+mn-lt"/>
                <a:sym typeface="Wingdings" panose="05000000000000000000" pitchFamily="2" charset="2"/>
              </a:rPr>
              <a:t> baselines from 10 to 10,000 km</a:t>
            </a:r>
            <a:endParaRPr lang="en-GB" sz="1600" dirty="0" smtClean="0">
              <a:solidFill>
                <a:schemeClr val="bg1"/>
              </a:solidFill>
              <a:latin typeface="+mn-lt"/>
            </a:endParaRPr>
          </a:p>
        </p:txBody>
      </p:sp>
      <p:sp>
        <p:nvSpPr>
          <p:cNvPr id="14" name="TextBox 13"/>
          <p:cNvSpPr txBox="1"/>
          <p:nvPr/>
        </p:nvSpPr>
        <p:spPr>
          <a:xfrm>
            <a:off x="4067944" y="3209858"/>
            <a:ext cx="4457411" cy="3570208"/>
          </a:xfrm>
          <a:prstGeom prst="rect">
            <a:avLst/>
          </a:prstGeom>
          <a:solidFill>
            <a:srgbClr val="0070C0"/>
          </a:solidFill>
          <a:ln>
            <a:noFill/>
          </a:ln>
          <a:effectLst>
            <a:glow rad="1143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r>
              <a:rPr lang="en-GB" sz="1800" i="1" dirty="0" smtClean="0">
                <a:solidFill>
                  <a:schemeClr val="bg1"/>
                </a:solidFill>
                <a:latin typeface="+mn-lt"/>
              </a:rPr>
              <a:t>        </a:t>
            </a:r>
            <a:r>
              <a:rPr lang="en-GB" sz="1800" dirty="0" smtClean="0">
                <a:solidFill>
                  <a:schemeClr val="bg1"/>
                </a:solidFill>
                <a:latin typeface="+mn-lt"/>
              </a:rPr>
              <a:t>Funding confirmed for further 5 years</a:t>
            </a:r>
          </a:p>
          <a:p>
            <a:pPr marL="800100" lvl="1" indent="-342900">
              <a:buFont typeface="Arial" panose="020B0604020202020204" pitchFamily="34" charset="0"/>
              <a:buChar char="•"/>
            </a:pPr>
            <a:r>
              <a:rPr lang="en-GB" sz="1600" dirty="0">
                <a:solidFill>
                  <a:schemeClr val="bg1"/>
                </a:solidFill>
                <a:latin typeface="+mn-lt"/>
              </a:rPr>
              <a:t>New SDP-like software pipelines – look, </a:t>
            </a:r>
            <a:r>
              <a:rPr lang="en-GB" sz="1600" dirty="0" smtClean="0">
                <a:solidFill>
                  <a:schemeClr val="bg1"/>
                </a:solidFill>
                <a:latin typeface="+mn-lt"/>
              </a:rPr>
              <a:t>feel, &amp; </a:t>
            </a:r>
            <a:r>
              <a:rPr lang="en-GB" sz="1600" dirty="0">
                <a:solidFill>
                  <a:schemeClr val="bg1"/>
                </a:solidFill>
                <a:latin typeface="+mn-lt"/>
              </a:rPr>
              <a:t>behave like </a:t>
            </a:r>
            <a:r>
              <a:rPr lang="en-GB" sz="1600" dirty="0" smtClean="0">
                <a:solidFill>
                  <a:schemeClr val="bg1"/>
                </a:solidFill>
                <a:latin typeface="+mn-lt"/>
              </a:rPr>
              <a:t>SKA</a:t>
            </a:r>
          </a:p>
          <a:p>
            <a:pPr marL="800100" lvl="1" indent="-342900">
              <a:buFont typeface="Arial" panose="020B0604020202020204" pitchFamily="34" charset="0"/>
              <a:buChar char="•"/>
            </a:pPr>
            <a:r>
              <a:rPr lang="en-GB" sz="1600" dirty="0" smtClean="0">
                <a:solidFill>
                  <a:schemeClr val="bg1"/>
                </a:solidFill>
                <a:latin typeface="+mn-lt"/>
              </a:rPr>
              <a:t>~20% increase in operational funding</a:t>
            </a:r>
          </a:p>
          <a:p>
            <a:pPr marL="800100" lvl="1" indent="-342900">
              <a:buFont typeface="Arial" panose="020B0604020202020204" pitchFamily="34" charset="0"/>
              <a:buChar char="•"/>
            </a:pPr>
            <a:endParaRPr lang="en-GB" sz="1600" dirty="0">
              <a:solidFill>
                <a:schemeClr val="bg1"/>
              </a:solidFill>
              <a:latin typeface="+mn-lt"/>
            </a:endParaRPr>
          </a:p>
          <a:p>
            <a:pPr lvl="1"/>
            <a:r>
              <a:rPr lang="en-GB" sz="1600" dirty="0" smtClean="0">
                <a:solidFill>
                  <a:schemeClr val="bg1"/>
                </a:solidFill>
                <a:latin typeface="+mn-lt"/>
              </a:rPr>
              <a:t>Ambitious cost-effective planned upgrades     –  </a:t>
            </a:r>
            <a:r>
              <a:rPr lang="en-GB" sz="1600" dirty="0" smtClean="0">
                <a:solidFill>
                  <a:schemeClr val="bg1"/>
                </a:solidFill>
                <a:latin typeface="+mn-lt"/>
              </a:rPr>
              <a:t>noted</a:t>
            </a:r>
            <a:r>
              <a:rPr lang="en-GB" sz="1600" dirty="0" smtClean="0">
                <a:solidFill>
                  <a:schemeClr val="bg1"/>
                </a:solidFill>
                <a:latin typeface="+mn-lt"/>
              </a:rPr>
              <a:t>, but awaiting future funding</a:t>
            </a:r>
            <a:endParaRPr lang="en-GB" sz="1600" dirty="0">
              <a:solidFill>
                <a:schemeClr val="bg1"/>
              </a:solidFill>
              <a:latin typeface="+mn-lt"/>
            </a:endParaRPr>
          </a:p>
          <a:p>
            <a:pPr marL="800100" lvl="1" indent="-342900">
              <a:buFont typeface="Arial" panose="020B0604020202020204" pitchFamily="34" charset="0"/>
              <a:buChar char="•"/>
            </a:pPr>
            <a:r>
              <a:rPr lang="en-GB" sz="1600" dirty="0">
                <a:solidFill>
                  <a:schemeClr val="bg1"/>
                </a:solidFill>
                <a:latin typeface="+mn-lt"/>
              </a:rPr>
              <a:t>New </a:t>
            </a:r>
            <a:r>
              <a:rPr lang="en-GB" sz="1600" dirty="0" smtClean="0">
                <a:solidFill>
                  <a:schemeClr val="bg1"/>
                </a:solidFill>
                <a:latin typeface="+mn-lt"/>
              </a:rPr>
              <a:t>frequency </a:t>
            </a:r>
            <a:r>
              <a:rPr lang="en-GB" sz="1600" dirty="0">
                <a:solidFill>
                  <a:schemeClr val="bg1"/>
                </a:solidFill>
                <a:latin typeface="+mn-lt"/>
              </a:rPr>
              <a:t>bands </a:t>
            </a:r>
            <a:r>
              <a:rPr lang="en-GB" sz="1600" dirty="0" smtClean="0">
                <a:solidFill>
                  <a:schemeClr val="bg1"/>
                </a:solidFill>
                <a:latin typeface="+mn-lt"/>
              </a:rPr>
              <a:t> </a:t>
            </a:r>
            <a:r>
              <a:rPr lang="en-GB" sz="1600" dirty="0" smtClean="0">
                <a:solidFill>
                  <a:schemeClr val="bg1"/>
                </a:solidFill>
              </a:rPr>
              <a:t>–</a:t>
            </a:r>
            <a:r>
              <a:rPr lang="en-GB" sz="1600" dirty="0" smtClean="0">
                <a:solidFill>
                  <a:schemeClr val="bg1"/>
                </a:solidFill>
                <a:latin typeface="+mn-lt"/>
              </a:rPr>
              <a:t>  </a:t>
            </a:r>
            <a:r>
              <a:rPr lang="en-GB" sz="1600" dirty="0">
                <a:solidFill>
                  <a:schemeClr val="bg1"/>
                </a:solidFill>
                <a:latin typeface="+mn-lt"/>
              </a:rPr>
              <a:t>S-band </a:t>
            </a:r>
            <a:r>
              <a:rPr lang="en-GB" sz="1600" dirty="0" smtClean="0">
                <a:solidFill>
                  <a:schemeClr val="bg1"/>
                </a:solidFill>
                <a:latin typeface="+mn-lt"/>
              </a:rPr>
              <a:t>&amp; X-band </a:t>
            </a:r>
            <a:r>
              <a:rPr lang="en-GB" sz="1600" dirty="0" smtClean="0">
                <a:solidFill>
                  <a:schemeClr val="bg1"/>
                </a:solidFill>
                <a:latin typeface="+mn-lt"/>
              </a:rPr>
              <a:t>(SKA Band </a:t>
            </a:r>
            <a:r>
              <a:rPr lang="en-GB" sz="1600" dirty="0">
                <a:solidFill>
                  <a:schemeClr val="bg1"/>
                </a:solidFill>
                <a:latin typeface="+mn-lt"/>
              </a:rPr>
              <a:t>5b)</a:t>
            </a:r>
          </a:p>
          <a:p>
            <a:pPr marL="800100" lvl="1" indent="-342900">
              <a:buFont typeface="Arial" panose="020B0604020202020204" pitchFamily="34" charset="0"/>
              <a:buChar char="•"/>
            </a:pPr>
            <a:r>
              <a:rPr lang="en-GB" sz="1600" dirty="0" err="1">
                <a:solidFill>
                  <a:schemeClr val="bg1"/>
                </a:solidFill>
                <a:latin typeface="+mn-lt"/>
              </a:rPr>
              <a:t>Cyro</a:t>
            </a:r>
            <a:r>
              <a:rPr lang="en-GB" sz="1600" dirty="0">
                <a:solidFill>
                  <a:schemeClr val="bg1"/>
                </a:solidFill>
                <a:latin typeface="+mn-lt"/>
              </a:rPr>
              <a:t>-PAF (</a:t>
            </a:r>
            <a:r>
              <a:rPr lang="en-GB" sz="1600" dirty="0" smtClean="0">
                <a:solidFill>
                  <a:schemeClr val="bg1"/>
                </a:solidFill>
                <a:latin typeface="+mn-lt"/>
              </a:rPr>
              <a:t>S- or L-band</a:t>
            </a:r>
            <a:r>
              <a:rPr lang="en-GB" sz="1600" dirty="0">
                <a:solidFill>
                  <a:schemeClr val="bg1"/>
                </a:solidFill>
                <a:latin typeface="+mn-lt"/>
              </a:rPr>
              <a:t>)</a:t>
            </a:r>
          </a:p>
          <a:p>
            <a:pPr marL="800100" lvl="1" indent="-342900">
              <a:buFont typeface="Arial" panose="020B0604020202020204" pitchFamily="34" charset="0"/>
              <a:buChar char="•"/>
            </a:pPr>
            <a:r>
              <a:rPr lang="en-GB" sz="1600" dirty="0">
                <a:solidFill>
                  <a:schemeClr val="bg1"/>
                </a:solidFill>
                <a:latin typeface="+mn-lt"/>
              </a:rPr>
              <a:t>Replacement of </a:t>
            </a:r>
            <a:r>
              <a:rPr lang="en-GB" sz="1600" dirty="0" err="1">
                <a:solidFill>
                  <a:schemeClr val="bg1"/>
                </a:solidFill>
                <a:latin typeface="+mn-lt"/>
              </a:rPr>
              <a:t>Defford</a:t>
            </a:r>
            <a:r>
              <a:rPr lang="en-GB" sz="1600" dirty="0">
                <a:solidFill>
                  <a:schemeClr val="bg1"/>
                </a:solidFill>
                <a:latin typeface="+mn-lt"/>
              </a:rPr>
              <a:t> telescope (with SKA1-mid dish) – allow better performance at &gt;~6GHz</a:t>
            </a:r>
          </a:p>
          <a:p>
            <a:pPr marL="800100" lvl="1" indent="-342900">
              <a:buFont typeface="Arial" panose="020B0604020202020204" pitchFamily="34" charset="0"/>
              <a:buChar char="•"/>
            </a:pPr>
            <a:r>
              <a:rPr lang="en-GB" sz="1600" dirty="0">
                <a:solidFill>
                  <a:schemeClr val="bg1"/>
                </a:solidFill>
                <a:latin typeface="+mn-lt"/>
              </a:rPr>
              <a:t>Digital upgrades </a:t>
            </a:r>
            <a:r>
              <a:rPr lang="en-GB" sz="1600" dirty="0">
                <a:solidFill>
                  <a:schemeClr val="bg1"/>
                </a:solidFill>
                <a:latin typeface="+mn-lt"/>
                <a:sym typeface="Wingdings" panose="05000000000000000000" pitchFamily="2" charset="2"/>
              </a:rPr>
              <a:t> increase bandwidths</a:t>
            </a:r>
            <a:r>
              <a:rPr lang="en-GB" sz="1600" dirty="0">
                <a:solidFill>
                  <a:schemeClr val="bg1"/>
                </a:solidFill>
                <a:latin typeface="+mn-lt"/>
              </a:rPr>
              <a:t> </a:t>
            </a:r>
          </a:p>
        </p:txBody>
      </p:sp>
    </p:spTree>
    <p:extLst>
      <p:ext uri="{BB962C8B-B14F-4D97-AF65-F5344CB8AC3E}">
        <p14:creationId xmlns:p14="http://schemas.microsoft.com/office/powerpoint/2010/main" val="22690536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a:t>
            </a:r>
            <a:br>
              <a:rPr lang="en-GB" sz="2800" dirty="0" smtClean="0">
                <a:solidFill>
                  <a:srgbClr val="FF0000"/>
                </a:solidFill>
              </a:rPr>
            </a:br>
            <a:r>
              <a:rPr lang="en-GB" sz="2400" dirty="0" smtClean="0">
                <a:solidFill>
                  <a:srgbClr val="FF0000"/>
                </a:solidFill>
              </a:rPr>
              <a:t>– Unique spatial frequency coverage at cm-wavelengths</a:t>
            </a:r>
            <a:endParaRPr lang="en-GB" sz="2400" dirty="0">
              <a:solidFill>
                <a:srgbClr val="FF0000"/>
              </a:solidFill>
            </a:endParaRPr>
          </a:p>
        </p:txBody>
      </p:sp>
      <p:sp>
        <p:nvSpPr>
          <p:cNvPr id="6" name="TextBox 5"/>
          <p:cNvSpPr txBox="1"/>
          <p:nvPr/>
        </p:nvSpPr>
        <p:spPr>
          <a:xfrm>
            <a:off x="899592" y="1412776"/>
            <a:ext cx="7704856" cy="2031325"/>
          </a:xfrm>
          <a:prstGeom prst="rect">
            <a:avLst/>
          </a:prstGeom>
          <a:noFill/>
        </p:spPr>
        <p:txBody>
          <a:bodyPr wrap="square" rtlCol="0">
            <a:spAutoFit/>
          </a:bodyPr>
          <a:lstStyle/>
          <a:p>
            <a:r>
              <a:rPr lang="en-GB" sz="1800" i="1" dirty="0">
                <a:latin typeface="+mn-lt"/>
              </a:rPr>
              <a:t>e</a:t>
            </a:r>
            <a:r>
              <a:rPr lang="en-GB" sz="1800" i="1" dirty="0" smtClean="0">
                <a:latin typeface="+mn-lt"/>
              </a:rPr>
              <a:t>-</a:t>
            </a:r>
            <a:r>
              <a:rPr lang="en-GB" sz="1800" dirty="0" smtClean="0">
                <a:latin typeface="+mn-lt"/>
              </a:rPr>
              <a:t>Merlin with baselines from 10km – 220km provides imaging capability covering a unique range of spatial scales overlapping with the JVLA at lower angular resolution and extending up to the EVN with ultimate angular resolution &lt; 1mas</a:t>
            </a:r>
          </a:p>
          <a:p>
            <a:endParaRPr lang="en-GB" sz="1800" dirty="0">
              <a:latin typeface="+mn-lt"/>
            </a:endParaRPr>
          </a:p>
          <a:p>
            <a:r>
              <a:rPr lang="en-GB" sz="1800" dirty="0" smtClean="0">
                <a:latin typeface="+mn-lt"/>
              </a:rPr>
              <a:t>In addition to being a dedicated compact VLBI imaging array, </a:t>
            </a:r>
            <a:r>
              <a:rPr lang="en-GB" sz="1800" i="1" dirty="0" smtClean="0">
                <a:latin typeface="+mn-lt"/>
              </a:rPr>
              <a:t>e-</a:t>
            </a:r>
            <a:r>
              <a:rPr lang="en-GB" sz="1800" dirty="0" smtClean="0">
                <a:latin typeface="+mn-lt"/>
              </a:rPr>
              <a:t>Merlin is used in combination with the JVLA for increased angular resolution whilst retaining superb surface brightness sensitivity  </a:t>
            </a:r>
            <a:endParaRPr lang="en-GB" sz="1800" dirty="0">
              <a:latin typeface="+mn-lt"/>
            </a:endParaRPr>
          </a:p>
        </p:txBody>
      </p:sp>
      <p:grpSp>
        <p:nvGrpSpPr>
          <p:cNvPr id="16" name="Group 15"/>
          <p:cNvGrpSpPr/>
          <p:nvPr/>
        </p:nvGrpSpPr>
        <p:grpSpPr>
          <a:xfrm>
            <a:off x="0" y="3861048"/>
            <a:ext cx="4588483" cy="2941760"/>
            <a:chOff x="0" y="3943624"/>
            <a:chExt cx="4588483" cy="2941760"/>
          </a:xfrm>
        </p:grpSpPr>
        <p:grpSp>
          <p:nvGrpSpPr>
            <p:cNvPr id="7" name="Group 6"/>
            <p:cNvGrpSpPr/>
            <p:nvPr/>
          </p:nvGrpSpPr>
          <p:grpSpPr>
            <a:xfrm>
              <a:off x="0" y="3943624"/>
              <a:ext cx="4588483" cy="2941760"/>
              <a:chOff x="0" y="3943624"/>
              <a:chExt cx="4588483" cy="294176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43624"/>
                <a:ext cx="4588483" cy="294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spect="1"/>
              </p:cNvSpPr>
              <p:nvPr/>
            </p:nvSpPr>
            <p:spPr>
              <a:xfrm>
                <a:off x="1728000" y="3943625"/>
                <a:ext cx="2808031" cy="265346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512698" y="4984273"/>
              <a:ext cx="1020111" cy="1617378"/>
              <a:chOff x="512698" y="4984273"/>
              <a:chExt cx="1020111" cy="1617378"/>
            </a:xfrm>
          </p:grpSpPr>
          <p:sp>
            <p:nvSpPr>
              <p:cNvPr id="13" name="Freeform 12"/>
              <p:cNvSpPr/>
              <p:nvPr/>
            </p:nvSpPr>
            <p:spPr>
              <a:xfrm>
                <a:off x="512698" y="4984273"/>
                <a:ext cx="1020111" cy="1617378"/>
              </a:xfrm>
              <a:custGeom>
                <a:avLst/>
                <a:gdLst>
                  <a:gd name="connsiteX0" fmla="*/ 5286 w 1020111"/>
                  <a:gd name="connsiteY0" fmla="*/ 0 h 1617378"/>
                  <a:gd name="connsiteX1" fmla="*/ 1020111 w 1020111"/>
                  <a:gd name="connsiteY1" fmla="*/ 983112 h 1617378"/>
                  <a:gd name="connsiteX2" fmla="*/ 1020111 w 1020111"/>
                  <a:gd name="connsiteY2" fmla="*/ 1617378 h 1617378"/>
                  <a:gd name="connsiteX3" fmla="*/ 718835 w 1020111"/>
                  <a:gd name="connsiteY3" fmla="*/ 1617378 h 1617378"/>
                  <a:gd name="connsiteX4" fmla="*/ 0 w 1020111"/>
                  <a:gd name="connsiteY4" fmla="*/ 898543 h 1617378"/>
                  <a:gd name="connsiteX5" fmla="*/ 5286 w 1020111"/>
                  <a:gd name="connsiteY5" fmla="*/ 0 h 161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111" h="1617378">
                    <a:moveTo>
                      <a:pt x="5286" y="0"/>
                    </a:moveTo>
                    <a:lnTo>
                      <a:pt x="1020111" y="983112"/>
                    </a:lnTo>
                    <a:lnTo>
                      <a:pt x="1020111" y="1617378"/>
                    </a:lnTo>
                    <a:lnTo>
                      <a:pt x="718835" y="1617378"/>
                    </a:lnTo>
                    <a:lnTo>
                      <a:pt x="0" y="898543"/>
                    </a:lnTo>
                    <a:lnTo>
                      <a:pt x="528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2519022">
                <a:off x="783535" y="5794287"/>
                <a:ext cx="504056" cy="276999"/>
              </a:xfrm>
              <a:prstGeom prst="rect">
                <a:avLst/>
              </a:prstGeom>
              <a:noFill/>
            </p:spPr>
            <p:txBody>
              <a:bodyPr wrap="square" rtlCol="0">
                <a:spAutoFit/>
              </a:bodyPr>
              <a:lstStyle/>
              <a:p>
                <a:r>
                  <a:rPr lang="en-GB" sz="1200" dirty="0" smtClean="0">
                    <a:latin typeface="+mn-lt"/>
                  </a:rPr>
                  <a:t>EVN</a:t>
                </a:r>
                <a:endParaRPr lang="en-GB" sz="1200" dirty="0">
                  <a:latin typeface="+mn-lt"/>
                </a:endParaRPr>
              </a:p>
            </p:txBody>
          </p:sp>
        </p:grpSp>
      </p:grpSp>
      <p:pic>
        <p:nvPicPr>
          <p:cNvPr id="1026" name="Picture 2" descr="Image result for JV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111" y="3292574"/>
            <a:ext cx="20002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ap of UK &#10;showing locations &#10;of e-MERLIN telescopes"/>
          <p:cNvPicPr>
            <a:picLocks noChangeAspect="1" noChangeArrowheads="1"/>
          </p:cNvPicPr>
          <p:nvPr/>
        </p:nvPicPr>
        <p:blipFill rotWithShape="1">
          <a:blip r:embed="rId4" cstate="print"/>
          <a:srcRect l="1" t="5091" r="444" b="5807"/>
          <a:stretch/>
        </p:blipFill>
        <p:spPr bwMode="auto">
          <a:xfrm>
            <a:off x="5956034" y="4149080"/>
            <a:ext cx="2216366" cy="2000251"/>
          </a:xfrm>
          <a:prstGeom prst="rect">
            <a:avLst/>
          </a:prstGeom>
          <a:noFill/>
        </p:spPr>
      </p:pic>
      <p:pic>
        <p:nvPicPr>
          <p:cNvPr id="18" name="Picture 2" descr="http://d366w3m5tf0813.cloudfront.net/wp-content/uploads/evn_map_rm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59710" y="4869001"/>
            <a:ext cx="1984290" cy="2001124"/>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1619672" y="3292574"/>
            <a:ext cx="6336705" cy="3448794"/>
            <a:chOff x="1619672" y="3292574"/>
            <a:chExt cx="6336705" cy="3448794"/>
          </a:xfrm>
        </p:grpSpPr>
        <p:grpSp>
          <p:nvGrpSpPr>
            <p:cNvPr id="12" name="Group 11"/>
            <p:cNvGrpSpPr/>
            <p:nvPr/>
          </p:nvGrpSpPr>
          <p:grpSpPr>
            <a:xfrm>
              <a:off x="1619672" y="3292574"/>
              <a:ext cx="6336705" cy="3448794"/>
              <a:chOff x="1619672" y="3292574"/>
              <a:chExt cx="6336705" cy="3448794"/>
            </a:xfrm>
          </p:grpSpPr>
          <p:sp>
            <p:nvSpPr>
              <p:cNvPr id="11" name="Rectangle 10"/>
              <p:cNvSpPr/>
              <p:nvPr/>
            </p:nvSpPr>
            <p:spPr>
              <a:xfrm>
                <a:off x="4536031" y="3292574"/>
                <a:ext cx="2009330" cy="56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a:grpSpLocks noChangeAspect="1"/>
              </p:cNvGrpSpPr>
              <p:nvPr/>
            </p:nvGrpSpPr>
            <p:grpSpPr>
              <a:xfrm>
                <a:off x="1619672" y="3547256"/>
                <a:ext cx="6336705" cy="3194112"/>
                <a:chOff x="2283526" y="1124744"/>
                <a:chExt cx="7569602" cy="3815572"/>
              </a:xfrm>
            </p:grpSpPr>
            <p:sp>
              <p:nvSpPr>
                <p:cNvPr id="8" name="Rectangle 7"/>
                <p:cNvSpPr/>
                <p:nvPr/>
              </p:nvSpPr>
              <p:spPr>
                <a:xfrm>
                  <a:off x="2283526" y="1124744"/>
                  <a:ext cx="7545059" cy="3815572"/>
                </a:xfrm>
                <a:prstGeom prst="rect">
                  <a:avLst/>
                </a:pr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t="8282"/>
                <a:stretch/>
              </p:blipFill>
              <p:spPr>
                <a:xfrm>
                  <a:off x="2369544" y="1196752"/>
                  <a:ext cx="7459040" cy="3743564"/>
                </a:xfrm>
                <a:prstGeom prst="rect">
                  <a:avLst/>
                </a:prstGeom>
              </p:spPr>
            </p:pic>
            <p:sp>
              <p:nvSpPr>
                <p:cNvPr id="9" name="TextBox 8"/>
                <p:cNvSpPr txBox="1"/>
                <p:nvPr/>
              </p:nvSpPr>
              <p:spPr>
                <a:xfrm>
                  <a:off x="7137368" y="1416813"/>
                  <a:ext cx="2715760" cy="551489"/>
                </a:xfrm>
                <a:prstGeom prst="rect">
                  <a:avLst/>
                </a:prstGeom>
                <a:noFill/>
              </p:spPr>
              <p:txBody>
                <a:bodyPr wrap="square" rtlCol="0">
                  <a:spAutoFit/>
                </a:bodyPr>
                <a:lstStyle/>
                <a:p>
                  <a:r>
                    <a:rPr lang="en-GB" sz="1200" dirty="0" smtClean="0">
                      <a:solidFill>
                        <a:schemeClr val="bg1"/>
                      </a:solidFill>
                      <a:latin typeface="+mn-lt"/>
                    </a:rPr>
                    <a:t>M82  –   e-Merlin + JVLA 5.5GHz </a:t>
                  </a:r>
                </a:p>
                <a:p>
                  <a:r>
                    <a:rPr lang="en-GB" sz="1200" dirty="0" smtClean="0">
                      <a:solidFill>
                        <a:srgbClr val="FFC000"/>
                      </a:solidFill>
                      <a:latin typeface="+mn-lt"/>
                    </a:rPr>
                    <a:t>                             Beam: 96mas</a:t>
                  </a:r>
                </a:p>
              </p:txBody>
            </p:sp>
          </p:grpSp>
        </p:grpSp>
        <p:sp>
          <p:nvSpPr>
            <p:cNvPr id="20" name="TextBox 19"/>
            <p:cNvSpPr txBox="1"/>
            <p:nvPr/>
          </p:nvSpPr>
          <p:spPr>
            <a:xfrm>
              <a:off x="2483768" y="5847655"/>
              <a:ext cx="1584176" cy="461665"/>
            </a:xfrm>
            <a:prstGeom prst="rect">
              <a:avLst/>
            </a:prstGeom>
            <a:noFill/>
          </p:spPr>
          <p:txBody>
            <a:bodyPr wrap="square" rtlCol="0">
              <a:spAutoFit/>
            </a:bodyPr>
            <a:lstStyle/>
            <a:p>
              <a:r>
                <a:rPr lang="en-GB" sz="1200" dirty="0" smtClean="0">
                  <a:solidFill>
                    <a:schemeClr val="bg1"/>
                  </a:solidFill>
                  <a:latin typeface="+mn-lt"/>
                </a:rPr>
                <a:t>Argo+ 2016A&amp;G…57c3.36A  </a:t>
              </a:r>
              <a:endParaRPr lang="en-GB" sz="1200" dirty="0">
                <a:solidFill>
                  <a:schemeClr val="bg1"/>
                </a:solidFill>
                <a:latin typeface="+mn-lt"/>
              </a:endParaRPr>
            </a:p>
          </p:txBody>
        </p:sp>
      </p:grpSp>
    </p:spTree>
    <p:extLst>
      <p:ext uri="{BB962C8B-B14F-4D97-AF65-F5344CB8AC3E}">
        <p14:creationId xmlns:p14="http://schemas.microsoft.com/office/powerpoint/2010/main" val="319775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a:t>
            </a:r>
            <a:br>
              <a:rPr lang="en-GB" sz="2800" dirty="0" smtClean="0">
                <a:solidFill>
                  <a:srgbClr val="FF0000"/>
                </a:solidFill>
              </a:rPr>
            </a:br>
            <a:r>
              <a:rPr lang="en-GB" sz="2400" dirty="0" smtClean="0">
                <a:solidFill>
                  <a:srgbClr val="FF0000"/>
                </a:solidFill>
              </a:rPr>
              <a:t>– Unique spatial frequency coverage at cm-wavelengths</a:t>
            </a:r>
            <a:endParaRPr lang="en-GB" sz="2400" dirty="0">
              <a:solidFill>
                <a:srgbClr val="FF0000"/>
              </a:solidFill>
            </a:endParaRPr>
          </a:p>
        </p:txBody>
      </p:sp>
      <p:sp>
        <p:nvSpPr>
          <p:cNvPr id="6" name="TextBox 5"/>
          <p:cNvSpPr txBox="1"/>
          <p:nvPr/>
        </p:nvSpPr>
        <p:spPr>
          <a:xfrm>
            <a:off x="899592" y="1412776"/>
            <a:ext cx="7704856" cy="2031325"/>
          </a:xfrm>
          <a:prstGeom prst="rect">
            <a:avLst/>
          </a:prstGeom>
          <a:noFill/>
        </p:spPr>
        <p:txBody>
          <a:bodyPr wrap="square" rtlCol="0">
            <a:spAutoFit/>
          </a:bodyPr>
          <a:lstStyle/>
          <a:p>
            <a:r>
              <a:rPr lang="en-GB" sz="1800" i="1" dirty="0">
                <a:latin typeface="+mn-lt"/>
              </a:rPr>
              <a:t>e</a:t>
            </a:r>
            <a:r>
              <a:rPr lang="en-GB" sz="1800" i="1" dirty="0" smtClean="0">
                <a:latin typeface="+mn-lt"/>
              </a:rPr>
              <a:t>-</a:t>
            </a:r>
            <a:r>
              <a:rPr lang="en-GB" sz="1800" dirty="0" smtClean="0">
                <a:latin typeface="+mn-lt"/>
              </a:rPr>
              <a:t>Merlin with baselines from 10km – 220km provides imaging capability covering a unique range of spatial scales overlapping with the JVLA at lower angular resolution and extending up to the EVN with ultimate angular resolution &lt; 1mas</a:t>
            </a:r>
          </a:p>
          <a:p>
            <a:endParaRPr lang="en-GB" sz="1800" dirty="0">
              <a:latin typeface="+mn-lt"/>
            </a:endParaRPr>
          </a:p>
          <a:p>
            <a:r>
              <a:rPr lang="en-GB" sz="1800" dirty="0" smtClean="0">
                <a:latin typeface="+mn-lt"/>
              </a:rPr>
              <a:t>…and in combination with the EVN to provide short-spacing coverage to the EVN to place the mas-scale VLBI images in context with regard to any extended radio structure present.</a:t>
            </a:r>
            <a:endParaRPr lang="en-GB" sz="1800" dirty="0">
              <a:latin typeface="+mn-lt"/>
            </a:endParaRPr>
          </a:p>
        </p:txBody>
      </p:sp>
      <p:grpSp>
        <p:nvGrpSpPr>
          <p:cNvPr id="16" name="Group 15"/>
          <p:cNvGrpSpPr/>
          <p:nvPr/>
        </p:nvGrpSpPr>
        <p:grpSpPr>
          <a:xfrm>
            <a:off x="0" y="3861048"/>
            <a:ext cx="4588483" cy="2941760"/>
            <a:chOff x="0" y="3943624"/>
            <a:chExt cx="4588483" cy="2941760"/>
          </a:xfrm>
        </p:grpSpPr>
        <p:grpSp>
          <p:nvGrpSpPr>
            <p:cNvPr id="7" name="Group 6"/>
            <p:cNvGrpSpPr/>
            <p:nvPr/>
          </p:nvGrpSpPr>
          <p:grpSpPr>
            <a:xfrm>
              <a:off x="0" y="3943624"/>
              <a:ext cx="4588483" cy="2941760"/>
              <a:chOff x="0" y="3943624"/>
              <a:chExt cx="4588483" cy="294176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943624"/>
                <a:ext cx="4588483" cy="2941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spect="1"/>
              </p:cNvSpPr>
              <p:nvPr/>
            </p:nvSpPr>
            <p:spPr>
              <a:xfrm>
                <a:off x="1728000" y="3943625"/>
                <a:ext cx="2808031" cy="265346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5" name="Group 14"/>
            <p:cNvGrpSpPr/>
            <p:nvPr/>
          </p:nvGrpSpPr>
          <p:grpSpPr>
            <a:xfrm>
              <a:off x="512698" y="4984273"/>
              <a:ext cx="1020111" cy="1617378"/>
              <a:chOff x="512698" y="4984273"/>
              <a:chExt cx="1020111" cy="1617378"/>
            </a:xfrm>
          </p:grpSpPr>
          <p:sp>
            <p:nvSpPr>
              <p:cNvPr id="13" name="Freeform 12"/>
              <p:cNvSpPr/>
              <p:nvPr/>
            </p:nvSpPr>
            <p:spPr>
              <a:xfrm>
                <a:off x="512698" y="4984273"/>
                <a:ext cx="1020111" cy="1617378"/>
              </a:xfrm>
              <a:custGeom>
                <a:avLst/>
                <a:gdLst>
                  <a:gd name="connsiteX0" fmla="*/ 5286 w 1020111"/>
                  <a:gd name="connsiteY0" fmla="*/ 0 h 1617378"/>
                  <a:gd name="connsiteX1" fmla="*/ 1020111 w 1020111"/>
                  <a:gd name="connsiteY1" fmla="*/ 983112 h 1617378"/>
                  <a:gd name="connsiteX2" fmla="*/ 1020111 w 1020111"/>
                  <a:gd name="connsiteY2" fmla="*/ 1617378 h 1617378"/>
                  <a:gd name="connsiteX3" fmla="*/ 718835 w 1020111"/>
                  <a:gd name="connsiteY3" fmla="*/ 1617378 h 1617378"/>
                  <a:gd name="connsiteX4" fmla="*/ 0 w 1020111"/>
                  <a:gd name="connsiteY4" fmla="*/ 898543 h 1617378"/>
                  <a:gd name="connsiteX5" fmla="*/ 5286 w 1020111"/>
                  <a:gd name="connsiteY5" fmla="*/ 0 h 161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111" h="1617378">
                    <a:moveTo>
                      <a:pt x="5286" y="0"/>
                    </a:moveTo>
                    <a:lnTo>
                      <a:pt x="1020111" y="983112"/>
                    </a:lnTo>
                    <a:lnTo>
                      <a:pt x="1020111" y="1617378"/>
                    </a:lnTo>
                    <a:lnTo>
                      <a:pt x="718835" y="1617378"/>
                    </a:lnTo>
                    <a:lnTo>
                      <a:pt x="0" y="898543"/>
                    </a:lnTo>
                    <a:lnTo>
                      <a:pt x="5286"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rot="2519022">
                <a:off x="783535" y="5794287"/>
                <a:ext cx="504056" cy="276999"/>
              </a:xfrm>
              <a:prstGeom prst="rect">
                <a:avLst/>
              </a:prstGeom>
              <a:noFill/>
            </p:spPr>
            <p:txBody>
              <a:bodyPr wrap="square" rtlCol="0">
                <a:spAutoFit/>
              </a:bodyPr>
              <a:lstStyle/>
              <a:p>
                <a:r>
                  <a:rPr lang="en-GB" sz="1200" dirty="0" smtClean="0">
                    <a:latin typeface="+mn-lt"/>
                  </a:rPr>
                  <a:t>EVN</a:t>
                </a:r>
                <a:endParaRPr lang="en-GB" sz="1200" dirty="0">
                  <a:latin typeface="+mn-lt"/>
                </a:endParaRPr>
              </a:p>
            </p:txBody>
          </p:sp>
        </p:grpSp>
      </p:grpSp>
      <p:pic>
        <p:nvPicPr>
          <p:cNvPr id="1026" name="Picture 2" descr="Image result for JV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5111" y="3292574"/>
            <a:ext cx="2000250" cy="200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Map of UK &#10;showing locations &#10;of e-MERLIN telescopes"/>
          <p:cNvPicPr>
            <a:picLocks noChangeAspect="1" noChangeArrowheads="1"/>
          </p:cNvPicPr>
          <p:nvPr/>
        </p:nvPicPr>
        <p:blipFill rotWithShape="1">
          <a:blip r:embed="rId4" cstate="print"/>
          <a:srcRect l="1" t="5091" r="444" b="5807"/>
          <a:stretch/>
        </p:blipFill>
        <p:spPr bwMode="auto">
          <a:xfrm>
            <a:off x="5956034" y="4149080"/>
            <a:ext cx="2216366" cy="2000251"/>
          </a:xfrm>
          <a:prstGeom prst="rect">
            <a:avLst/>
          </a:prstGeom>
          <a:noFill/>
        </p:spPr>
      </p:pic>
      <p:pic>
        <p:nvPicPr>
          <p:cNvPr id="18" name="Picture 2" descr="http://d366w3m5tf0813.cloudfront.net/wp-content/uploads/evn_map_rm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159710" y="4869001"/>
            <a:ext cx="1984290" cy="200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4352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88913"/>
            <a:ext cx="7772400" cy="1143000"/>
          </a:xfrm>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 EVN</a:t>
            </a:r>
            <a:br>
              <a:rPr lang="en-GB" sz="2800" dirty="0" smtClean="0">
                <a:solidFill>
                  <a:srgbClr val="FF0000"/>
                </a:solidFill>
              </a:rPr>
            </a:br>
            <a:endParaRPr lang="en-GB" sz="2400" dirty="0">
              <a:solidFill>
                <a:srgbClr val="FF0000"/>
              </a:solidFill>
            </a:endParaRPr>
          </a:p>
        </p:txBody>
      </p:sp>
      <p:sp>
        <p:nvSpPr>
          <p:cNvPr id="5" name="TextBox 4"/>
          <p:cNvSpPr txBox="1"/>
          <p:nvPr/>
        </p:nvSpPr>
        <p:spPr>
          <a:xfrm>
            <a:off x="1115616" y="1412776"/>
            <a:ext cx="7704856" cy="584775"/>
          </a:xfrm>
          <a:prstGeom prst="rect">
            <a:avLst/>
          </a:prstGeom>
          <a:noFill/>
        </p:spPr>
        <p:txBody>
          <a:bodyPr wrap="square" rtlCol="0">
            <a:spAutoFit/>
          </a:bodyPr>
          <a:lstStyle/>
          <a:p>
            <a:r>
              <a:rPr lang="en-GB" sz="1600" dirty="0" smtClean="0">
                <a:latin typeface="+mn-lt"/>
              </a:rPr>
              <a:t>The Intermediate baselines for high fidelity imaging at angular resolutions between             </a:t>
            </a:r>
            <a:r>
              <a:rPr lang="en-GB" sz="1600" i="1" dirty="0" smtClean="0">
                <a:latin typeface="+mn-lt"/>
              </a:rPr>
              <a:t>e-</a:t>
            </a:r>
            <a:r>
              <a:rPr lang="en-GB" sz="1600" dirty="0" smtClean="0">
                <a:latin typeface="+mn-lt"/>
              </a:rPr>
              <a:t>Merlin and the EVN</a:t>
            </a:r>
            <a:r>
              <a:rPr lang="en-GB" sz="1600" dirty="0" smtClean="0">
                <a:latin typeface="+mn-lt"/>
              </a:rPr>
              <a:t> –</a:t>
            </a:r>
            <a:r>
              <a:rPr lang="en-GB" sz="1600" dirty="0">
                <a:latin typeface="+mn-lt"/>
              </a:rPr>
              <a:t> </a:t>
            </a:r>
            <a:r>
              <a:rPr lang="en-GB" sz="1600" dirty="0" smtClean="0">
                <a:latin typeface="+mn-lt"/>
              </a:rPr>
              <a:t>Long promised but finally on the way !!   </a:t>
            </a:r>
            <a:endParaRPr lang="en-GB" sz="1600" dirty="0" smtClean="0">
              <a:latin typeface="+mn-lt"/>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5600" y="4077072"/>
            <a:ext cx="3316880" cy="2736304"/>
          </a:xfrm>
          <a:prstGeom prst="rect">
            <a:avLst/>
          </a:prstGeom>
        </p:spPr>
      </p:pic>
      <p:sp>
        <p:nvSpPr>
          <p:cNvPr id="8" name="TextBox 7"/>
          <p:cNvSpPr txBox="1"/>
          <p:nvPr/>
        </p:nvSpPr>
        <p:spPr>
          <a:xfrm>
            <a:off x="251520" y="5040674"/>
            <a:ext cx="5184575" cy="2000548"/>
          </a:xfrm>
          <a:prstGeom prst="rect">
            <a:avLst/>
          </a:prstGeom>
          <a:noFill/>
        </p:spPr>
        <p:txBody>
          <a:bodyPr wrap="square" rtlCol="0">
            <a:spAutoFit/>
          </a:bodyPr>
          <a:lstStyle/>
          <a:p>
            <a:r>
              <a:rPr lang="en-GB" sz="1400" dirty="0">
                <a:solidFill>
                  <a:srgbClr val="0066FF"/>
                </a:solidFill>
                <a:latin typeface="+mn-lt"/>
              </a:rPr>
              <a:t>U </a:t>
            </a:r>
            <a:r>
              <a:rPr lang="en-GB" sz="1400" dirty="0" smtClean="0">
                <a:solidFill>
                  <a:srgbClr val="0066FF"/>
                </a:solidFill>
                <a:latin typeface="+mn-lt"/>
              </a:rPr>
              <a:t>Orionis – OH masers  </a:t>
            </a:r>
          </a:p>
          <a:p>
            <a:endParaRPr lang="en-GB" sz="1400" dirty="0" smtClean="0">
              <a:latin typeface="+mn-lt"/>
            </a:endParaRPr>
          </a:p>
          <a:p>
            <a:r>
              <a:rPr lang="en-GB" sz="1400" dirty="0" smtClean="0">
                <a:latin typeface="+mn-lt"/>
              </a:rPr>
              <a:t>Separate Merlin and EVN images</a:t>
            </a:r>
            <a:endParaRPr lang="en-GB" sz="1400" dirty="0" smtClean="0">
              <a:latin typeface="+mn-lt"/>
            </a:endParaRPr>
          </a:p>
          <a:p>
            <a:endParaRPr lang="en-GB" sz="1200" dirty="0" smtClean="0">
              <a:latin typeface="+mn-lt"/>
            </a:endParaRPr>
          </a:p>
          <a:p>
            <a:r>
              <a:rPr lang="en-GB" sz="1400" dirty="0" smtClean="0">
                <a:latin typeface="+mn-lt"/>
              </a:rPr>
              <a:t>OH </a:t>
            </a:r>
            <a:r>
              <a:rPr lang="en-GB" sz="1400" dirty="0" smtClean="0">
                <a:latin typeface="+mn-lt"/>
              </a:rPr>
              <a:t>masers observed </a:t>
            </a:r>
            <a:r>
              <a:rPr lang="en-GB" sz="1400" dirty="0" smtClean="0">
                <a:latin typeface="+mn-lt"/>
              </a:rPr>
              <a:t>by EVN and Merlin within a </a:t>
            </a:r>
            <a:r>
              <a:rPr lang="en-GB" sz="1400" dirty="0">
                <a:latin typeface="+mn-lt"/>
              </a:rPr>
              <a:t>few </a:t>
            </a:r>
            <a:r>
              <a:rPr lang="en-GB" sz="1400" dirty="0" smtClean="0">
                <a:latin typeface="+mn-lt"/>
              </a:rPr>
              <a:t>weeks </a:t>
            </a:r>
            <a:r>
              <a:rPr lang="en-GB" sz="1400" dirty="0" smtClean="0">
                <a:latin typeface="+mn-lt"/>
              </a:rPr>
              <a:t>(1998)</a:t>
            </a:r>
          </a:p>
          <a:p>
            <a:endParaRPr lang="en-GB" sz="1400" dirty="0" smtClean="0">
              <a:solidFill>
                <a:srgbClr val="FF0000"/>
              </a:solidFill>
              <a:latin typeface="+mn-lt"/>
            </a:endParaRPr>
          </a:p>
          <a:p>
            <a:r>
              <a:rPr lang="en-GB" sz="1400" dirty="0" smtClean="0">
                <a:solidFill>
                  <a:srgbClr val="FF0000"/>
                </a:solidFill>
                <a:latin typeface="+mn-lt"/>
              </a:rPr>
              <a:t>EVN heavily resolves the masers, virtually unresolved by Merlin </a:t>
            </a:r>
            <a:endParaRPr lang="en-GB" sz="1400" dirty="0" smtClean="0">
              <a:solidFill>
                <a:srgbClr val="FF0000"/>
              </a:solidFill>
              <a:latin typeface="+mn-lt"/>
            </a:endParaRPr>
          </a:p>
          <a:p>
            <a:endParaRPr lang="en-GB" sz="1400" dirty="0" smtClean="0">
              <a:latin typeface="+mn-lt"/>
            </a:endParaRPr>
          </a:p>
          <a:p>
            <a:endParaRPr lang="en-GB" sz="1400" dirty="0">
              <a:latin typeface="+mn-lt"/>
            </a:endParaRPr>
          </a:p>
        </p:txBody>
      </p:sp>
      <p:sp>
        <p:nvSpPr>
          <p:cNvPr id="2" name="TextBox 1"/>
          <p:cNvSpPr txBox="1"/>
          <p:nvPr/>
        </p:nvSpPr>
        <p:spPr>
          <a:xfrm>
            <a:off x="8172400" y="4077072"/>
            <a:ext cx="720080" cy="276999"/>
          </a:xfrm>
          <a:prstGeom prst="rect">
            <a:avLst/>
          </a:prstGeom>
          <a:noFill/>
        </p:spPr>
        <p:txBody>
          <a:bodyPr wrap="square" rtlCol="0">
            <a:spAutoFit/>
          </a:bodyPr>
          <a:lstStyle/>
          <a:p>
            <a:r>
              <a:rPr lang="en-GB" sz="1200" dirty="0" smtClean="0">
                <a:solidFill>
                  <a:srgbClr val="003399"/>
                </a:solidFill>
                <a:latin typeface="+mn-lt"/>
              </a:rPr>
              <a:t>Merlin</a:t>
            </a:r>
            <a:endParaRPr lang="en-GB" sz="1200" dirty="0">
              <a:solidFill>
                <a:srgbClr val="003399"/>
              </a:solidFill>
              <a:latin typeface="+mn-lt"/>
            </a:endParaRPr>
          </a:p>
        </p:txBody>
      </p:sp>
      <p:cxnSp>
        <p:nvCxnSpPr>
          <p:cNvPr id="11" name="Straight Arrow Connector 10"/>
          <p:cNvCxnSpPr/>
          <p:nvPr/>
        </p:nvCxnSpPr>
        <p:spPr>
          <a:xfrm flipH="1">
            <a:off x="7884368" y="4280735"/>
            <a:ext cx="288032" cy="84369"/>
          </a:xfrm>
          <a:prstGeom prst="straightConnector1">
            <a:avLst/>
          </a:prstGeom>
          <a:ln w="12700">
            <a:solidFill>
              <a:srgbClr val="003399"/>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7884368" y="4280735"/>
            <a:ext cx="288032" cy="516417"/>
          </a:xfrm>
          <a:prstGeom prst="straightConnector1">
            <a:avLst/>
          </a:prstGeom>
          <a:ln w="12700">
            <a:solidFill>
              <a:srgbClr val="003399"/>
            </a:solidFill>
            <a:tailEnd type="triangle" w="med"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864882" y="4630269"/>
            <a:ext cx="504056" cy="276999"/>
          </a:xfrm>
          <a:prstGeom prst="rect">
            <a:avLst/>
          </a:prstGeom>
          <a:noFill/>
        </p:spPr>
        <p:txBody>
          <a:bodyPr wrap="square" rtlCol="0">
            <a:spAutoFit/>
          </a:bodyPr>
          <a:lstStyle/>
          <a:p>
            <a:r>
              <a:rPr lang="en-GB" sz="1200" dirty="0" smtClean="0">
                <a:solidFill>
                  <a:srgbClr val="003399"/>
                </a:solidFill>
                <a:latin typeface="+mn-lt"/>
              </a:rPr>
              <a:t> EVN</a:t>
            </a:r>
            <a:endParaRPr lang="en-GB" sz="1200" dirty="0">
              <a:solidFill>
                <a:srgbClr val="003399"/>
              </a:solidFill>
              <a:latin typeface="+mn-lt"/>
            </a:endParaRPr>
          </a:p>
        </p:txBody>
      </p:sp>
      <p:cxnSp>
        <p:nvCxnSpPr>
          <p:cNvPr id="17" name="Straight Arrow Connector 16"/>
          <p:cNvCxnSpPr>
            <a:stCxn id="16" idx="3"/>
          </p:cNvCxnSpPr>
          <p:nvPr/>
        </p:nvCxnSpPr>
        <p:spPr>
          <a:xfrm>
            <a:off x="6368938" y="4768769"/>
            <a:ext cx="507318" cy="460431"/>
          </a:xfrm>
          <a:prstGeom prst="straightConnector1">
            <a:avLst/>
          </a:prstGeom>
          <a:ln w="12700">
            <a:solidFill>
              <a:srgbClr val="003399"/>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6368938" y="4768769"/>
            <a:ext cx="646821" cy="388423"/>
          </a:xfrm>
          <a:prstGeom prst="straightConnector1">
            <a:avLst/>
          </a:prstGeom>
          <a:ln w="12700">
            <a:solidFill>
              <a:srgbClr val="003399"/>
            </a:solidFill>
            <a:tailEnd type="triangle" w="med"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868144" y="5445224"/>
            <a:ext cx="1368152" cy="276999"/>
          </a:xfrm>
          <a:prstGeom prst="rect">
            <a:avLst/>
          </a:prstGeom>
          <a:noFill/>
        </p:spPr>
        <p:txBody>
          <a:bodyPr wrap="square" rtlCol="0">
            <a:spAutoFit/>
          </a:bodyPr>
          <a:lstStyle/>
          <a:p>
            <a:r>
              <a:rPr lang="en-GB" sz="1200" dirty="0" smtClean="0">
                <a:latin typeface="+mn-lt"/>
              </a:rPr>
              <a:t>LL and RR plotted</a:t>
            </a:r>
            <a:endParaRPr lang="en-GB" sz="1200" dirty="0">
              <a:latin typeface="+mn-lt"/>
            </a:endParaRPr>
          </a:p>
        </p:txBody>
      </p:sp>
      <p:sp>
        <p:nvSpPr>
          <p:cNvPr id="6" name="TextBox 5"/>
          <p:cNvSpPr txBox="1"/>
          <p:nvPr/>
        </p:nvSpPr>
        <p:spPr>
          <a:xfrm>
            <a:off x="179512" y="2284417"/>
            <a:ext cx="8640960" cy="2800767"/>
          </a:xfrm>
          <a:prstGeom prst="rect">
            <a:avLst/>
          </a:prstGeom>
          <a:noFill/>
        </p:spPr>
        <p:txBody>
          <a:bodyPr wrap="square" rtlCol="0">
            <a:spAutoFit/>
          </a:bodyPr>
          <a:lstStyle/>
          <a:p>
            <a:r>
              <a:rPr lang="en-GB" sz="1600" dirty="0" smtClean="0">
                <a:solidFill>
                  <a:srgbClr val="FF0000"/>
                </a:solidFill>
                <a:latin typeface="+mn-lt"/>
              </a:rPr>
              <a:t>Galactic stellar evolution:                 </a:t>
            </a:r>
            <a:r>
              <a:rPr lang="en-GB" sz="1600" dirty="0" smtClean="0">
                <a:solidFill>
                  <a:srgbClr val="0066FF"/>
                </a:solidFill>
                <a:latin typeface="+mn-lt"/>
              </a:rPr>
              <a:t>Maser Emission in U Orionis – Richards+ (2008)</a:t>
            </a:r>
          </a:p>
          <a:p>
            <a:r>
              <a:rPr lang="en-GB" sz="1600" dirty="0">
                <a:latin typeface="+mn-lt"/>
              </a:rPr>
              <a:t>M</a:t>
            </a:r>
            <a:r>
              <a:rPr lang="en-GB" sz="1600" dirty="0" smtClean="0">
                <a:latin typeface="+mn-lt"/>
              </a:rPr>
              <a:t>ain </a:t>
            </a:r>
            <a:r>
              <a:rPr lang="en-GB" sz="1600" dirty="0">
                <a:latin typeface="+mn-lt"/>
              </a:rPr>
              <a:t>requirements for investigating mass loss mechanisms and wind </a:t>
            </a:r>
            <a:r>
              <a:rPr lang="en-GB" sz="1600" dirty="0" smtClean="0">
                <a:latin typeface="+mn-lt"/>
              </a:rPr>
              <a:t>driven material from </a:t>
            </a:r>
            <a:r>
              <a:rPr lang="en-GB" sz="1600" dirty="0">
                <a:latin typeface="+mn-lt"/>
              </a:rPr>
              <a:t>evolved stars </a:t>
            </a:r>
            <a:r>
              <a:rPr lang="en-GB" sz="1600" dirty="0" smtClean="0">
                <a:latin typeface="+mn-lt"/>
              </a:rPr>
              <a:t>are:  </a:t>
            </a:r>
            <a:r>
              <a:rPr lang="en-GB" sz="1600" i="1" dirty="0" smtClean="0">
                <a:latin typeface="+mn-lt"/>
              </a:rPr>
              <a:t>Good </a:t>
            </a:r>
            <a:r>
              <a:rPr lang="en-GB" sz="1600" i="1" dirty="0">
                <a:latin typeface="+mn-lt"/>
              </a:rPr>
              <a:t>baseline coverage </a:t>
            </a:r>
            <a:r>
              <a:rPr lang="en-GB" sz="1600" i="1" dirty="0" smtClean="0">
                <a:latin typeface="+mn-lt"/>
              </a:rPr>
              <a:t>(image fidelity) from </a:t>
            </a:r>
            <a:r>
              <a:rPr lang="en-GB" sz="1600" i="1" dirty="0">
                <a:latin typeface="+mn-lt"/>
              </a:rPr>
              <a:t>tens to hundreds </a:t>
            </a:r>
            <a:r>
              <a:rPr lang="en-GB" sz="1600" i="1" dirty="0" smtClean="0">
                <a:latin typeface="+mn-lt"/>
              </a:rPr>
              <a:t>of </a:t>
            </a:r>
            <a:r>
              <a:rPr lang="en-GB" sz="1600" i="1" dirty="0" err="1" smtClean="0">
                <a:latin typeface="+mn-lt"/>
              </a:rPr>
              <a:t>kms</a:t>
            </a:r>
            <a:r>
              <a:rPr lang="en-GB" sz="1600" i="1" dirty="0" smtClean="0">
                <a:latin typeface="+mn-lt"/>
              </a:rPr>
              <a:t> </a:t>
            </a:r>
            <a:r>
              <a:rPr lang="en-GB" sz="1600" i="1" dirty="0" smtClean="0">
                <a:latin typeface="+mn-lt"/>
              </a:rPr>
              <a:t>(thousands </a:t>
            </a:r>
            <a:r>
              <a:rPr lang="en-GB" sz="1600" i="1" dirty="0">
                <a:latin typeface="+mn-lt"/>
              </a:rPr>
              <a:t>at </a:t>
            </a:r>
            <a:r>
              <a:rPr lang="en-GB" sz="1600" i="1" dirty="0" smtClean="0">
                <a:latin typeface="+mn-lt"/>
              </a:rPr>
              <a:t>L-band)</a:t>
            </a:r>
          </a:p>
          <a:p>
            <a:endParaRPr lang="en-GB" sz="1600" i="1" dirty="0" smtClean="0">
              <a:latin typeface="+mn-lt"/>
            </a:endParaRPr>
          </a:p>
          <a:p>
            <a:r>
              <a:rPr lang="en-GB" sz="1200" dirty="0" smtClean="0">
                <a:latin typeface="+mn-lt"/>
                <a:sym typeface="Wingdings" panose="05000000000000000000" pitchFamily="2" charset="2"/>
              </a:rPr>
              <a:t></a:t>
            </a:r>
            <a:r>
              <a:rPr lang="en-GB" sz="1600" dirty="0" smtClean="0">
                <a:latin typeface="+mn-lt"/>
                <a:sym typeface="Wingdings" panose="05000000000000000000" pitchFamily="2" charset="2"/>
              </a:rPr>
              <a:t>S</a:t>
            </a:r>
            <a:r>
              <a:rPr lang="en-GB" sz="1600" dirty="0" smtClean="0">
                <a:latin typeface="+mn-lt"/>
              </a:rPr>
              <a:t>ample </a:t>
            </a:r>
            <a:r>
              <a:rPr lang="en-GB" sz="1600" dirty="0">
                <a:latin typeface="+mn-lt"/>
              </a:rPr>
              <a:t>all scales from a (few) hundred mas (depending on frequency) down to ~1 mas.  </a:t>
            </a:r>
            <a:endParaRPr lang="en-GB" sz="1600" dirty="0" smtClean="0">
              <a:latin typeface="+mn-lt"/>
            </a:endParaRPr>
          </a:p>
          <a:p>
            <a:r>
              <a:rPr lang="en-GB" sz="1200" dirty="0" smtClean="0">
                <a:latin typeface="+mn-lt"/>
                <a:sym typeface="Wingdings" panose="05000000000000000000" pitchFamily="2" charset="2"/>
              </a:rPr>
              <a:t></a:t>
            </a:r>
            <a:r>
              <a:rPr lang="en-GB" sz="1600" dirty="0" smtClean="0">
                <a:latin typeface="+mn-lt"/>
              </a:rPr>
              <a:t>Higher </a:t>
            </a:r>
            <a:r>
              <a:rPr lang="en-GB" sz="1600" dirty="0">
                <a:latin typeface="+mn-lt"/>
              </a:rPr>
              <a:t>resolution </a:t>
            </a:r>
            <a:r>
              <a:rPr lang="en-GB" sz="1600" dirty="0" smtClean="0">
                <a:latin typeface="+mn-lt"/>
              </a:rPr>
              <a:t>valuable </a:t>
            </a:r>
            <a:r>
              <a:rPr lang="en-GB" sz="1600" dirty="0">
                <a:latin typeface="+mn-lt"/>
              </a:rPr>
              <a:t>for very rapid proper motion studies, </a:t>
            </a:r>
            <a:r>
              <a:rPr lang="en-GB" sz="1600" dirty="0" smtClean="0">
                <a:latin typeface="+mn-lt"/>
              </a:rPr>
              <a:t>&amp; avoiding </a:t>
            </a:r>
            <a:r>
              <a:rPr lang="en-GB" sz="1600" dirty="0">
                <a:latin typeface="+mn-lt"/>
              </a:rPr>
              <a:t>beam </a:t>
            </a:r>
            <a:r>
              <a:rPr lang="en-GB" sz="1600" dirty="0" smtClean="0">
                <a:latin typeface="+mn-lt"/>
              </a:rPr>
              <a:t>depolarization.</a:t>
            </a:r>
          </a:p>
          <a:p>
            <a:endParaRPr lang="en-GB" sz="1600" dirty="0" smtClean="0">
              <a:latin typeface="+mn-lt"/>
            </a:endParaRPr>
          </a:p>
          <a:p>
            <a:r>
              <a:rPr lang="en-GB" sz="1600" dirty="0">
                <a:latin typeface="+mn-lt"/>
              </a:rPr>
              <a:t>To i</a:t>
            </a:r>
            <a:r>
              <a:rPr lang="en-GB" sz="1600" dirty="0" smtClean="0">
                <a:latin typeface="+mn-lt"/>
              </a:rPr>
              <a:t>mage </a:t>
            </a:r>
            <a:r>
              <a:rPr lang="en-GB" sz="1600" dirty="0">
                <a:latin typeface="+mn-lt"/>
              </a:rPr>
              <a:t>masers and place them within their environments:</a:t>
            </a:r>
          </a:p>
          <a:p>
            <a:r>
              <a:rPr lang="en-GB" sz="1600" dirty="0">
                <a:latin typeface="+mn-lt"/>
              </a:rPr>
              <a:t>H</a:t>
            </a:r>
            <a:r>
              <a:rPr lang="en-GB" sz="1600" baseline="-25000" dirty="0">
                <a:latin typeface="+mn-lt"/>
              </a:rPr>
              <a:t>2</a:t>
            </a:r>
            <a:r>
              <a:rPr lang="en-GB" sz="1600" dirty="0">
                <a:latin typeface="+mn-lt"/>
              </a:rPr>
              <a:t>O: </a:t>
            </a:r>
            <a:r>
              <a:rPr lang="en-GB" sz="1600" dirty="0" smtClean="0">
                <a:latin typeface="+mn-lt"/>
              </a:rPr>
              <a:t>	Ideally </a:t>
            </a:r>
            <a:r>
              <a:rPr lang="en-GB" sz="1600" dirty="0">
                <a:latin typeface="+mn-lt"/>
              </a:rPr>
              <a:t>want baselines in the range 10 </a:t>
            </a:r>
            <a:r>
              <a:rPr lang="en-GB" sz="1200" dirty="0">
                <a:latin typeface="+mn-lt"/>
                <a:sym typeface="Wingdings" panose="05000000000000000000" pitchFamily="2" charset="2"/>
              </a:rPr>
              <a:t></a:t>
            </a:r>
            <a:r>
              <a:rPr lang="en-GB" sz="1600" dirty="0">
                <a:latin typeface="+mn-lt"/>
                <a:sym typeface="Wingdings" panose="05000000000000000000" pitchFamily="2" charset="2"/>
              </a:rPr>
              <a:t> 500kms</a:t>
            </a:r>
          </a:p>
          <a:p>
            <a:r>
              <a:rPr lang="en-GB" sz="1600" dirty="0">
                <a:latin typeface="+mn-lt"/>
                <a:sym typeface="Wingdings" panose="05000000000000000000" pitchFamily="2" charset="2"/>
              </a:rPr>
              <a:t>OH:  </a:t>
            </a:r>
            <a:r>
              <a:rPr lang="en-GB" sz="1600" dirty="0" smtClean="0">
                <a:latin typeface="+mn-lt"/>
                <a:sym typeface="Wingdings" panose="05000000000000000000" pitchFamily="2" charset="2"/>
              </a:rPr>
              <a:t>	Ideally </a:t>
            </a:r>
            <a:r>
              <a:rPr lang="en-GB" sz="1600" dirty="0">
                <a:latin typeface="+mn-lt"/>
                <a:sym typeface="Wingdings" panose="05000000000000000000" pitchFamily="2" charset="2"/>
              </a:rPr>
              <a:t>want baselines in the range 40</a:t>
            </a:r>
            <a:r>
              <a:rPr lang="en-GB" sz="1600" dirty="0">
                <a:latin typeface="+mn-lt"/>
              </a:rPr>
              <a:t> </a:t>
            </a:r>
            <a:r>
              <a:rPr lang="en-GB" sz="1200" dirty="0">
                <a:latin typeface="+mn-lt"/>
                <a:sym typeface="Wingdings" panose="05000000000000000000" pitchFamily="2" charset="2"/>
              </a:rPr>
              <a:t></a:t>
            </a:r>
            <a:r>
              <a:rPr lang="en-GB" sz="1600" dirty="0">
                <a:latin typeface="+mn-lt"/>
                <a:sym typeface="Wingdings" panose="05000000000000000000" pitchFamily="2" charset="2"/>
              </a:rPr>
              <a:t> 2000kms</a:t>
            </a:r>
          </a:p>
          <a:p>
            <a:endParaRPr lang="en-GB" sz="1600" dirty="0">
              <a:latin typeface="+mn-lt"/>
            </a:endParaRPr>
          </a:p>
        </p:txBody>
      </p:sp>
    </p:spTree>
    <p:extLst>
      <p:ext uri="{BB962C8B-B14F-4D97-AF65-F5344CB8AC3E}">
        <p14:creationId xmlns:p14="http://schemas.microsoft.com/office/powerpoint/2010/main" val="1988160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188913"/>
            <a:ext cx="7772400" cy="1143000"/>
          </a:xfrm>
        </p:spPr>
        <p:txBody>
          <a:bodyPr/>
          <a:lstStyle/>
          <a:p>
            <a:r>
              <a:rPr lang="en-GB" sz="2800" i="1" dirty="0">
                <a:solidFill>
                  <a:srgbClr val="FF0000"/>
                </a:solidFill>
              </a:rPr>
              <a:t>e</a:t>
            </a:r>
            <a:r>
              <a:rPr lang="en-GB" sz="2800" i="1" dirty="0" smtClean="0">
                <a:solidFill>
                  <a:srgbClr val="FF0000"/>
                </a:solidFill>
              </a:rPr>
              <a:t>-</a:t>
            </a:r>
            <a:r>
              <a:rPr lang="en-GB" sz="2800" dirty="0" smtClean="0">
                <a:solidFill>
                  <a:srgbClr val="FF0000"/>
                </a:solidFill>
              </a:rPr>
              <a:t>Merlin + EVN</a:t>
            </a:r>
            <a:br>
              <a:rPr lang="en-GB" sz="2800" dirty="0" smtClean="0">
                <a:solidFill>
                  <a:srgbClr val="FF0000"/>
                </a:solidFill>
              </a:rPr>
            </a:br>
            <a:r>
              <a:rPr lang="en-GB" sz="2400" dirty="0" smtClean="0">
                <a:solidFill>
                  <a:srgbClr val="FF0000"/>
                </a:solidFill>
              </a:rPr>
              <a:t>– Combination imaging</a:t>
            </a:r>
            <a:endParaRPr lang="en-GB" sz="2400" dirty="0">
              <a:solidFill>
                <a:srgbClr val="FF0000"/>
              </a:solidFill>
            </a:endParaRPr>
          </a:p>
        </p:txBody>
      </p:sp>
      <p:sp>
        <p:nvSpPr>
          <p:cNvPr id="6" name="TextBox 5"/>
          <p:cNvSpPr txBox="1"/>
          <p:nvPr/>
        </p:nvSpPr>
        <p:spPr>
          <a:xfrm>
            <a:off x="179512" y="2276872"/>
            <a:ext cx="8640960" cy="2062103"/>
          </a:xfrm>
          <a:prstGeom prst="rect">
            <a:avLst/>
          </a:prstGeom>
          <a:noFill/>
        </p:spPr>
        <p:txBody>
          <a:bodyPr wrap="square" rtlCol="0">
            <a:spAutoFit/>
          </a:bodyPr>
          <a:lstStyle/>
          <a:p>
            <a:r>
              <a:rPr lang="en-GB" sz="1600" dirty="0" smtClean="0">
                <a:solidFill>
                  <a:srgbClr val="FF0000"/>
                </a:solidFill>
                <a:latin typeface="+mn-lt"/>
              </a:rPr>
              <a:t>Extragalactic star-formation:         </a:t>
            </a:r>
            <a:r>
              <a:rPr lang="en-GB" sz="1600" dirty="0" smtClean="0">
                <a:solidFill>
                  <a:srgbClr val="0066FF"/>
                </a:solidFill>
                <a:latin typeface="+mn-lt"/>
              </a:rPr>
              <a:t>The Radio Core Structure in NGC4418 – </a:t>
            </a:r>
            <a:r>
              <a:rPr lang="en-GB" sz="1600" dirty="0" err="1" smtClean="0">
                <a:solidFill>
                  <a:srgbClr val="0066FF"/>
                </a:solidFill>
                <a:latin typeface="+mn-lt"/>
              </a:rPr>
              <a:t>Varenius</a:t>
            </a:r>
            <a:r>
              <a:rPr lang="en-GB" sz="1600" dirty="0" smtClean="0">
                <a:solidFill>
                  <a:srgbClr val="0066FF"/>
                </a:solidFill>
                <a:latin typeface="+mn-lt"/>
              </a:rPr>
              <a:t>+ (2014)</a:t>
            </a:r>
          </a:p>
          <a:p>
            <a:r>
              <a:rPr lang="en-GB" sz="1600" dirty="0"/>
              <a:t>I</a:t>
            </a:r>
            <a:r>
              <a:rPr lang="en-GB" sz="1600" dirty="0" smtClean="0">
                <a:latin typeface="+mn-lt"/>
              </a:rPr>
              <a:t>nverted </a:t>
            </a:r>
            <a:r>
              <a:rPr lang="en-GB" sz="1600" dirty="0">
                <a:latin typeface="+mn-lt"/>
              </a:rPr>
              <a:t>spectral index α ≥ 0.7 (</a:t>
            </a:r>
            <a:r>
              <a:rPr lang="en-GB" sz="1600" i="1" dirty="0">
                <a:latin typeface="+mn-lt"/>
              </a:rPr>
              <a:t>S</a:t>
            </a:r>
            <a:r>
              <a:rPr lang="en-GB" sz="1600" i="1" baseline="-25000" dirty="0">
                <a:latin typeface="+mn-lt"/>
              </a:rPr>
              <a:t> </a:t>
            </a:r>
            <a:r>
              <a:rPr lang="en-GB" sz="1600" baseline="-25000" dirty="0">
                <a:latin typeface="+mn-lt"/>
              </a:rPr>
              <a:t>ν </a:t>
            </a:r>
            <a:r>
              <a:rPr lang="en-GB" sz="1600" dirty="0">
                <a:latin typeface="+mn-lt"/>
              </a:rPr>
              <a:t>∝ ν</a:t>
            </a:r>
            <a:r>
              <a:rPr lang="en-GB" sz="1600" baseline="30000" dirty="0">
                <a:latin typeface="+mn-lt"/>
              </a:rPr>
              <a:t>α</a:t>
            </a:r>
            <a:r>
              <a:rPr lang="en-GB" sz="1600" dirty="0">
                <a:latin typeface="+mn-lt"/>
              </a:rPr>
              <a:t>) for the compact </a:t>
            </a:r>
            <a:r>
              <a:rPr lang="en-GB" sz="1600" dirty="0" smtClean="0">
                <a:latin typeface="+mn-lt"/>
              </a:rPr>
              <a:t>regions of radio emission</a:t>
            </a:r>
            <a:r>
              <a:rPr lang="en-GB" sz="1600" dirty="0" smtClean="0"/>
              <a:t>.</a:t>
            </a:r>
            <a:r>
              <a:rPr lang="en-GB" sz="1600" dirty="0">
                <a:solidFill>
                  <a:srgbClr val="FF0000"/>
                </a:solidFill>
                <a:latin typeface="+mn-lt"/>
              </a:rPr>
              <a:t> </a:t>
            </a:r>
            <a:endParaRPr lang="en-GB" sz="1600" dirty="0" smtClean="0">
              <a:solidFill>
                <a:srgbClr val="FF0000"/>
              </a:solidFill>
              <a:latin typeface="+mn-lt"/>
            </a:endParaRPr>
          </a:p>
          <a:p>
            <a:r>
              <a:rPr lang="en-GB" sz="1600" dirty="0" smtClean="0">
                <a:latin typeface="+mn-lt"/>
              </a:rPr>
              <a:t>T</a:t>
            </a:r>
            <a:r>
              <a:rPr lang="en-GB" sz="1600" baseline="-25000" dirty="0" smtClean="0">
                <a:latin typeface="+mn-lt"/>
              </a:rPr>
              <a:t>B</a:t>
            </a:r>
            <a:r>
              <a:rPr lang="en-GB" sz="1600" dirty="0" smtClean="0">
                <a:latin typeface="+mn-lt"/>
              </a:rPr>
              <a:t> </a:t>
            </a:r>
            <a:r>
              <a:rPr lang="en-GB" sz="1600" dirty="0">
                <a:latin typeface="+mn-lt"/>
              </a:rPr>
              <a:t>&gt;10</a:t>
            </a:r>
            <a:r>
              <a:rPr lang="en-GB" sz="1600" baseline="30000" dirty="0">
                <a:latin typeface="+mn-lt"/>
              </a:rPr>
              <a:t>4.8</a:t>
            </a:r>
            <a:r>
              <a:rPr lang="en-GB" sz="1600" dirty="0">
                <a:latin typeface="+mn-lt"/>
              </a:rPr>
              <a:t> K indicate that these compact features cannot be </a:t>
            </a:r>
            <a:r>
              <a:rPr lang="en-GB" sz="1600" dirty="0" smtClean="0">
                <a:latin typeface="+mn-lt"/>
              </a:rPr>
              <a:t>HII-regions.</a:t>
            </a:r>
          </a:p>
          <a:p>
            <a:r>
              <a:rPr lang="en-GB" sz="1200" dirty="0" smtClean="0">
                <a:latin typeface="+mn-lt"/>
                <a:sym typeface="Wingdings" panose="05000000000000000000" pitchFamily="2" charset="2"/>
              </a:rPr>
              <a:t>  </a:t>
            </a:r>
            <a:r>
              <a:rPr lang="en-GB" sz="1600" dirty="0" smtClean="0">
                <a:latin typeface="+mn-lt"/>
                <a:sym typeface="Wingdings" panose="05000000000000000000" pitchFamily="2" charset="2"/>
              </a:rPr>
              <a:t>8 S</a:t>
            </a:r>
            <a:r>
              <a:rPr lang="en-GB" sz="1600" dirty="0" smtClean="0">
                <a:latin typeface="+mn-lt"/>
              </a:rPr>
              <a:t>uper </a:t>
            </a:r>
            <a:r>
              <a:rPr lang="en-GB" sz="1600" dirty="0">
                <a:latin typeface="+mn-lt"/>
              </a:rPr>
              <a:t>star clusters </a:t>
            </a:r>
            <a:r>
              <a:rPr lang="en-GB" sz="1600" dirty="0" smtClean="0">
                <a:latin typeface="+mn-lt"/>
              </a:rPr>
              <a:t>(intense </a:t>
            </a:r>
            <a:r>
              <a:rPr lang="en-GB" sz="1600" dirty="0">
                <a:latin typeface="+mn-lt"/>
              </a:rPr>
              <a:t>star </a:t>
            </a:r>
            <a:r>
              <a:rPr lang="en-GB" sz="1600" dirty="0" smtClean="0">
                <a:latin typeface="+mn-lt"/>
              </a:rPr>
              <a:t>formation) with associated free-free absorption </a:t>
            </a:r>
            <a:r>
              <a:rPr lang="en-GB" sz="1600" dirty="0" smtClean="0">
                <a:sym typeface="Wingdings" panose="05000000000000000000" pitchFamily="2" charset="2"/>
              </a:rPr>
              <a:t> </a:t>
            </a:r>
            <a:r>
              <a:rPr lang="en-GB" sz="1600" dirty="0" smtClean="0">
                <a:latin typeface="+mn-lt"/>
                <a:sym typeface="Wingdings" panose="05000000000000000000" pitchFamily="2" charset="2"/>
              </a:rPr>
              <a:t> (A</a:t>
            </a:r>
            <a:r>
              <a:rPr lang="en-GB" sz="1200" dirty="0" smtClean="0">
                <a:latin typeface="+mn-lt"/>
                <a:sym typeface="Wingdings" panose="05000000000000000000" pitchFamily="2" charset="2"/>
              </a:rPr>
              <a:t></a:t>
            </a:r>
            <a:r>
              <a:rPr lang="en-GB" sz="1600" dirty="0" smtClean="0">
                <a:latin typeface="+mn-lt"/>
                <a:sym typeface="Wingdings" panose="05000000000000000000" pitchFamily="2" charset="2"/>
              </a:rPr>
              <a:t>H)                             </a:t>
            </a:r>
            <a:r>
              <a:rPr lang="en-GB" sz="1200" dirty="0" smtClean="0">
                <a:sym typeface="Wingdings" panose="05000000000000000000" pitchFamily="2" charset="2"/>
              </a:rPr>
              <a:t></a:t>
            </a:r>
            <a:r>
              <a:rPr lang="en-GB" sz="1600" dirty="0" smtClean="0">
                <a:latin typeface="+mn-lt"/>
                <a:sym typeface="Wingdings" panose="05000000000000000000" pitchFamily="2" charset="2"/>
              </a:rPr>
              <a:t> Lo</a:t>
            </a:r>
            <a:r>
              <a:rPr lang="en-GB" sz="1600" dirty="0" smtClean="0">
                <a:latin typeface="+mn-lt"/>
              </a:rPr>
              <a:t>w </a:t>
            </a:r>
            <a:r>
              <a:rPr lang="en-GB" sz="1600" dirty="0">
                <a:latin typeface="+mn-lt"/>
              </a:rPr>
              <a:t>radio-to-IR ratio of the nucleus</a:t>
            </a:r>
            <a:r>
              <a:rPr lang="en-GB" sz="1600" dirty="0" smtClean="0">
                <a:latin typeface="+mn-lt"/>
              </a:rPr>
              <a:t>.</a:t>
            </a:r>
            <a:endParaRPr lang="en-GB" sz="1600" dirty="0">
              <a:latin typeface="+mn-lt"/>
            </a:endParaRPr>
          </a:p>
          <a:p>
            <a:endParaRPr lang="en-GB" sz="1600" dirty="0">
              <a:latin typeface="+mn-lt"/>
            </a:endParaRPr>
          </a:p>
          <a:p>
            <a:r>
              <a:rPr lang="en-GB" sz="1600" dirty="0" smtClean="0">
                <a:latin typeface="+mn-lt"/>
              </a:rPr>
              <a:t>Separate Merlin and EVN C-Band datasets –  Merlin + combination </a:t>
            </a:r>
          </a:p>
          <a:p>
            <a:r>
              <a:rPr lang="en-GB" sz="1600" dirty="0" smtClean="0">
                <a:latin typeface="+mn-lt"/>
              </a:rPr>
              <a:t>Images at intermediate resolution to study individual star clusters.</a:t>
            </a:r>
            <a:endParaRPr lang="en-GB" sz="1600" dirty="0">
              <a:latin typeface="+mn-lt"/>
            </a:endParaRPr>
          </a:p>
        </p:txBody>
      </p:sp>
      <p:pic>
        <p:nvPicPr>
          <p:cNvPr id="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4478" t="19603" r="6791" b="6202"/>
          <a:stretch/>
        </p:blipFill>
        <p:spPr bwMode="auto">
          <a:xfrm>
            <a:off x="79662" y="4410657"/>
            <a:ext cx="2857648" cy="244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57053" t="32037" r="11251" b="21852"/>
          <a:stretch/>
        </p:blipFill>
        <p:spPr bwMode="auto">
          <a:xfrm>
            <a:off x="2915816" y="4410656"/>
            <a:ext cx="2990811" cy="244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56972" t="19985" r="11041" b="34212"/>
          <a:stretch/>
        </p:blipFill>
        <p:spPr bwMode="auto">
          <a:xfrm>
            <a:off x="5868144" y="4437112"/>
            <a:ext cx="3005615" cy="242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827584" y="4479503"/>
            <a:ext cx="1440160" cy="461665"/>
          </a:xfrm>
          <a:prstGeom prst="rect">
            <a:avLst/>
          </a:prstGeom>
          <a:noFill/>
        </p:spPr>
        <p:txBody>
          <a:bodyPr wrap="square" rtlCol="0">
            <a:spAutoFit/>
          </a:bodyPr>
          <a:lstStyle/>
          <a:p>
            <a:r>
              <a:rPr lang="en-GB" sz="1200" dirty="0" smtClean="0">
                <a:solidFill>
                  <a:srgbClr val="003399"/>
                </a:solidFill>
                <a:latin typeface="+mn-lt"/>
              </a:rPr>
              <a:t>Merlin:               Beam 105x42 mas</a:t>
            </a:r>
            <a:endParaRPr lang="en-GB" sz="1200" dirty="0">
              <a:solidFill>
                <a:srgbClr val="003399"/>
              </a:solidFill>
              <a:latin typeface="+mn-lt"/>
            </a:endParaRPr>
          </a:p>
        </p:txBody>
      </p:sp>
      <p:sp>
        <p:nvSpPr>
          <p:cNvPr id="19" name="TextBox 18"/>
          <p:cNvSpPr txBox="1"/>
          <p:nvPr/>
        </p:nvSpPr>
        <p:spPr>
          <a:xfrm>
            <a:off x="3563888" y="4479503"/>
            <a:ext cx="1440160" cy="461665"/>
          </a:xfrm>
          <a:prstGeom prst="rect">
            <a:avLst/>
          </a:prstGeom>
          <a:noFill/>
        </p:spPr>
        <p:txBody>
          <a:bodyPr wrap="square" rtlCol="0">
            <a:spAutoFit/>
          </a:bodyPr>
          <a:lstStyle/>
          <a:p>
            <a:r>
              <a:rPr lang="en-GB" sz="1200" dirty="0" err="1" smtClean="0">
                <a:solidFill>
                  <a:srgbClr val="003399"/>
                </a:solidFill>
                <a:latin typeface="+mn-lt"/>
              </a:rPr>
              <a:t>EVN+Merlin</a:t>
            </a:r>
            <a:r>
              <a:rPr lang="en-GB" sz="1200" dirty="0" smtClean="0">
                <a:solidFill>
                  <a:srgbClr val="003399"/>
                </a:solidFill>
                <a:latin typeface="+mn-lt"/>
              </a:rPr>
              <a:t>:               Beam 27x20 mas</a:t>
            </a:r>
            <a:endParaRPr lang="en-GB" sz="1200" dirty="0">
              <a:solidFill>
                <a:srgbClr val="003399"/>
              </a:solidFill>
              <a:latin typeface="+mn-lt"/>
            </a:endParaRPr>
          </a:p>
        </p:txBody>
      </p:sp>
      <p:sp>
        <p:nvSpPr>
          <p:cNvPr id="20" name="TextBox 19"/>
          <p:cNvSpPr txBox="1"/>
          <p:nvPr/>
        </p:nvSpPr>
        <p:spPr>
          <a:xfrm>
            <a:off x="6444208" y="4479503"/>
            <a:ext cx="1440160" cy="461665"/>
          </a:xfrm>
          <a:prstGeom prst="rect">
            <a:avLst/>
          </a:prstGeom>
          <a:noFill/>
        </p:spPr>
        <p:txBody>
          <a:bodyPr wrap="square" rtlCol="0">
            <a:spAutoFit/>
          </a:bodyPr>
          <a:lstStyle/>
          <a:p>
            <a:r>
              <a:rPr lang="en-GB" sz="1200" dirty="0" err="1" smtClean="0">
                <a:solidFill>
                  <a:srgbClr val="003399"/>
                </a:solidFill>
                <a:latin typeface="+mn-lt"/>
              </a:rPr>
              <a:t>EVN+Merlin</a:t>
            </a:r>
            <a:r>
              <a:rPr lang="en-GB" sz="1200" dirty="0" smtClean="0">
                <a:solidFill>
                  <a:srgbClr val="003399"/>
                </a:solidFill>
                <a:latin typeface="+mn-lt"/>
              </a:rPr>
              <a:t>:               Beam 16x11 mas</a:t>
            </a:r>
            <a:endParaRPr lang="en-GB" sz="1200" dirty="0">
              <a:solidFill>
                <a:srgbClr val="003399"/>
              </a:solidFill>
              <a:latin typeface="+mn-lt"/>
            </a:endParaRPr>
          </a:p>
        </p:txBody>
      </p:sp>
      <p:sp>
        <p:nvSpPr>
          <p:cNvPr id="2" name="TextBox 1"/>
          <p:cNvSpPr txBox="1"/>
          <p:nvPr/>
        </p:nvSpPr>
        <p:spPr>
          <a:xfrm>
            <a:off x="5940152" y="3708321"/>
            <a:ext cx="2952328" cy="584775"/>
          </a:xfrm>
          <a:prstGeom prst="rect">
            <a:avLst/>
          </a:prstGeom>
          <a:solidFill>
            <a:srgbClr val="0070C0"/>
          </a:solidFill>
        </p:spPr>
        <p:txBody>
          <a:bodyPr wrap="square" rtlCol="0">
            <a:spAutoFit/>
          </a:bodyPr>
          <a:lstStyle/>
          <a:p>
            <a:r>
              <a:rPr lang="en-GB" sz="1600" dirty="0" smtClean="0">
                <a:solidFill>
                  <a:schemeClr val="bg1"/>
                </a:solidFill>
                <a:latin typeface="+mn-lt"/>
              </a:rPr>
              <a:t>Image </a:t>
            </a:r>
            <a:r>
              <a:rPr lang="en-GB" sz="1600" dirty="0" smtClean="0">
                <a:solidFill>
                  <a:schemeClr val="bg1"/>
                </a:solidFill>
                <a:latin typeface="+mn-lt"/>
              </a:rPr>
              <a:t>fidelity can be </a:t>
            </a:r>
            <a:r>
              <a:rPr lang="en-GB" sz="1600" dirty="0" smtClean="0">
                <a:solidFill>
                  <a:schemeClr val="bg1"/>
                </a:solidFill>
                <a:latin typeface="+mn-lt"/>
              </a:rPr>
              <a:t>limited by lack of </a:t>
            </a:r>
            <a:r>
              <a:rPr lang="en-GB" sz="1600" i="1" dirty="0" err="1" smtClean="0">
                <a:solidFill>
                  <a:schemeClr val="bg1"/>
                </a:solidFill>
                <a:latin typeface="+mn-lt"/>
              </a:rPr>
              <a:t>uv</a:t>
            </a:r>
            <a:r>
              <a:rPr lang="en-GB" sz="1600" dirty="0" smtClean="0">
                <a:solidFill>
                  <a:schemeClr val="bg1"/>
                </a:solidFill>
                <a:latin typeface="+mn-lt"/>
              </a:rPr>
              <a:t>-coverage overlap </a:t>
            </a:r>
            <a:endParaRPr lang="en-GB" sz="1600" dirty="0">
              <a:solidFill>
                <a:schemeClr val="bg1"/>
              </a:solidFill>
              <a:latin typeface="+mn-lt"/>
            </a:endParaRPr>
          </a:p>
        </p:txBody>
      </p:sp>
      <p:sp>
        <p:nvSpPr>
          <p:cNvPr id="12" name="TextBox 11"/>
          <p:cNvSpPr txBox="1"/>
          <p:nvPr/>
        </p:nvSpPr>
        <p:spPr>
          <a:xfrm>
            <a:off x="1115616" y="1412776"/>
            <a:ext cx="7704856" cy="584775"/>
          </a:xfrm>
          <a:prstGeom prst="rect">
            <a:avLst/>
          </a:prstGeom>
          <a:noFill/>
        </p:spPr>
        <p:txBody>
          <a:bodyPr wrap="square" rtlCol="0">
            <a:spAutoFit/>
          </a:bodyPr>
          <a:lstStyle/>
          <a:p>
            <a:r>
              <a:rPr lang="en-GB" sz="1600" dirty="0" smtClean="0">
                <a:latin typeface="+mn-lt"/>
              </a:rPr>
              <a:t>The Intermediate baselines for high fidelity imaging at angular resolutions between             </a:t>
            </a:r>
            <a:r>
              <a:rPr lang="en-GB" sz="1600" i="1" dirty="0" smtClean="0">
                <a:latin typeface="+mn-lt"/>
              </a:rPr>
              <a:t>e-</a:t>
            </a:r>
            <a:r>
              <a:rPr lang="en-GB" sz="1600" dirty="0" smtClean="0">
                <a:latin typeface="+mn-lt"/>
              </a:rPr>
              <a:t>Merlin and the EVN</a:t>
            </a:r>
            <a:r>
              <a:rPr lang="en-GB" sz="1600" dirty="0" smtClean="0">
                <a:latin typeface="+mn-lt"/>
              </a:rPr>
              <a:t> –</a:t>
            </a:r>
            <a:r>
              <a:rPr lang="en-GB" sz="1600" dirty="0">
                <a:latin typeface="+mn-lt"/>
              </a:rPr>
              <a:t> </a:t>
            </a:r>
            <a:r>
              <a:rPr lang="en-GB" sz="1600" dirty="0" smtClean="0">
                <a:latin typeface="+mn-lt"/>
              </a:rPr>
              <a:t>Long promised but finally on the way !!   </a:t>
            </a:r>
            <a:endParaRPr lang="en-GB" sz="1600" dirty="0" smtClean="0">
              <a:latin typeface="+mn-lt"/>
            </a:endParaRPr>
          </a:p>
        </p:txBody>
      </p:sp>
    </p:spTree>
    <p:extLst>
      <p:ext uri="{BB962C8B-B14F-4D97-AF65-F5344CB8AC3E}">
        <p14:creationId xmlns:p14="http://schemas.microsoft.com/office/powerpoint/2010/main" val="1017011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NAM2006">
  <a:themeElements>
    <a:clrScheme name="NAM20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NAM2006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NAM2006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NAM2006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NAM2006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AM2006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NAM2006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NAM2006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NAM2006</Template>
  <TotalTime>25816</TotalTime>
  <Words>1594</Words>
  <Application>Microsoft Office PowerPoint</Application>
  <PresentationFormat>On-screen Show (4:3)</PresentationFormat>
  <Paragraphs>250</Paragraphs>
  <Slides>18</Slides>
  <Notes>2</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NAM2006</vt:lpstr>
      <vt:lpstr>PowerPoint Presentation</vt:lpstr>
      <vt:lpstr>PowerPoint Presentation</vt:lpstr>
      <vt:lpstr>PowerPoint Presentation</vt:lpstr>
      <vt:lpstr>PowerPoint Presentation</vt:lpstr>
      <vt:lpstr>PowerPoint Presentation</vt:lpstr>
      <vt:lpstr>e-Merlin  – Unique spatial frequency coverage at cm-wavelengths</vt:lpstr>
      <vt:lpstr>e-Merlin  – Unique spatial frequency coverage at cm-wavelengths</vt:lpstr>
      <vt:lpstr>e-Merlin + EVN </vt:lpstr>
      <vt:lpstr>e-Merlin + EVN – Combination imaging</vt:lpstr>
      <vt:lpstr>PowerPoint Presentation</vt:lpstr>
      <vt:lpstr>PowerPoint Presentation</vt:lpstr>
      <vt:lpstr>PowerPoint Presentation</vt:lpstr>
      <vt:lpstr>PowerPoint Presentation</vt:lpstr>
      <vt:lpstr>e-Merlin + EVN – In the SKA Era</vt:lpstr>
      <vt:lpstr>e-Merlin + EVN – In the SKA Era</vt:lpstr>
      <vt:lpstr>PowerPoint Presentation</vt:lpstr>
      <vt:lpstr>PowerPoint Presentation</vt:lpstr>
      <vt:lpstr>PowerPoint Presentation</vt:lpstr>
    </vt:vector>
  </TitlesOfParts>
  <Company>Jodrell Bank Observatory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Rob Beswick</dc:creator>
  <cp:lastModifiedBy>twbm</cp:lastModifiedBy>
  <cp:revision>572</cp:revision>
  <dcterms:created xsi:type="dcterms:W3CDTF">2010-07-10T21:25:00Z</dcterms:created>
  <dcterms:modified xsi:type="dcterms:W3CDTF">2018-03-01T07:12:44Z</dcterms:modified>
</cp:coreProperties>
</file>