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3" r:id="rId1"/>
  </p:sldMasterIdLst>
  <p:notesMasterIdLst>
    <p:notesMasterId r:id="rId25"/>
  </p:notesMasterIdLst>
  <p:handoutMasterIdLst>
    <p:handoutMasterId r:id="rId26"/>
  </p:handoutMasterIdLst>
  <p:sldIdLst>
    <p:sldId id="650" r:id="rId2"/>
    <p:sldId id="637" r:id="rId3"/>
    <p:sldId id="651" r:id="rId4"/>
    <p:sldId id="647" r:id="rId5"/>
    <p:sldId id="667" r:id="rId6"/>
    <p:sldId id="690" r:id="rId7"/>
    <p:sldId id="691" r:id="rId8"/>
    <p:sldId id="658" r:id="rId9"/>
    <p:sldId id="682" r:id="rId10"/>
    <p:sldId id="649" r:id="rId11"/>
    <p:sldId id="671" r:id="rId12"/>
    <p:sldId id="672" r:id="rId13"/>
    <p:sldId id="680" r:id="rId14"/>
    <p:sldId id="684" r:id="rId15"/>
    <p:sldId id="677" r:id="rId16"/>
    <p:sldId id="675" r:id="rId17"/>
    <p:sldId id="683" r:id="rId18"/>
    <p:sldId id="685" r:id="rId19"/>
    <p:sldId id="686" r:id="rId20"/>
    <p:sldId id="688" r:id="rId21"/>
    <p:sldId id="692" r:id="rId22"/>
    <p:sldId id="689" r:id="rId23"/>
    <p:sldId id="673" r:id="rId24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charset="0"/>
        <a:ea typeface="ＭＳ Ｐゴシック" charset="0"/>
        <a:cs typeface="ＭＳ Ｐゴシック" charset="0"/>
      </a:defRPr>
    </a:lvl1pPr>
    <a:lvl2pPr marL="455613" indent="1588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charset="0"/>
        <a:ea typeface="ＭＳ Ｐゴシック" charset="0"/>
        <a:cs typeface="ＭＳ Ｐゴシック" charset="0"/>
      </a:defRPr>
    </a:lvl2pPr>
    <a:lvl3pPr marL="912813" indent="1588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charset="0"/>
        <a:ea typeface="ＭＳ Ｐゴシック" charset="0"/>
        <a:cs typeface="ＭＳ Ｐゴシック" charset="0"/>
      </a:defRPr>
    </a:lvl3pPr>
    <a:lvl4pPr marL="1370013" indent="1588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charset="0"/>
        <a:ea typeface="ＭＳ Ｐゴシック" charset="0"/>
        <a:cs typeface="ＭＳ Ｐゴシック" charset="0"/>
      </a:defRPr>
    </a:lvl4pPr>
    <a:lvl5pPr marL="1827213" indent="1588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Tahoma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Tahoma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Tahoma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Tahoma" charset="0"/>
        <a:ea typeface="ＭＳ Ｐゴシック" charset="0"/>
        <a:cs typeface="ＭＳ Ｐゴシック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004489"/>
    <a:srgbClr val="FFFFFF"/>
    <a:srgbClr val="006600"/>
    <a:srgbClr val="0033CC"/>
    <a:srgbClr val="000000"/>
    <a:srgbClr val="B886B9"/>
    <a:srgbClr val="FFFF99"/>
    <a:srgbClr val="FFFF66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627"/>
    <p:restoredTop sz="86395" autoAdjust="0"/>
  </p:normalViewPr>
  <p:slideViewPr>
    <p:cSldViewPr>
      <p:cViewPr varScale="1">
        <p:scale>
          <a:sx n="122" d="100"/>
          <a:sy n="122" d="100"/>
        </p:scale>
        <p:origin x="1904" y="192"/>
      </p:cViewPr>
      <p:guideLst>
        <p:guide orient="horz" pos="2160"/>
        <p:guide pos="288"/>
      </p:guideLst>
    </p:cSldViewPr>
  </p:slideViewPr>
  <p:outlineViewPr>
    <p:cViewPr>
      <p:scale>
        <a:sx n="100" d="100"/>
        <a:sy n="100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2" d="100"/>
        <a:sy n="102" d="100"/>
      </p:scale>
      <p:origin x="0" y="0"/>
    </p:cViewPr>
  </p:sorterViewPr>
  <p:notesViewPr>
    <p:cSldViewPr>
      <p:cViewPr varScale="1">
        <p:scale>
          <a:sx n="59" d="100"/>
          <a:sy n="59" d="100"/>
        </p:scale>
        <p:origin x="-2508" y="-9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113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114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114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21A7AEC7-F11F-AF4C-A1E2-DBEECBAD796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05269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24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3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624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24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24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D69AF980-97B6-614B-AF45-DC5C72193D4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852036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5613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2pPr>
    <a:lvl3pPr marL="912813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3pPr>
    <a:lvl4pPr marL="1370013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4pPr>
    <a:lvl5pPr marL="1827213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5pPr>
    <a:lvl6pPr marL="2285649" algn="l" defTabSz="91425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780" algn="l" defTabSz="91425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9908" algn="l" defTabSz="91425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039" algn="l" defTabSz="91425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21506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21507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fld id="{BDD8B4B0-78E9-514E-B861-AB6B3F22F09E}" type="slidenum">
              <a:rPr lang="en-US" sz="1200">
                <a:latin typeface="Arial" charset="0"/>
                <a:cs typeface="Arial" charset="0"/>
              </a:rPr>
              <a:pPr eaLnBrk="1" hangingPunct="1"/>
              <a:t>1</a:t>
            </a:fld>
            <a:endParaRPr lang="en-US" sz="120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779059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69AF980-97B6-614B-AF45-DC5C72193D40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235181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69AF980-97B6-614B-AF45-DC5C72193D40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222504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69AF980-97B6-614B-AF45-DC5C72193D40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218914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43010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nl-NL"/>
          </a:p>
        </p:txBody>
      </p:sp>
      <p:sp>
        <p:nvSpPr>
          <p:cNvPr id="43011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fld id="{A19B31D0-4DFE-7F4A-A2DD-1FC8DD2A1AE4}" type="slidenum">
              <a:rPr lang="en-US" sz="1200">
                <a:latin typeface="Arial" charset="0"/>
                <a:cs typeface="Arial" charset="0"/>
              </a:rPr>
              <a:pPr eaLnBrk="1" hangingPunct="1"/>
              <a:t>13</a:t>
            </a:fld>
            <a:endParaRPr lang="en-US" sz="120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739829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43010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nl-NL"/>
          </a:p>
        </p:txBody>
      </p:sp>
      <p:sp>
        <p:nvSpPr>
          <p:cNvPr id="43011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fld id="{A19B31D0-4DFE-7F4A-A2DD-1FC8DD2A1AE4}" type="slidenum">
              <a:rPr lang="en-US" sz="1200">
                <a:latin typeface="Arial" charset="0"/>
                <a:cs typeface="Arial" charset="0"/>
              </a:rPr>
              <a:pPr eaLnBrk="1" hangingPunct="1"/>
              <a:t>14</a:t>
            </a:fld>
            <a:endParaRPr lang="en-US" sz="120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121825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69AF980-97B6-614B-AF45-DC5C72193D40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376060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69AF980-97B6-614B-AF45-DC5C72193D40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767091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43010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nl-NL"/>
          </a:p>
        </p:txBody>
      </p:sp>
      <p:sp>
        <p:nvSpPr>
          <p:cNvPr id="43011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fld id="{A19B31D0-4DFE-7F4A-A2DD-1FC8DD2A1AE4}" type="slidenum">
              <a:rPr lang="en-US" sz="1200">
                <a:latin typeface="Arial" charset="0"/>
                <a:cs typeface="Arial" charset="0"/>
              </a:rPr>
              <a:pPr eaLnBrk="1" hangingPunct="1"/>
              <a:t>17</a:t>
            </a:fld>
            <a:endParaRPr lang="en-US" sz="120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142014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43010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nl-NL"/>
          </a:p>
        </p:txBody>
      </p:sp>
      <p:sp>
        <p:nvSpPr>
          <p:cNvPr id="43011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fld id="{A19B31D0-4DFE-7F4A-A2DD-1FC8DD2A1AE4}" type="slidenum">
              <a:rPr lang="en-US" sz="1200">
                <a:latin typeface="Arial" charset="0"/>
                <a:cs typeface="Arial" charset="0"/>
              </a:rPr>
              <a:pPr eaLnBrk="1" hangingPunct="1"/>
              <a:t>18</a:t>
            </a:fld>
            <a:endParaRPr lang="en-US" sz="120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703781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69AF980-97B6-614B-AF45-DC5C72193D40}" type="slidenum">
              <a:rPr lang="en-US" smtClean="0"/>
              <a:pPr>
                <a:defRPr/>
              </a:pPr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44379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69AF980-97B6-614B-AF45-DC5C72193D40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766189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43010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nl-NL"/>
          </a:p>
        </p:txBody>
      </p:sp>
      <p:sp>
        <p:nvSpPr>
          <p:cNvPr id="43011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fld id="{A19B31D0-4DFE-7F4A-A2DD-1FC8DD2A1AE4}" type="slidenum">
              <a:rPr lang="en-US" sz="1200">
                <a:latin typeface="Arial" charset="0"/>
                <a:cs typeface="Arial" charset="0"/>
              </a:rPr>
              <a:pPr eaLnBrk="1" hangingPunct="1"/>
              <a:t>20</a:t>
            </a:fld>
            <a:endParaRPr lang="en-US" sz="120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823381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43010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nl-NL"/>
          </a:p>
        </p:txBody>
      </p:sp>
      <p:sp>
        <p:nvSpPr>
          <p:cNvPr id="43011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fld id="{A19B31D0-4DFE-7F4A-A2DD-1FC8DD2A1AE4}" type="slidenum">
              <a:rPr lang="en-US" sz="1200">
                <a:latin typeface="Arial" charset="0"/>
                <a:cs typeface="Arial" charset="0"/>
              </a:rPr>
              <a:pPr eaLnBrk="1" hangingPunct="1"/>
              <a:t>21</a:t>
            </a:fld>
            <a:endParaRPr lang="en-US" sz="120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273558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69AF980-97B6-614B-AF45-DC5C72193D40}" type="slidenum">
              <a:rPr lang="en-US" smtClean="0"/>
              <a:pPr>
                <a:defRPr/>
              </a:pPr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93849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21506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21507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fld id="{BDD8B4B0-78E9-514E-B861-AB6B3F22F09E}" type="slidenum">
              <a:rPr lang="en-US" sz="1200">
                <a:latin typeface="Arial" charset="0"/>
                <a:cs typeface="Arial" charset="0"/>
              </a:rPr>
              <a:pPr eaLnBrk="1" hangingPunct="1"/>
              <a:t>23</a:t>
            </a:fld>
            <a:endParaRPr lang="en-US" sz="120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82088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69AF980-97B6-614B-AF45-DC5C72193D40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15891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69AF980-97B6-614B-AF45-DC5C72193D40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32170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69AF980-97B6-614B-AF45-DC5C72193D40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02471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69AF980-97B6-614B-AF45-DC5C72193D40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736968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69AF980-97B6-614B-AF45-DC5C72193D40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349445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43010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nl-NL"/>
          </a:p>
        </p:txBody>
      </p:sp>
      <p:sp>
        <p:nvSpPr>
          <p:cNvPr id="43011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fld id="{A19B31D0-4DFE-7F4A-A2DD-1FC8DD2A1AE4}" type="slidenum">
              <a:rPr lang="en-US" sz="1200">
                <a:latin typeface="Arial" charset="0"/>
                <a:cs typeface="Arial" charset="0"/>
              </a:rPr>
              <a:pPr eaLnBrk="1" hangingPunct="1"/>
              <a:t>8</a:t>
            </a:fld>
            <a:endParaRPr lang="en-US" sz="120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07358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43010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nl-NL"/>
          </a:p>
        </p:txBody>
      </p:sp>
      <p:sp>
        <p:nvSpPr>
          <p:cNvPr id="43011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fld id="{A19B31D0-4DFE-7F4A-A2DD-1FC8DD2A1AE4}" type="slidenum">
              <a:rPr lang="en-US" sz="1200">
                <a:latin typeface="Arial" charset="0"/>
                <a:cs typeface="Arial" charset="0"/>
              </a:rPr>
              <a:pPr eaLnBrk="1" hangingPunct="1"/>
              <a:t>9</a:t>
            </a:fld>
            <a:endParaRPr lang="en-US" sz="120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70543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8458200" cy="5943600"/>
            <a:chOff x="0" y="0"/>
            <a:chExt cx="5328" cy="3744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0" y="1440"/>
              <a:ext cx="5155" cy="2304"/>
            </a:xfrm>
            <a:custGeom>
              <a:avLst/>
              <a:gdLst/>
              <a:ahLst/>
              <a:cxnLst>
                <a:cxn ang="0">
                  <a:pos x="5154" y="1769"/>
                </a:cxn>
                <a:cxn ang="0">
                  <a:pos x="0" y="2304"/>
                </a:cxn>
                <a:cxn ang="0">
                  <a:pos x="0" y="1252"/>
                </a:cxn>
                <a:cxn ang="0">
                  <a:pos x="5155" y="0"/>
                </a:cxn>
                <a:cxn ang="0">
                  <a:pos x="5155" y="1416"/>
                </a:cxn>
                <a:cxn ang="0">
                  <a:pos x="5154" y="1769"/>
                </a:cxn>
              </a:cxnLst>
              <a:rect l="0" t="0" r="r" b="b"/>
              <a:pathLst>
                <a:path w="5155" h="2304">
                  <a:moveTo>
                    <a:pt x="5154" y="1769"/>
                  </a:moveTo>
                  <a:lnTo>
                    <a:pt x="0" y="2304"/>
                  </a:lnTo>
                  <a:lnTo>
                    <a:pt x="0" y="1252"/>
                  </a:lnTo>
                  <a:lnTo>
                    <a:pt x="5155" y="0"/>
                  </a:lnTo>
                  <a:lnTo>
                    <a:pt x="5155" y="1416"/>
                  </a:lnTo>
                  <a:lnTo>
                    <a:pt x="5154" y="1769"/>
                  </a:lnTo>
                  <a:close/>
                </a:path>
              </a:pathLst>
            </a:custGeom>
            <a:gradFill rotWithShape="1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US">
                <a:latin typeface="Tahoma" pitchFamily="34" charset="0"/>
                <a:ea typeface="+mn-ea"/>
                <a:cs typeface="+mn-cs"/>
              </a:endParaRPr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hidden">
            <a:xfrm>
              <a:off x="0" y="0"/>
              <a:ext cx="5328" cy="3689"/>
            </a:xfrm>
            <a:custGeom>
              <a:avLst/>
              <a:gdLst>
                <a:gd name="T0" fmla="*/ 5311 w 5328"/>
                <a:gd name="T1" fmla="*/ 3209 h 3689"/>
                <a:gd name="T2" fmla="*/ 0 w 5328"/>
                <a:gd name="T3" fmla="*/ 3689 h 3689"/>
                <a:gd name="T4" fmla="*/ 0 w 5328"/>
                <a:gd name="T5" fmla="*/ 9 h 3689"/>
                <a:gd name="T6" fmla="*/ 5328 w 5328"/>
                <a:gd name="T7" fmla="*/ 0 h 3689"/>
                <a:gd name="T8" fmla="*/ 5311 w 5328"/>
                <a:gd name="T9" fmla="*/ 3209 h 368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328" h="3689">
                  <a:moveTo>
                    <a:pt x="5311" y="3209"/>
                  </a:moveTo>
                  <a:lnTo>
                    <a:pt x="0" y="3689"/>
                  </a:lnTo>
                  <a:lnTo>
                    <a:pt x="0" y="9"/>
                  </a:lnTo>
                  <a:lnTo>
                    <a:pt x="5328" y="0"/>
                  </a:lnTo>
                  <a:lnTo>
                    <a:pt x="5311" y="3209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NL"/>
            </a:p>
          </p:txBody>
        </p:sp>
      </p:grpSp>
      <p:grpSp>
        <p:nvGrpSpPr>
          <p:cNvPr id="7" name="Group 10"/>
          <p:cNvGrpSpPr>
            <a:grpSpLocks/>
          </p:cNvGrpSpPr>
          <p:nvPr userDrawn="1"/>
        </p:nvGrpSpPr>
        <p:grpSpPr bwMode="auto">
          <a:xfrm>
            <a:off x="228600" y="5000625"/>
            <a:ext cx="8915400" cy="1724025"/>
            <a:chOff x="144" y="3150"/>
            <a:chExt cx="5616" cy="1086"/>
          </a:xfrm>
        </p:grpSpPr>
        <p:pic>
          <p:nvPicPr>
            <p:cNvPr id="8" name="Picture 11" descr="Untitled-1 copy"/>
            <p:cNvPicPr>
              <a:picLocks noChangeAspect="1" noChangeArrowheads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48" y="3182"/>
              <a:ext cx="3312" cy="10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Picture 12" descr="Untitled-2 copy"/>
            <p:cNvPicPr>
              <a:picLocks noChangeAspect="1" noChangeArrowheads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4" y="3150"/>
              <a:ext cx="2400" cy="10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30405" name="Rectangle 5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30409" name="Rectangle 9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768478"/>
            <a:ext cx="7772400" cy="1736725"/>
          </a:xfrm>
        </p:spPr>
        <p:txBody>
          <a:bodyPr anchor="b" anchorCtr="1"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Rectangle 6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/>
              <a:t>2018 October 8-11</a:t>
            </a:r>
            <a:endParaRPr lang="en-US"/>
          </a:p>
        </p:txBody>
      </p:sp>
      <p:sp>
        <p:nvSpPr>
          <p:cNvPr id="11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EVN Symposium</a:t>
            </a:r>
          </a:p>
        </p:txBody>
      </p:sp>
      <p:sp>
        <p:nvSpPr>
          <p:cNvPr id="12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2C3A5A-4A54-AC4E-8B94-C194E9FE485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50434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/>
              <a:t>2018 October 8-11</a:t>
            </a: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EVN Symposium</a:t>
            </a:r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80A275-263B-4C4E-8B04-19E7148461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77051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2136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2136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/>
              <a:t>2018 October 8-11</a:t>
            </a: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EVN Symposium</a:t>
            </a:r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0F9B79-C3B3-704C-8442-7478DE8A20F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03928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OverTx" preserve="1">
  <p:cSld name="Title and 2 Content ov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717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717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3"/>
          </p:nvPr>
        </p:nvSpPr>
        <p:spPr>
          <a:xfrm>
            <a:off x="457200" y="3924300"/>
            <a:ext cx="8229600" cy="21717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/>
              <a:t>2018 October 8-11</a:t>
            </a:r>
            <a:endParaRPr 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EVN Symposium</a:t>
            </a:r>
          </a:p>
        </p:txBody>
      </p:sp>
      <p:sp>
        <p:nvSpPr>
          <p:cNvPr id="8" name="Rectangle 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277EC6-1F0B-DC4D-B900-22EA308F364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95922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/>
              <a:t>2018 October 8-11</a:t>
            </a: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EVN Symposium</a:t>
            </a:r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BFAD30-D1E0-E94D-8CCE-9EDAA006FC5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81119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3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6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130" indent="0">
              <a:buNone/>
              <a:defRPr sz="1800"/>
            </a:lvl2pPr>
            <a:lvl3pPr marL="914259" indent="0">
              <a:buNone/>
              <a:defRPr sz="1600"/>
            </a:lvl3pPr>
            <a:lvl4pPr marL="1371390" indent="0">
              <a:buNone/>
              <a:defRPr sz="1400"/>
            </a:lvl4pPr>
            <a:lvl5pPr marL="1828519" indent="0">
              <a:buNone/>
              <a:defRPr sz="1400"/>
            </a:lvl5pPr>
            <a:lvl6pPr marL="2285649" indent="0">
              <a:buNone/>
              <a:defRPr sz="1400"/>
            </a:lvl6pPr>
            <a:lvl7pPr marL="2742780" indent="0">
              <a:buNone/>
              <a:defRPr sz="1400"/>
            </a:lvl7pPr>
            <a:lvl8pPr marL="3199908" indent="0">
              <a:buNone/>
              <a:defRPr sz="1400"/>
            </a:lvl8pPr>
            <a:lvl9pPr marL="3657039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/>
              <a:t>2018 October 8-11</a:t>
            </a: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EVN Symposium</a:t>
            </a:r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3C0229-2258-F849-BE0C-8A6738B4AD2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00750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/>
              <a:t>2018 October 8-11</a:t>
            </a:r>
            <a:endParaRPr lang="en-US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EVN Symposium</a:t>
            </a:r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2E2D5A-FFB9-0B4D-98C3-063CFB56112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45320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30" indent="0">
              <a:buNone/>
              <a:defRPr sz="2000" b="1"/>
            </a:lvl2pPr>
            <a:lvl3pPr marL="914259" indent="0">
              <a:buNone/>
              <a:defRPr sz="1800" b="1"/>
            </a:lvl3pPr>
            <a:lvl4pPr marL="1371390" indent="0">
              <a:buNone/>
              <a:defRPr sz="1600" b="1"/>
            </a:lvl4pPr>
            <a:lvl5pPr marL="1828519" indent="0">
              <a:buNone/>
              <a:defRPr sz="1600" b="1"/>
            </a:lvl5pPr>
            <a:lvl6pPr marL="2285649" indent="0">
              <a:buNone/>
              <a:defRPr sz="1600" b="1"/>
            </a:lvl6pPr>
            <a:lvl7pPr marL="2742780" indent="0">
              <a:buNone/>
              <a:defRPr sz="1600" b="1"/>
            </a:lvl7pPr>
            <a:lvl8pPr marL="3199908" indent="0">
              <a:buNone/>
              <a:defRPr sz="1600" b="1"/>
            </a:lvl8pPr>
            <a:lvl9pPr marL="365703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30" indent="0">
              <a:buNone/>
              <a:defRPr sz="2000" b="1"/>
            </a:lvl2pPr>
            <a:lvl3pPr marL="914259" indent="0">
              <a:buNone/>
              <a:defRPr sz="1800" b="1"/>
            </a:lvl3pPr>
            <a:lvl4pPr marL="1371390" indent="0">
              <a:buNone/>
              <a:defRPr sz="1600" b="1"/>
            </a:lvl4pPr>
            <a:lvl5pPr marL="1828519" indent="0">
              <a:buNone/>
              <a:defRPr sz="1600" b="1"/>
            </a:lvl5pPr>
            <a:lvl6pPr marL="2285649" indent="0">
              <a:buNone/>
              <a:defRPr sz="1600" b="1"/>
            </a:lvl6pPr>
            <a:lvl7pPr marL="2742780" indent="0">
              <a:buNone/>
              <a:defRPr sz="1600" b="1"/>
            </a:lvl7pPr>
            <a:lvl8pPr marL="3199908" indent="0">
              <a:buNone/>
              <a:defRPr sz="1600" b="1"/>
            </a:lvl8pPr>
            <a:lvl9pPr marL="365703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/>
              <a:t>2018 October 8-11</a:t>
            </a:r>
            <a:endParaRPr lang="en-US"/>
          </a:p>
        </p:txBody>
      </p:sp>
      <p:sp>
        <p:nvSpPr>
          <p:cNvPr id="8" name="Rectangle 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EVN Symposium</a:t>
            </a:r>
          </a:p>
        </p:txBody>
      </p:sp>
      <p:sp>
        <p:nvSpPr>
          <p:cNvPr id="9" name="Rectangle 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2875F1-AD37-2E4A-ACFB-3421F810DB0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81161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/>
              <a:t>2018 October 8-11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EVN Symposium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2DA103-AF68-8A45-A188-8EE4450D0A7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05916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/>
              <a:t>2018 October 8-11</a:t>
            </a:r>
            <a:endParaRPr lang="en-US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EVN Symposium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E2B36D-81AA-3A46-B159-6CDB82A8C2D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08306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3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30" indent="0">
              <a:buNone/>
              <a:defRPr sz="1200"/>
            </a:lvl2pPr>
            <a:lvl3pPr marL="914259" indent="0">
              <a:buNone/>
              <a:defRPr sz="1000"/>
            </a:lvl3pPr>
            <a:lvl4pPr marL="1371390" indent="0">
              <a:buNone/>
              <a:defRPr sz="900"/>
            </a:lvl4pPr>
            <a:lvl5pPr marL="1828519" indent="0">
              <a:buNone/>
              <a:defRPr sz="900"/>
            </a:lvl5pPr>
            <a:lvl6pPr marL="2285649" indent="0">
              <a:buNone/>
              <a:defRPr sz="900"/>
            </a:lvl6pPr>
            <a:lvl7pPr marL="2742780" indent="0">
              <a:buNone/>
              <a:defRPr sz="900"/>
            </a:lvl7pPr>
            <a:lvl8pPr marL="3199908" indent="0">
              <a:buNone/>
              <a:defRPr sz="900"/>
            </a:lvl8pPr>
            <a:lvl9pPr marL="3657039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/>
              <a:t>2018 October 8-11</a:t>
            </a:r>
            <a:endParaRPr lang="en-US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EVN Symposium</a:t>
            </a:r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92931D-954B-F24D-BFB2-D0993A7F20C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69667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30" indent="0">
              <a:buNone/>
              <a:defRPr sz="2800"/>
            </a:lvl2pPr>
            <a:lvl3pPr marL="914259" indent="0">
              <a:buNone/>
              <a:defRPr sz="2400"/>
            </a:lvl3pPr>
            <a:lvl4pPr marL="1371390" indent="0">
              <a:buNone/>
              <a:defRPr sz="2000"/>
            </a:lvl4pPr>
            <a:lvl5pPr marL="1828519" indent="0">
              <a:buNone/>
              <a:defRPr sz="2000"/>
            </a:lvl5pPr>
            <a:lvl6pPr marL="2285649" indent="0">
              <a:buNone/>
              <a:defRPr sz="2000"/>
            </a:lvl6pPr>
            <a:lvl7pPr marL="2742780" indent="0">
              <a:buNone/>
              <a:defRPr sz="2000"/>
            </a:lvl7pPr>
            <a:lvl8pPr marL="3199908" indent="0">
              <a:buNone/>
              <a:defRPr sz="2000"/>
            </a:lvl8pPr>
            <a:lvl9pPr marL="3657039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130" indent="0">
              <a:buNone/>
              <a:defRPr sz="1200"/>
            </a:lvl2pPr>
            <a:lvl3pPr marL="914259" indent="0">
              <a:buNone/>
              <a:defRPr sz="1000"/>
            </a:lvl3pPr>
            <a:lvl4pPr marL="1371390" indent="0">
              <a:buNone/>
              <a:defRPr sz="900"/>
            </a:lvl4pPr>
            <a:lvl5pPr marL="1828519" indent="0">
              <a:buNone/>
              <a:defRPr sz="900"/>
            </a:lvl5pPr>
            <a:lvl6pPr marL="2285649" indent="0">
              <a:buNone/>
              <a:defRPr sz="900"/>
            </a:lvl6pPr>
            <a:lvl7pPr marL="2742780" indent="0">
              <a:buNone/>
              <a:defRPr sz="900"/>
            </a:lvl7pPr>
            <a:lvl8pPr marL="3199908" indent="0">
              <a:buNone/>
              <a:defRPr sz="900"/>
            </a:lvl8pPr>
            <a:lvl9pPr marL="3657039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/>
              <a:t>2018 October 8-11</a:t>
            </a:r>
            <a:endParaRPr lang="en-US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EVN Symposium</a:t>
            </a:r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831DDC-ADA0-DF4A-971E-BE7FB2074A5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85598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0"/>
            <a:ext cx="7242175" cy="1981200"/>
            <a:chOff x="0" y="0"/>
            <a:chExt cx="4562" cy="1248"/>
          </a:xfrm>
        </p:grpSpPr>
        <p:sp>
          <p:nvSpPr>
            <p:cNvPr id="229379" name="Freeform 3"/>
            <p:cNvSpPr>
              <a:spLocks/>
            </p:cNvSpPr>
            <p:nvPr/>
          </p:nvSpPr>
          <p:spPr bwMode="hidden">
            <a:xfrm>
              <a:off x="0" y="583"/>
              <a:ext cx="4487" cy="665"/>
            </a:xfrm>
            <a:custGeom>
              <a:avLst/>
              <a:gdLst/>
              <a:ahLst/>
              <a:cxnLst>
                <a:cxn ang="0">
                  <a:pos x="4800" y="299"/>
                </a:cxn>
                <a:cxn ang="0">
                  <a:pos x="0" y="665"/>
                </a:cxn>
                <a:cxn ang="0">
                  <a:pos x="0" y="0"/>
                </a:cxn>
                <a:cxn ang="0">
                  <a:pos x="4806" y="1"/>
                </a:cxn>
                <a:cxn ang="0">
                  <a:pos x="4800" y="153"/>
                </a:cxn>
                <a:cxn ang="0">
                  <a:pos x="4800" y="299"/>
                </a:cxn>
              </a:cxnLst>
              <a:rect l="0" t="0" r="r" b="b"/>
              <a:pathLst>
                <a:path w="4806" h="665">
                  <a:moveTo>
                    <a:pt x="4800" y="299"/>
                  </a:moveTo>
                  <a:lnTo>
                    <a:pt x="0" y="665"/>
                  </a:lnTo>
                  <a:lnTo>
                    <a:pt x="0" y="0"/>
                  </a:lnTo>
                  <a:lnTo>
                    <a:pt x="4806" y="1"/>
                  </a:lnTo>
                  <a:lnTo>
                    <a:pt x="4800" y="153"/>
                  </a:lnTo>
                  <a:lnTo>
                    <a:pt x="4800" y="299"/>
                  </a:lnTo>
                  <a:close/>
                </a:path>
              </a:pathLst>
            </a:custGeom>
            <a:gradFill rotWithShape="1">
              <a:gsLst>
                <a:gs pos="0">
                  <a:schemeClr val="bg1">
                    <a:gamma/>
                    <a:shade val="94118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US">
                <a:latin typeface="Tahoma" pitchFamily="34" charset="0"/>
                <a:ea typeface="+mn-ea"/>
                <a:cs typeface="+mn-cs"/>
              </a:endParaRPr>
            </a:p>
          </p:txBody>
        </p:sp>
        <p:sp>
          <p:nvSpPr>
            <p:cNvPr id="1034" name="Freeform 4"/>
            <p:cNvSpPr>
              <a:spLocks/>
            </p:cNvSpPr>
            <p:nvPr/>
          </p:nvSpPr>
          <p:spPr bwMode="hidden">
            <a:xfrm>
              <a:off x="0" y="0"/>
              <a:ext cx="4562" cy="1199"/>
            </a:xfrm>
            <a:custGeom>
              <a:avLst/>
              <a:gdLst>
                <a:gd name="T0" fmla="*/ 4560 w 4562"/>
                <a:gd name="T1" fmla="*/ 932 h 1199"/>
                <a:gd name="T2" fmla="*/ 0 w 4562"/>
                <a:gd name="T3" fmla="*/ 1199 h 1199"/>
                <a:gd name="T4" fmla="*/ 0 w 4562"/>
                <a:gd name="T5" fmla="*/ 0 h 1199"/>
                <a:gd name="T6" fmla="*/ 4562 w 4562"/>
                <a:gd name="T7" fmla="*/ 0 h 1199"/>
                <a:gd name="T8" fmla="*/ 4560 w 4562"/>
                <a:gd name="T9" fmla="*/ 932 h 1199"/>
                <a:gd name="T10" fmla="*/ 4560 w 4562"/>
                <a:gd name="T11" fmla="*/ 932 h 119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4562" h="1199">
                  <a:moveTo>
                    <a:pt x="4560" y="932"/>
                  </a:moveTo>
                  <a:lnTo>
                    <a:pt x="0" y="1199"/>
                  </a:lnTo>
                  <a:lnTo>
                    <a:pt x="0" y="0"/>
                  </a:lnTo>
                  <a:lnTo>
                    <a:pt x="4562" y="0"/>
                  </a:lnTo>
                  <a:lnTo>
                    <a:pt x="4560" y="93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NL"/>
            </a:p>
          </p:txBody>
        </p:sp>
      </p:grpSp>
      <p:sp>
        <p:nvSpPr>
          <p:cNvPr id="229381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5" tIns="45713" rIns="91425" bIns="45713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229382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5" tIns="45713" rIns="91425" bIns="4571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29383" name="Rectangle 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5" tIns="45713" rIns="91425" bIns="45713" numCol="1" anchor="b" anchorCtr="0" compatLnSpc="1">
            <a:prstTxWarp prst="textNoShape">
              <a:avLst/>
            </a:prstTxWarp>
          </a:bodyPr>
          <a:lstStyle>
            <a:lvl1pPr>
              <a:defRPr sz="1200">
                <a:effectLst>
                  <a:outerShdw blurRad="38100" dist="38100" dir="2700000" algn="tl">
                    <a:srgbClr val="FFFFFF"/>
                  </a:outerShdw>
                </a:effectLst>
                <a:cs typeface="Arial" charset="0"/>
              </a:defRPr>
            </a:lvl1pPr>
          </a:lstStyle>
          <a:p>
            <a:pPr>
              <a:defRPr/>
            </a:pPr>
            <a:r>
              <a:rPr lang="nl-NL"/>
              <a:t>2018 October 8-11</a:t>
            </a:r>
            <a:endParaRPr lang="en-US"/>
          </a:p>
        </p:txBody>
      </p:sp>
      <p:sp>
        <p:nvSpPr>
          <p:cNvPr id="229384" name="Rectangle 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5" tIns="45713" rIns="91425" bIns="45713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effectLst>
                  <a:outerShdw blurRad="38100" dist="38100" dir="2700000" algn="tl">
                    <a:srgbClr val="FFFFFF"/>
                  </a:outerShdw>
                </a:effectLst>
                <a:cs typeface="Arial" charset="0"/>
              </a:defRPr>
            </a:lvl1pPr>
          </a:lstStyle>
          <a:p>
            <a:pPr>
              <a:defRPr/>
            </a:pPr>
            <a:r>
              <a:rPr lang="en-US"/>
              <a:t>EVN Symposium</a:t>
            </a:r>
          </a:p>
        </p:txBody>
      </p:sp>
      <p:sp>
        <p:nvSpPr>
          <p:cNvPr id="229385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5" tIns="45713" rIns="91425" bIns="45713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ffectLst>
                  <a:outerShdw blurRad="38100" dist="38100" dir="2700000" algn="tl">
                    <a:srgbClr val="FFFFFF"/>
                  </a:outerShdw>
                </a:effectLst>
                <a:cs typeface="Arial" charset="0"/>
              </a:defRPr>
            </a:lvl1pPr>
          </a:lstStyle>
          <a:p>
            <a:pPr>
              <a:defRPr/>
            </a:pPr>
            <a:fld id="{D5298E1A-2558-DC4B-9EBD-74737138B4A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1032" name="Picture 10" descr="EXPReS_yellowstripe_ppt 4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175" y="6059488"/>
            <a:ext cx="9013825" cy="722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5893" r:id="rId1"/>
    <p:sldLayoutId id="2147485894" r:id="rId2"/>
    <p:sldLayoutId id="2147485895" r:id="rId3"/>
    <p:sldLayoutId id="2147485896" r:id="rId4"/>
    <p:sldLayoutId id="2147485897" r:id="rId5"/>
    <p:sldLayoutId id="2147485898" r:id="rId6"/>
    <p:sldLayoutId id="2147485899" r:id="rId7"/>
    <p:sldLayoutId id="2147485900" r:id="rId8"/>
    <p:sldLayoutId id="2147485901" r:id="rId9"/>
    <p:sldLayoutId id="2147485902" r:id="rId10"/>
    <p:sldLayoutId id="2147485903" r:id="rId11"/>
    <p:sldLayoutId id="2147485904" r:id="rId12"/>
  </p:sldLayoutIdLst>
  <p:hf sldNum="0"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ＭＳ Ｐゴシック" charset="0"/>
          <a:cs typeface="ＭＳ Ｐゴシック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ea typeface="ＭＳ Ｐゴシック" charset="0"/>
          <a:cs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ea typeface="ＭＳ Ｐゴシック" charset="0"/>
          <a:cs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ea typeface="ＭＳ Ｐゴシック" charset="0"/>
          <a:cs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ea typeface="ＭＳ Ｐゴシック" charset="0"/>
          <a:cs typeface="ＭＳ Ｐゴシック" charset="0"/>
        </a:defRPr>
      </a:lvl5pPr>
      <a:lvl6pPr marL="45713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914259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37139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828519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341313" indent="-341313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charset="0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ＭＳ Ｐゴシック" charset="0"/>
          <a:cs typeface="ＭＳ Ｐゴシック" charset="0"/>
        </a:defRPr>
      </a:lvl1pPr>
      <a:lvl2pPr marL="741363" indent="-284163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ＭＳ Ｐゴシック" charset="0"/>
        </a:defRPr>
      </a:lvl2pPr>
      <a:lvl3pPr marL="1141413" indent="-227013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charset="0"/>
        <a:buChar char="§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ＭＳ Ｐゴシック" charset="0"/>
        </a:defRPr>
      </a:lvl3pPr>
      <a:lvl4pPr marL="1598613" indent="-227013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ＭＳ Ｐゴシック" charset="0"/>
        </a:defRPr>
      </a:lvl4pPr>
      <a:lvl5pPr marL="2055813" indent="-227013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charset="0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ＭＳ Ｐゴシック" charset="0"/>
        </a:defRPr>
      </a:lvl5pPr>
      <a:lvl6pPr marL="2514215" indent="-228564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344" indent="-228564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8475" indent="-228564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5603" indent="-228564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25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30" algn="l" defTabSz="91425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59" algn="l" defTabSz="91425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390" algn="l" defTabSz="91425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19" algn="l" defTabSz="91425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649" algn="l" defTabSz="91425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780" algn="l" defTabSz="91425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908" algn="l" defTabSz="91425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039" algn="l" defTabSz="91425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jp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g"/><Relationship Id="rId5" Type="http://schemas.openxmlformats.org/officeDocument/2006/relationships/image" Target="../media/image6.jpg"/><Relationship Id="rId4" Type="http://schemas.openxmlformats.org/officeDocument/2006/relationships/image" Target="../media/image5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5" Type="http://schemas.openxmlformats.org/officeDocument/2006/relationships/image" Target="../media/image7.jpg"/><Relationship Id="rId4" Type="http://schemas.openxmlformats.org/officeDocument/2006/relationships/image" Target="../media/image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5" Type="http://schemas.openxmlformats.org/officeDocument/2006/relationships/image" Target="../media/image7.jpg"/><Relationship Id="rId4" Type="http://schemas.openxmlformats.org/officeDocument/2006/relationships/image" Target="../media/image9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0.jp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5" Type="http://schemas.openxmlformats.org/officeDocument/2006/relationships/image" Target="../media/image7.jpg"/><Relationship Id="rId4" Type="http://schemas.openxmlformats.org/officeDocument/2006/relationships/image" Target="../media/image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7.jpg"/><Relationship Id="rId4" Type="http://schemas.openxmlformats.org/officeDocument/2006/relationships/image" Target="../media/image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7.jpg"/><Relationship Id="rId4" Type="http://schemas.openxmlformats.org/officeDocument/2006/relationships/image" Target="../media/image9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g"/><Relationship Id="rId5" Type="http://schemas.openxmlformats.org/officeDocument/2006/relationships/image" Target="../media/image7.jpg"/><Relationship Id="rId4" Type="http://schemas.openxmlformats.org/officeDocument/2006/relationships/image" Target="../media/image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g"/><Relationship Id="rId5" Type="http://schemas.openxmlformats.org/officeDocument/2006/relationships/image" Target="../media/image7.jpg"/><Relationship Id="rId4" Type="http://schemas.openxmlformats.org/officeDocument/2006/relationships/image" Target="../media/image9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tiff"/><Relationship Id="rId13" Type="http://schemas.openxmlformats.org/officeDocument/2006/relationships/image" Target="../media/image27.jpg"/><Relationship Id="rId3" Type="http://schemas.openxmlformats.org/officeDocument/2006/relationships/image" Target="../media/image4.jpg"/><Relationship Id="rId7" Type="http://schemas.openxmlformats.org/officeDocument/2006/relationships/image" Target="../media/image21.jpg"/><Relationship Id="rId12" Type="http://schemas.openxmlformats.org/officeDocument/2006/relationships/image" Target="../media/image2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jpg"/><Relationship Id="rId11" Type="http://schemas.openxmlformats.org/officeDocument/2006/relationships/image" Target="../media/image25.gif"/><Relationship Id="rId5" Type="http://schemas.openxmlformats.org/officeDocument/2006/relationships/image" Target="../media/image7.jpg"/><Relationship Id="rId10" Type="http://schemas.openxmlformats.org/officeDocument/2006/relationships/image" Target="../media/image24.jpg"/><Relationship Id="rId4" Type="http://schemas.openxmlformats.org/officeDocument/2006/relationships/image" Target="../media/image9.jpeg"/><Relationship Id="rId9" Type="http://schemas.openxmlformats.org/officeDocument/2006/relationships/image" Target="../media/image23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g"/><Relationship Id="rId13" Type="http://schemas.openxmlformats.org/officeDocument/2006/relationships/image" Target="../media/image27.jpg"/><Relationship Id="rId3" Type="http://schemas.openxmlformats.org/officeDocument/2006/relationships/image" Target="../media/image4.jpg"/><Relationship Id="rId7" Type="http://schemas.openxmlformats.org/officeDocument/2006/relationships/image" Target="../media/image20.jpg"/><Relationship Id="rId12" Type="http://schemas.openxmlformats.org/officeDocument/2006/relationships/image" Target="../media/image25.gi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11" Type="http://schemas.openxmlformats.org/officeDocument/2006/relationships/image" Target="../media/image24.jpg"/><Relationship Id="rId5" Type="http://schemas.openxmlformats.org/officeDocument/2006/relationships/image" Target="../media/image7.jpg"/><Relationship Id="rId10" Type="http://schemas.openxmlformats.org/officeDocument/2006/relationships/image" Target="../media/image23.png"/><Relationship Id="rId4" Type="http://schemas.openxmlformats.org/officeDocument/2006/relationships/image" Target="../media/image9.jpeg"/><Relationship Id="rId9" Type="http://schemas.openxmlformats.org/officeDocument/2006/relationships/image" Target="../media/image22.tif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jpeg"/><Relationship Id="rId5" Type="http://schemas.openxmlformats.org/officeDocument/2006/relationships/image" Target="../media/image7.jpg"/><Relationship Id="rId4" Type="http://schemas.openxmlformats.org/officeDocument/2006/relationships/image" Target="../media/image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g"/><Relationship Id="rId5" Type="http://schemas.openxmlformats.org/officeDocument/2006/relationships/image" Target="../media/image9.jpeg"/><Relationship Id="rId4" Type="http://schemas.openxmlformats.org/officeDocument/2006/relationships/image" Target="../media/image11.jp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4.jpg"/><Relationship Id="rId7" Type="http://schemas.openxmlformats.org/officeDocument/2006/relationships/image" Target="../media/image30.png"/><Relationship Id="rId12" Type="http://schemas.openxmlformats.org/officeDocument/2006/relationships/image" Target="../media/image35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11" Type="http://schemas.openxmlformats.org/officeDocument/2006/relationships/image" Target="../media/image34.png"/><Relationship Id="rId5" Type="http://schemas.openxmlformats.org/officeDocument/2006/relationships/image" Target="../media/image7.jpg"/><Relationship Id="rId10" Type="http://schemas.openxmlformats.org/officeDocument/2006/relationships/image" Target="../media/image33.png"/><Relationship Id="rId4" Type="http://schemas.openxmlformats.org/officeDocument/2006/relationships/image" Target="../media/image9.jpeg"/><Relationship Id="rId9" Type="http://schemas.openxmlformats.org/officeDocument/2006/relationships/image" Target="../media/image32.jp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4.jpg"/><Relationship Id="rId7" Type="http://schemas.openxmlformats.org/officeDocument/2006/relationships/image" Target="../media/image30.png"/><Relationship Id="rId12" Type="http://schemas.openxmlformats.org/officeDocument/2006/relationships/image" Target="../media/image35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11" Type="http://schemas.openxmlformats.org/officeDocument/2006/relationships/image" Target="../media/image34.png"/><Relationship Id="rId5" Type="http://schemas.openxmlformats.org/officeDocument/2006/relationships/image" Target="../media/image7.jpg"/><Relationship Id="rId10" Type="http://schemas.openxmlformats.org/officeDocument/2006/relationships/image" Target="../media/image33.png"/><Relationship Id="rId4" Type="http://schemas.openxmlformats.org/officeDocument/2006/relationships/image" Target="../media/image9.jpeg"/><Relationship Id="rId9" Type="http://schemas.openxmlformats.org/officeDocument/2006/relationships/image" Target="../media/image32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png"/><Relationship Id="rId5" Type="http://schemas.openxmlformats.org/officeDocument/2006/relationships/image" Target="../media/image7.jpg"/><Relationship Id="rId4" Type="http://schemas.openxmlformats.org/officeDocument/2006/relationships/image" Target="../media/image9.jpe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jp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g"/><Relationship Id="rId5" Type="http://schemas.openxmlformats.org/officeDocument/2006/relationships/image" Target="../media/image6.jpg"/><Relationship Id="rId4" Type="http://schemas.openxmlformats.org/officeDocument/2006/relationships/image" Target="../media/image5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g"/><Relationship Id="rId5" Type="http://schemas.openxmlformats.org/officeDocument/2006/relationships/image" Target="../media/image9.jpeg"/><Relationship Id="rId4" Type="http://schemas.openxmlformats.org/officeDocument/2006/relationships/image" Target="../media/image11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g"/><Relationship Id="rId5" Type="http://schemas.openxmlformats.org/officeDocument/2006/relationships/image" Target="../media/image9.jpeg"/><Relationship Id="rId4" Type="http://schemas.openxmlformats.org/officeDocument/2006/relationships/image" Target="../media/image11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g"/><Relationship Id="rId5" Type="http://schemas.openxmlformats.org/officeDocument/2006/relationships/image" Target="../media/image9.jpe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7" Type="http://schemas.openxmlformats.org/officeDocument/2006/relationships/image" Target="../media/image1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g"/><Relationship Id="rId5" Type="http://schemas.openxmlformats.org/officeDocument/2006/relationships/image" Target="../media/image9.jpe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7" Type="http://schemas.openxmlformats.org/officeDocument/2006/relationships/image" Target="../media/image1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g"/><Relationship Id="rId5" Type="http://schemas.openxmlformats.org/officeDocument/2006/relationships/image" Target="../media/image9.jpe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jpg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jpg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alphaModFix amt="40000"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5FF442C-FB99-8743-91F0-7B959A9E6D8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27553"/>
            <a:ext cx="9146408" cy="4120647"/>
          </a:xfrm>
          <a:prstGeom prst="rect">
            <a:avLst/>
          </a:prstGeom>
        </p:spPr>
      </p:pic>
      <p:sp>
        <p:nvSpPr>
          <p:cNvPr id="20481" name="Rectangle 1"/>
          <p:cNvSpPr>
            <a:spLocks noChangeArrowheads="1"/>
          </p:cNvSpPr>
          <p:nvPr/>
        </p:nvSpPr>
        <p:spPr bwMode="auto">
          <a:xfrm>
            <a:off x="0" y="6400800"/>
            <a:ext cx="9144000" cy="457200"/>
          </a:xfrm>
          <a:prstGeom prst="rect">
            <a:avLst/>
          </a:prstGeom>
          <a:noFill/>
          <a:ln>
            <a:noFill/>
          </a:ln>
        </p:spPr>
        <p:txBody>
          <a:bodyPr lIns="91425" tIns="45713" rIns="91425" bIns="45713"/>
          <a:lstStyle/>
          <a:p>
            <a:pPr eaLnBrk="0" hangingPunct="0"/>
            <a:endParaRPr lang="nl-NL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EC4B958-5D64-724C-8BDC-57E6468CEEE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11103" y="108167"/>
            <a:ext cx="938768" cy="619941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893E8A49-4101-584A-9586-D1ADA397543A}"/>
              </a:ext>
            </a:extLst>
          </p:cNvPr>
          <p:cNvGrpSpPr/>
          <p:nvPr/>
        </p:nvGrpSpPr>
        <p:grpSpPr>
          <a:xfrm>
            <a:off x="76200" y="108167"/>
            <a:ext cx="2707511" cy="653833"/>
            <a:chOff x="264289" y="177080"/>
            <a:chExt cx="2707511" cy="653833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F9F08E94-D4B3-9948-9928-8842F0C3367F}"/>
                </a:ext>
              </a:extLst>
            </p:cNvPr>
            <p:cNvSpPr/>
            <p:nvPr/>
          </p:nvSpPr>
          <p:spPr bwMode="auto">
            <a:xfrm>
              <a:off x="381000" y="177080"/>
              <a:ext cx="2590800" cy="653833"/>
            </a:xfrm>
            <a:prstGeom prst="rect">
              <a:avLst/>
            </a:prstGeom>
            <a:solidFill>
              <a:srgbClr val="FFFFFF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_tradnl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endParaRPr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44D32773-57BF-CB41-863F-EA6F5BF7905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64289" y="177081"/>
              <a:ext cx="1792498" cy="653832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9E1F6B16-5680-5747-B556-CC9662DB57C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73498" y="278719"/>
              <a:ext cx="673182" cy="450555"/>
            </a:xfrm>
            <a:prstGeom prst="rect">
              <a:avLst/>
            </a:prstGeom>
          </p:spPr>
        </p:pic>
      </p:grpSp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381000" y="4724400"/>
            <a:ext cx="8763000" cy="2133600"/>
          </a:xfrm>
          <a:prstGeom prst="rect">
            <a:avLst/>
          </a:prstGeom>
          <a:noFill/>
        </p:spPr>
        <p:txBody>
          <a:bodyPr/>
          <a:lstStyle/>
          <a:p>
            <a:pPr algn="ctr">
              <a:defRPr/>
            </a:pPr>
            <a:r>
              <a:rPr lang="en-GB" sz="3200" b="1" kern="0" dirty="0">
                <a:solidFill>
                  <a:srgbClr val="004489"/>
                </a:solidFill>
                <a:cs typeface="Times New Roman" pitchFamily="18" charset="0"/>
              </a:rPr>
              <a:t>Enhancing the Square Kilometre Array with VLBI angular resolutions</a:t>
            </a:r>
            <a:endParaRPr lang="en-GB" sz="3200" kern="0" dirty="0">
              <a:solidFill>
                <a:srgbClr val="004489"/>
              </a:solidFill>
              <a:cs typeface="Times New Roman" pitchFamily="18" charset="0"/>
            </a:endParaRPr>
          </a:p>
          <a:p>
            <a:pPr algn="ctr">
              <a:defRPr/>
            </a:pPr>
            <a:r>
              <a:rPr lang="en-GB" sz="2400" kern="0" dirty="0">
                <a:solidFill>
                  <a:srgbClr val="004489"/>
                </a:solidFill>
                <a:latin typeface="+mj-lt"/>
                <a:ea typeface="+mj-ea"/>
                <a:cs typeface="Times New Roman" pitchFamily="18" charset="0"/>
              </a:rPr>
              <a:t>Cristina García Miró</a:t>
            </a:r>
          </a:p>
          <a:p>
            <a:pPr algn="ctr">
              <a:defRPr/>
            </a:pPr>
            <a:r>
              <a:rPr lang="en-GB" sz="2400" kern="0" dirty="0">
                <a:solidFill>
                  <a:srgbClr val="004489"/>
                </a:solidFill>
                <a:latin typeface="+mj-lt"/>
                <a:ea typeface="+mj-ea"/>
                <a:cs typeface="Times New Roman" pitchFamily="18" charset="0"/>
              </a:rPr>
              <a:t>JIVE</a:t>
            </a:r>
          </a:p>
        </p:txBody>
      </p:sp>
      <p:pic>
        <p:nvPicPr>
          <p:cNvPr id="19" name="Picture 3" descr="logo_jive_small.jpg">
            <a:extLst>
              <a:ext uri="{FF2B5EF4-FFF2-40B4-BE49-F238E27FC236}">
                <a16:creationId xmlns:a16="http://schemas.microsoft.com/office/drawing/2014/main" id="{58E523E9-FC97-474C-B0BF-7E0CB7C225A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5122" y="5791200"/>
            <a:ext cx="1137178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759375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alphaModFix amt="40000"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0" y="304800"/>
            <a:ext cx="9144000" cy="609600"/>
          </a:xfrm>
          <a:prstGeom prst="rect">
            <a:avLst/>
          </a:prstGeom>
          <a:noFill/>
        </p:spPr>
        <p:txBody>
          <a:bodyPr/>
          <a:lstStyle/>
          <a:p>
            <a:pPr algn="ctr">
              <a:defRPr/>
            </a:pPr>
            <a:r>
              <a:rPr lang="nl-NL" sz="3200" kern="0" dirty="0" err="1">
                <a:solidFill>
                  <a:srgbClr val="004489"/>
                </a:solidFill>
                <a:latin typeface="+mj-lt"/>
                <a:ea typeface="+mj-ea"/>
                <a:cs typeface="Times New Roman"/>
              </a:rPr>
              <a:t>What</a:t>
            </a:r>
            <a:r>
              <a:rPr lang="nl-NL" sz="3200" kern="0" dirty="0">
                <a:solidFill>
                  <a:srgbClr val="004489"/>
                </a:solidFill>
                <a:latin typeface="+mj-lt"/>
                <a:ea typeface="+mj-ea"/>
                <a:cs typeface="Times New Roman"/>
              </a:rPr>
              <a:t> SKA-VLBI </a:t>
            </a:r>
            <a:r>
              <a:rPr lang="nl-NL" sz="3200" kern="0" dirty="0" err="1">
                <a:solidFill>
                  <a:srgbClr val="004489"/>
                </a:solidFill>
                <a:latin typeface="+mj-lt"/>
                <a:ea typeface="+mj-ea"/>
                <a:cs typeface="Times New Roman"/>
              </a:rPr>
              <a:t>can</a:t>
            </a:r>
            <a:r>
              <a:rPr lang="nl-NL" sz="3200" kern="0" dirty="0">
                <a:solidFill>
                  <a:srgbClr val="004489"/>
                </a:solidFill>
                <a:latin typeface="+mj-lt"/>
                <a:ea typeface="+mj-ea"/>
                <a:cs typeface="Times New Roman"/>
              </a:rPr>
              <a:t> do </a:t>
            </a:r>
            <a:r>
              <a:rPr lang="nl-NL" sz="3200" kern="0" dirty="0" err="1">
                <a:solidFill>
                  <a:srgbClr val="004489"/>
                </a:solidFill>
                <a:latin typeface="+mj-lt"/>
                <a:ea typeface="+mj-ea"/>
                <a:cs typeface="Times New Roman"/>
              </a:rPr>
              <a:t>for</a:t>
            </a:r>
            <a:r>
              <a:rPr lang="nl-NL" sz="3200" kern="0" dirty="0">
                <a:solidFill>
                  <a:srgbClr val="004489"/>
                </a:solidFill>
                <a:latin typeface="+mj-lt"/>
                <a:ea typeface="+mj-ea"/>
                <a:cs typeface="Times New Roman"/>
              </a:rPr>
              <a:t> </a:t>
            </a:r>
            <a:r>
              <a:rPr lang="nl-NL" sz="3200" kern="0" dirty="0" err="1">
                <a:solidFill>
                  <a:srgbClr val="004489"/>
                </a:solidFill>
                <a:latin typeface="+mj-lt"/>
                <a:ea typeface="+mj-ea"/>
                <a:cs typeface="Times New Roman"/>
              </a:rPr>
              <a:t>my</a:t>
            </a:r>
            <a:r>
              <a:rPr lang="nl-NL" sz="3200" kern="0" dirty="0">
                <a:solidFill>
                  <a:srgbClr val="004489"/>
                </a:solidFill>
                <a:latin typeface="+mj-lt"/>
                <a:ea typeface="+mj-ea"/>
                <a:cs typeface="Times New Roman"/>
              </a:rPr>
              <a:t> </a:t>
            </a:r>
            <a:r>
              <a:rPr lang="nl-NL" sz="3200" kern="0" dirty="0" err="1">
                <a:solidFill>
                  <a:srgbClr val="004489"/>
                </a:solidFill>
                <a:latin typeface="+mj-lt"/>
                <a:ea typeface="+mj-ea"/>
                <a:cs typeface="Times New Roman"/>
              </a:rPr>
              <a:t>science</a:t>
            </a:r>
            <a:r>
              <a:rPr lang="nl-NL" sz="3200" kern="0" dirty="0">
                <a:solidFill>
                  <a:srgbClr val="004489"/>
                </a:solidFill>
                <a:latin typeface="+mj-lt"/>
                <a:ea typeface="+mj-ea"/>
                <a:cs typeface="Times New Roman"/>
              </a:rPr>
              <a:t>?</a:t>
            </a:r>
          </a:p>
          <a:p>
            <a:pPr algn="ctr">
              <a:defRPr/>
            </a:pPr>
            <a:endParaRPr lang="nl-NL" sz="1600" kern="0" dirty="0">
              <a:solidFill>
                <a:schemeClr val="accent2"/>
              </a:solidFill>
              <a:latin typeface="Times New Roman"/>
              <a:ea typeface="+mj-ea"/>
              <a:cs typeface="Times New Roman"/>
            </a:endParaRPr>
          </a:p>
          <a:p>
            <a:pPr algn="ctr">
              <a:defRPr/>
            </a:pPr>
            <a:endParaRPr lang="nl-NL" sz="1600" kern="0" dirty="0">
              <a:solidFill>
                <a:schemeClr val="accent2"/>
              </a:solidFill>
              <a:latin typeface="Times New Roman"/>
              <a:ea typeface="+mj-ea"/>
              <a:cs typeface="Times New Roman"/>
            </a:endParaRPr>
          </a:p>
          <a:p>
            <a:pPr algn="ctr">
              <a:defRPr/>
            </a:pPr>
            <a:endParaRPr lang="nl-NL" sz="1600" kern="0" dirty="0">
              <a:solidFill>
                <a:schemeClr val="accent2"/>
              </a:solidFill>
              <a:latin typeface="Times New Roman"/>
              <a:ea typeface="+mj-ea"/>
              <a:cs typeface="Times New Roman"/>
            </a:endParaRPr>
          </a:p>
          <a:p>
            <a:pPr algn="ctr">
              <a:defRPr/>
            </a:pPr>
            <a:endParaRPr lang="nl-NL" sz="1600" kern="0" dirty="0">
              <a:solidFill>
                <a:schemeClr val="accent2"/>
              </a:solidFill>
              <a:latin typeface="Tahoma"/>
              <a:ea typeface="+mj-ea"/>
              <a:cs typeface="Tahoma"/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15F67F19-8589-1A4B-A6B3-57A77E6BD4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403341"/>
            <a:ext cx="9144000" cy="457200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13" rIns="91425" bIns="45713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455613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2pPr>
            <a:lvl3pPr marL="912813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3pPr>
            <a:lvl4pPr marL="1370013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4pPr>
            <a:lvl5pPr marL="1827213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9pPr>
          </a:lstStyle>
          <a:p>
            <a:pPr eaLnBrk="0" hangingPunct="0"/>
            <a:endParaRPr lang="en-US"/>
          </a:p>
        </p:txBody>
      </p:sp>
      <p:sp>
        <p:nvSpPr>
          <p:cNvPr id="46" name="Rectangle 1">
            <a:extLst>
              <a:ext uri="{FF2B5EF4-FFF2-40B4-BE49-F238E27FC236}">
                <a16:creationId xmlns:a16="http://schemas.microsoft.com/office/drawing/2014/main" id="{E56A9F35-70E7-A948-9F79-26CFE993AF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400800"/>
            <a:ext cx="9144000" cy="457200"/>
          </a:xfrm>
          <a:prstGeom prst="rect">
            <a:avLst/>
          </a:prstGeom>
          <a:noFill/>
          <a:ln>
            <a:noFill/>
          </a:ln>
        </p:spPr>
        <p:txBody>
          <a:bodyPr lIns="91425" tIns="45713" rIns="91425" bIns="45713"/>
          <a:lstStyle/>
          <a:p>
            <a:pPr eaLnBrk="0" hangingPunct="0"/>
            <a:endParaRPr lang="nl-NL">
              <a:solidFill>
                <a:srgbClr val="004489"/>
              </a:solidFill>
            </a:endParaRPr>
          </a:p>
        </p:txBody>
      </p:sp>
      <p:sp>
        <p:nvSpPr>
          <p:cNvPr id="47" name="Date Placeholder 3">
            <a:extLst>
              <a:ext uri="{FF2B5EF4-FFF2-40B4-BE49-F238E27FC236}">
                <a16:creationId xmlns:a16="http://schemas.microsoft.com/office/drawing/2014/main" id="{1BCE57A7-D1EF-5D41-9DA0-DBC90B193C2C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xfrm>
            <a:off x="533400" y="6477000"/>
            <a:ext cx="2133600" cy="304800"/>
          </a:xfrm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defRPr/>
            </a:pPr>
            <a:r>
              <a:rPr lang="en-GB" i="1" dirty="0">
                <a:solidFill>
                  <a:srgbClr val="004489"/>
                </a:solidFill>
                <a:effectLst/>
                <a:ea typeface="+mn-ea"/>
                <a:cs typeface="+mn-cs"/>
              </a:rPr>
              <a:t>2020 June 29</a:t>
            </a:r>
          </a:p>
        </p:txBody>
      </p:sp>
      <p:pic>
        <p:nvPicPr>
          <p:cNvPr id="48" name="Picture 3" descr="logo_jive_small.jpg">
            <a:extLst>
              <a:ext uri="{FF2B5EF4-FFF2-40B4-BE49-F238E27FC236}">
                <a16:creationId xmlns:a16="http://schemas.microsoft.com/office/drawing/2014/main" id="{AB7BBA14-5EED-9C44-9A1E-CA2F2B42FBD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6400800"/>
            <a:ext cx="4873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" name="Footer Placeholder 4">
            <a:extLst>
              <a:ext uri="{FF2B5EF4-FFF2-40B4-BE49-F238E27FC236}">
                <a16:creationId xmlns:a16="http://schemas.microsoft.com/office/drawing/2014/main" id="{AE006484-D97E-0B4E-8876-AFD5919E19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04295" y="6477000"/>
            <a:ext cx="6520505" cy="304800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200" i="1" dirty="0">
                <a:solidFill>
                  <a:srgbClr val="004489"/>
                </a:solidFill>
                <a:effectLst/>
              </a:rPr>
              <a:t>EAS2020 – SS16 Registering the Universe at the highest spatial accuracy </a:t>
            </a:r>
          </a:p>
        </p:txBody>
      </p:sp>
      <p:pic>
        <p:nvPicPr>
          <p:cNvPr id="50" name="Picture 49">
            <a:extLst>
              <a:ext uri="{FF2B5EF4-FFF2-40B4-BE49-F238E27FC236}">
                <a16:creationId xmlns:a16="http://schemas.microsoft.com/office/drawing/2014/main" id="{1E25A951-3C6E-BB41-8132-E6C5A20066E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85811" y="6400800"/>
            <a:ext cx="1253426" cy="457200"/>
          </a:xfrm>
          <a:prstGeom prst="rect">
            <a:avLst/>
          </a:prstGeom>
        </p:spPr>
      </p:pic>
      <p:pic>
        <p:nvPicPr>
          <p:cNvPr id="58" name="Picture 57">
            <a:extLst>
              <a:ext uri="{FF2B5EF4-FFF2-40B4-BE49-F238E27FC236}">
                <a16:creationId xmlns:a16="http://schemas.microsoft.com/office/drawing/2014/main" id="{365020AB-67EC-CC48-84D2-79CE41E1A130}"/>
              </a:ext>
            </a:extLst>
          </p:cNvPr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988059"/>
            <a:ext cx="3696970" cy="5230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0303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alphaModFix amt="40000"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0" y="304800"/>
            <a:ext cx="9144000" cy="609600"/>
          </a:xfrm>
          <a:prstGeom prst="rect">
            <a:avLst/>
          </a:prstGeom>
          <a:noFill/>
        </p:spPr>
        <p:txBody>
          <a:bodyPr/>
          <a:lstStyle/>
          <a:p>
            <a:pPr algn="ctr">
              <a:defRPr/>
            </a:pPr>
            <a:r>
              <a:rPr lang="nl-NL" sz="3200" kern="0" dirty="0" err="1">
                <a:solidFill>
                  <a:srgbClr val="004489"/>
                </a:solidFill>
                <a:latin typeface="+mj-lt"/>
                <a:ea typeface="+mj-ea"/>
                <a:cs typeface="Times New Roman"/>
              </a:rPr>
              <a:t>What</a:t>
            </a:r>
            <a:r>
              <a:rPr lang="nl-NL" sz="3200" kern="0" dirty="0">
                <a:solidFill>
                  <a:srgbClr val="004489"/>
                </a:solidFill>
                <a:latin typeface="+mj-lt"/>
                <a:ea typeface="+mj-ea"/>
                <a:cs typeface="Times New Roman"/>
              </a:rPr>
              <a:t> SKA-VLBI </a:t>
            </a:r>
            <a:r>
              <a:rPr lang="nl-NL" sz="3200" kern="0" dirty="0" err="1">
                <a:solidFill>
                  <a:srgbClr val="004489"/>
                </a:solidFill>
                <a:latin typeface="+mj-lt"/>
                <a:ea typeface="+mj-ea"/>
                <a:cs typeface="Times New Roman"/>
              </a:rPr>
              <a:t>can</a:t>
            </a:r>
            <a:r>
              <a:rPr lang="nl-NL" sz="3200" kern="0" dirty="0">
                <a:solidFill>
                  <a:srgbClr val="004489"/>
                </a:solidFill>
                <a:latin typeface="+mj-lt"/>
                <a:ea typeface="+mj-ea"/>
                <a:cs typeface="Times New Roman"/>
              </a:rPr>
              <a:t> do </a:t>
            </a:r>
            <a:r>
              <a:rPr lang="nl-NL" sz="3200" kern="0" dirty="0" err="1">
                <a:solidFill>
                  <a:srgbClr val="004489"/>
                </a:solidFill>
                <a:latin typeface="+mj-lt"/>
                <a:ea typeface="+mj-ea"/>
                <a:cs typeface="Times New Roman"/>
              </a:rPr>
              <a:t>for</a:t>
            </a:r>
            <a:r>
              <a:rPr lang="nl-NL" sz="3200" kern="0" dirty="0">
                <a:solidFill>
                  <a:srgbClr val="004489"/>
                </a:solidFill>
                <a:latin typeface="+mj-lt"/>
                <a:ea typeface="+mj-ea"/>
                <a:cs typeface="Times New Roman"/>
              </a:rPr>
              <a:t> </a:t>
            </a:r>
            <a:r>
              <a:rPr lang="nl-NL" sz="3200" kern="0" dirty="0" err="1">
                <a:solidFill>
                  <a:srgbClr val="004489"/>
                </a:solidFill>
                <a:latin typeface="+mj-lt"/>
                <a:ea typeface="+mj-ea"/>
                <a:cs typeface="Times New Roman"/>
              </a:rPr>
              <a:t>my</a:t>
            </a:r>
            <a:r>
              <a:rPr lang="nl-NL" sz="3200" kern="0" dirty="0">
                <a:solidFill>
                  <a:srgbClr val="004489"/>
                </a:solidFill>
                <a:latin typeface="+mj-lt"/>
                <a:ea typeface="+mj-ea"/>
                <a:cs typeface="Times New Roman"/>
              </a:rPr>
              <a:t> </a:t>
            </a:r>
            <a:r>
              <a:rPr lang="nl-NL" sz="3200" kern="0" dirty="0" err="1">
                <a:solidFill>
                  <a:srgbClr val="004489"/>
                </a:solidFill>
                <a:latin typeface="+mj-lt"/>
                <a:ea typeface="+mj-ea"/>
                <a:cs typeface="Times New Roman"/>
              </a:rPr>
              <a:t>science</a:t>
            </a:r>
            <a:r>
              <a:rPr lang="nl-NL" sz="3200" kern="0" dirty="0">
                <a:solidFill>
                  <a:srgbClr val="004489"/>
                </a:solidFill>
                <a:latin typeface="+mj-lt"/>
                <a:ea typeface="+mj-ea"/>
                <a:cs typeface="Times New Roman"/>
              </a:rPr>
              <a:t>?</a:t>
            </a:r>
          </a:p>
          <a:p>
            <a:pPr algn="ctr">
              <a:defRPr/>
            </a:pPr>
            <a:endParaRPr lang="nl-NL" sz="1600" kern="0" dirty="0">
              <a:solidFill>
                <a:schemeClr val="accent2"/>
              </a:solidFill>
              <a:latin typeface="Times New Roman"/>
              <a:ea typeface="+mj-ea"/>
              <a:cs typeface="Times New Roman"/>
            </a:endParaRPr>
          </a:p>
          <a:p>
            <a:pPr algn="ctr">
              <a:defRPr/>
            </a:pPr>
            <a:endParaRPr lang="nl-NL" sz="1600" kern="0" dirty="0">
              <a:solidFill>
                <a:schemeClr val="accent2"/>
              </a:solidFill>
              <a:latin typeface="Times New Roman"/>
              <a:ea typeface="+mj-ea"/>
              <a:cs typeface="Times New Roman"/>
            </a:endParaRPr>
          </a:p>
          <a:p>
            <a:pPr algn="ctr">
              <a:defRPr/>
            </a:pPr>
            <a:endParaRPr lang="nl-NL" sz="1600" kern="0" dirty="0">
              <a:solidFill>
                <a:schemeClr val="accent2"/>
              </a:solidFill>
              <a:latin typeface="Times New Roman"/>
              <a:ea typeface="+mj-ea"/>
              <a:cs typeface="Times New Roman"/>
            </a:endParaRPr>
          </a:p>
          <a:p>
            <a:pPr algn="ctr">
              <a:defRPr/>
            </a:pPr>
            <a:endParaRPr lang="nl-NL" sz="1600" kern="0" dirty="0">
              <a:solidFill>
                <a:schemeClr val="accent2"/>
              </a:solidFill>
              <a:latin typeface="Tahoma"/>
              <a:ea typeface="+mj-ea"/>
              <a:cs typeface="Tahoma"/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15F67F19-8589-1A4B-A6B3-57A77E6BD4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403341"/>
            <a:ext cx="9144000" cy="457200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13" rIns="91425" bIns="45713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455613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2pPr>
            <a:lvl3pPr marL="912813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3pPr>
            <a:lvl4pPr marL="1370013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4pPr>
            <a:lvl5pPr marL="1827213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9pPr>
          </a:lstStyle>
          <a:p>
            <a:pPr eaLnBrk="0" hangingPunct="0"/>
            <a:endParaRPr lang="en-US"/>
          </a:p>
        </p:txBody>
      </p:sp>
      <p:sp>
        <p:nvSpPr>
          <p:cNvPr id="46" name="Rectangle 1">
            <a:extLst>
              <a:ext uri="{FF2B5EF4-FFF2-40B4-BE49-F238E27FC236}">
                <a16:creationId xmlns:a16="http://schemas.microsoft.com/office/drawing/2014/main" id="{E56A9F35-70E7-A948-9F79-26CFE993AF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400800"/>
            <a:ext cx="9144000" cy="457200"/>
          </a:xfrm>
          <a:prstGeom prst="rect">
            <a:avLst/>
          </a:prstGeom>
          <a:noFill/>
          <a:ln>
            <a:noFill/>
          </a:ln>
        </p:spPr>
        <p:txBody>
          <a:bodyPr lIns="91425" tIns="45713" rIns="91425" bIns="45713"/>
          <a:lstStyle/>
          <a:p>
            <a:pPr eaLnBrk="0" hangingPunct="0"/>
            <a:endParaRPr lang="nl-NL">
              <a:solidFill>
                <a:srgbClr val="004489"/>
              </a:solidFill>
            </a:endParaRPr>
          </a:p>
        </p:txBody>
      </p:sp>
      <p:sp>
        <p:nvSpPr>
          <p:cNvPr id="47" name="Date Placeholder 3">
            <a:extLst>
              <a:ext uri="{FF2B5EF4-FFF2-40B4-BE49-F238E27FC236}">
                <a16:creationId xmlns:a16="http://schemas.microsoft.com/office/drawing/2014/main" id="{1BCE57A7-D1EF-5D41-9DA0-DBC90B193C2C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xfrm>
            <a:off x="533400" y="6477000"/>
            <a:ext cx="2133600" cy="304800"/>
          </a:xfrm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defRPr/>
            </a:pPr>
            <a:r>
              <a:rPr lang="en-GB" i="1" dirty="0">
                <a:solidFill>
                  <a:srgbClr val="004489"/>
                </a:solidFill>
                <a:effectLst/>
                <a:ea typeface="+mn-ea"/>
                <a:cs typeface="+mn-cs"/>
              </a:rPr>
              <a:t>2020 June 29</a:t>
            </a:r>
          </a:p>
        </p:txBody>
      </p:sp>
      <p:pic>
        <p:nvPicPr>
          <p:cNvPr id="48" name="Picture 3" descr="logo_jive_small.jpg">
            <a:extLst>
              <a:ext uri="{FF2B5EF4-FFF2-40B4-BE49-F238E27FC236}">
                <a16:creationId xmlns:a16="http://schemas.microsoft.com/office/drawing/2014/main" id="{AB7BBA14-5EED-9C44-9A1E-CA2F2B42FBD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6400800"/>
            <a:ext cx="4873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" name="Footer Placeholder 4">
            <a:extLst>
              <a:ext uri="{FF2B5EF4-FFF2-40B4-BE49-F238E27FC236}">
                <a16:creationId xmlns:a16="http://schemas.microsoft.com/office/drawing/2014/main" id="{AE006484-D97E-0B4E-8876-AFD5919E19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04295" y="6477000"/>
            <a:ext cx="6520505" cy="304800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200" i="1" dirty="0">
                <a:solidFill>
                  <a:srgbClr val="004489"/>
                </a:solidFill>
                <a:effectLst/>
              </a:rPr>
              <a:t>EAS2020 – SS16 Registering the Universe at the highest spatial accuracy </a:t>
            </a:r>
          </a:p>
        </p:txBody>
      </p:sp>
      <p:pic>
        <p:nvPicPr>
          <p:cNvPr id="50" name="Picture 49">
            <a:extLst>
              <a:ext uri="{FF2B5EF4-FFF2-40B4-BE49-F238E27FC236}">
                <a16:creationId xmlns:a16="http://schemas.microsoft.com/office/drawing/2014/main" id="{1E25A951-3C6E-BB41-8132-E6C5A20066E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85811" y="6400800"/>
            <a:ext cx="1253426" cy="457200"/>
          </a:xfrm>
          <a:prstGeom prst="rect">
            <a:avLst/>
          </a:prstGeom>
        </p:spPr>
      </p:pic>
      <p:pic>
        <p:nvPicPr>
          <p:cNvPr id="58" name="Picture 57">
            <a:extLst>
              <a:ext uri="{FF2B5EF4-FFF2-40B4-BE49-F238E27FC236}">
                <a16:creationId xmlns:a16="http://schemas.microsoft.com/office/drawing/2014/main" id="{365020AB-67EC-CC48-84D2-79CE41E1A130}"/>
              </a:ext>
            </a:extLst>
          </p:cNvPr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988059"/>
            <a:ext cx="3696970" cy="523049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1A5D5A8-F2A6-DC4E-9D8A-9DB28FAE090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8031" y="4087493"/>
            <a:ext cx="4602480" cy="2204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1921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alphaModFix amt="40000"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0" y="304800"/>
            <a:ext cx="9144000" cy="609600"/>
          </a:xfrm>
          <a:prstGeom prst="rect">
            <a:avLst/>
          </a:prstGeom>
          <a:noFill/>
        </p:spPr>
        <p:txBody>
          <a:bodyPr/>
          <a:lstStyle/>
          <a:p>
            <a:pPr algn="ctr">
              <a:defRPr/>
            </a:pPr>
            <a:r>
              <a:rPr lang="nl-NL" sz="3200" kern="0" dirty="0" err="1">
                <a:solidFill>
                  <a:srgbClr val="004489"/>
                </a:solidFill>
                <a:latin typeface="+mj-lt"/>
                <a:ea typeface="+mj-ea"/>
                <a:cs typeface="Times New Roman"/>
              </a:rPr>
              <a:t>What</a:t>
            </a:r>
            <a:r>
              <a:rPr lang="nl-NL" sz="3200" kern="0" dirty="0">
                <a:solidFill>
                  <a:srgbClr val="004489"/>
                </a:solidFill>
                <a:latin typeface="+mj-lt"/>
                <a:ea typeface="+mj-ea"/>
                <a:cs typeface="Times New Roman"/>
              </a:rPr>
              <a:t> SKA-VLBI </a:t>
            </a:r>
            <a:r>
              <a:rPr lang="nl-NL" sz="3200" kern="0" dirty="0" err="1">
                <a:solidFill>
                  <a:srgbClr val="004489"/>
                </a:solidFill>
                <a:latin typeface="+mj-lt"/>
                <a:ea typeface="+mj-ea"/>
                <a:cs typeface="Times New Roman"/>
              </a:rPr>
              <a:t>can</a:t>
            </a:r>
            <a:r>
              <a:rPr lang="nl-NL" sz="3200" kern="0" dirty="0">
                <a:solidFill>
                  <a:srgbClr val="004489"/>
                </a:solidFill>
                <a:latin typeface="+mj-lt"/>
                <a:ea typeface="+mj-ea"/>
                <a:cs typeface="Times New Roman"/>
              </a:rPr>
              <a:t> do </a:t>
            </a:r>
            <a:r>
              <a:rPr lang="nl-NL" sz="3200" kern="0" dirty="0" err="1">
                <a:solidFill>
                  <a:srgbClr val="004489"/>
                </a:solidFill>
                <a:latin typeface="+mj-lt"/>
                <a:ea typeface="+mj-ea"/>
                <a:cs typeface="Times New Roman"/>
              </a:rPr>
              <a:t>for</a:t>
            </a:r>
            <a:r>
              <a:rPr lang="nl-NL" sz="3200" kern="0" dirty="0">
                <a:solidFill>
                  <a:srgbClr val="004489"/>
                </a:solidFill>
                <a:latin typeface="+mj-lt"/>
                <a:ea typeface="+mj-ea"/>
                <a:cs typeface="Times New Roman"/>
              </a:rPr>
              <a:t> </a:t>
            </a:r>
            <a:r>
              <a:rPr lang="nl-NL" sz="3200" kern="0" dirty="0" err="1">
                <a:solidFill>
                  <a:srgbClr val="004489"/>
                </a:solidFill>
                <a:latin typeface="+mj-lt"/>
                <a:ea typeface="+mj-ea"/>
                <a:cs typeface="Times New Roman"/>
              </a:rPr>
              <a:t>my</a:t>
            </a:r>
            <a:r>
              <a:rPr lang="nl-NL" sz="3200" kern="0" dirty="0">
                <a:solidFill>
                  <a:srgbClr val="004489"/>
                </a:solidFill>
                <a:latin typeface="+mj-lt"/>
                <a:ea typeface="+mj-ea"/>
                <a:cs typeface="Times New Roman"/>
              </a:rPr>
              <a:t> </a:t>
            </a:r>
            <a:r>
              <a:rPr lang="nl-NL" sz="3200" kern="0" dirty="0" err="1">
                <a:solidFill>
                  <a:srgbClr val="004489"/>
                </a:solidFill>
                <a:latin typeface="+mj-lt"/>
                <a:ea typeface="+mj-ea"/>
                <a:cs typeface="Times New Roman"/>
              </a:rPr>
              <a:t>science</a:t>
            </a:r>
            <a:r>
              <a:rPr lang="nl-NL" sz="3200" kern="0" dirty="0">
                <a:solidFill>
                  <a:srgbClr val="004489"/>
                </a:solidFill>
                <a:latin typeface="+mj-lt"/>
                <a:ea typeface="+mj-ea"/>
                <a:cs typeface="Times New Roman"/>
              </a:rPr>
              <a:t>?</a:t>
            </a:r>
          </a:p>
          <a:p>
            <a:pPr algn="ctr">
              <a:defRPr/>
            </a:pPr>
            <a:endParaRPr lang="nl-NL" sz="1600" kern="0" dirty="0">
              <a:solidFill>
                <a:schemeClr val="accent2"/>
              </a:solidFill>
              <a:latin typeface="Times New Roman"/>
              <a:ea typeface="+mj-ea"/>
              <a:cs typeface="Times New Roman"/>
            </a:endParaRPr>
          </a:p>
          <a:p>
            <a:pPr algn="ctr">
              <a:defRPr/>
            </a:pPr>
            <a:endParaRPr lang="nl-NL" sz="1600" kern="0" dirty="0">
              <a:solidFill>
                <a:schemeClr val="accent2"/>
              </a:solidFill>
              <a:latin typeface="Times New Roman"/>
              <a:ea typeface="+mj-ea"/>
              <a:cs typeface="Times New Roman"/>
            </a:endParaRPr>
          </a:p>
          <a:p>
            <a:pPr algn="ctr">
              <a:defRPr/>
            </a:pPr>
            <a:endParaRPr lang="nl-NL" sz="1600" kern="0" dirty="0">
              <a:solidFill>
                <a:schemeClr val="accent2"/>
              </a:solidFill>
              <a:latin typeface="Times New Roman"/>
              <a:ea typeface="+mj-ea"/>
              <a:cs typeface="Times New Roman"/>
            </a:endParaRPr>
          </a:p>
          <a:p>
            <a:pPr algn="ctr">
              <a:defRPr/>
            </a:pPr>
            <a:endParaRPr lang="nl-NL" sz="1600" kern="0" dirty="0">
              <a:solidFill>
                <a:schemeClr val="accent2"/>
              </a:solidFill>
              <a:latin typeface="Tahoma"/>
              <a:ea typeface="+mj-ea"/>
              <a:cs typeface="Tahoma"/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15F67F19-8589-1A4B-A6B3-57A77E6BD4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403341"/>
            <a:ext cx="9144000" cy="457200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13" rIns="91425" bIns="45713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455613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2pPr>
            <a:lvl3pPr marL="912813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3pPr>
            <a:lvl4pPr marL="1370013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4pPr>
            <a:lvl5pPr marL="1827213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9pPr>
          </a:lstStyle>
          <a:p>
            <a:pPr eaLnBrk="0" hangingPunct="0"/>
            <a:endParaRPr lang="en-US"/>
          </a:p>
        </p:txBody>
      </p:sp>
      <p:sp>
        <p:nvSpPr>
          <p:cNvPr id="46" name="Rectangle 1">
            <a:extLst>
              <a:ext uri="{FF2B5EF4-FFF2-40B4-BE49-F238E27FC236}">
                <a16:creationId xmlns:a16="http://schemas.microsoft.com/office/drawing/2014/main" id="{E56A9F35-70E7-A948-9F79-26CFE993AF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400800"/>
            <a:ext cx="9144000" cy="457200"/>
          </a:xfrm>
          <a:prstGeom prst="rect">
            <a:avLst/>
          </a:prstGeom>
          <a:noFill/>
          <a:ln>
            <a:noFill/>
          </a:ln>
        </p:spPr>
        <p:txBody>
          <a:bodyPr lIns="91425" tIns="45713" rIns="91425" bIns="45713"/>
          <a:lstStyle/>
          <a:p>
            <a:pPr eaLnBrk="0" hangingPunct="0"/>
            <a:endParaRPr lang="nl-NL">
              <a:solidFill>
                <a:srgbClr val="004489"/>
              </a:solidFill>
            </a:endParaRPr>
          </a:p>
        </p:txBody>
      </p:sp>
      <p:sp>
        <p:nvSpPr>
          <p:cNvPr id="47" name="Date Placeholder 3">
            <a:extLst>
              <a:ext uri="{FF2B5EF4-FFF2-40B4-BE49-F238E27FC236}">
                <a16:creationId xmlns:a16="http://schemas.microsoft.com/office/drawing/2014/main" id="{1BCE57A7-D1EF-5D41-9DA0-DBC90B193C2C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xfrm>
            <a:off x="533400" y="6477000"/>
            <a:ext cx="2133600" cy="304800"/>
          </a:xfrm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defRPr/>
            </a:pPr>
            <a:r>
              <a:rPr lang="en-GB" i="1" dirty="0">
                <a:solidFill>
                  <a:srgbClr val="004489"/>
                </a:solidFill>
                <a:effectLst/>
                <a:ea typeface="+mn-ea"/>
                <a:cs typeface="+mn-cs"/>
              </a:rPr>
              <a:t>2020 June 29</a:t>
            </a:r>
          </a:p>
        </p:txBody>
      </p:sp>
      <p:pic>
        <p:nvPicPr>
          <p:cNvPr id="48" name="Picture 3" descr="logo_jive_small.jpg">
            <a:extLst>
              <a:ext uri="{FF2B5EF4-FFF2-40B4-BE49-F238E27FC236}">
                <a16:creationId xmlns:a16="http://schemas.microsoft.com/office/drawing/2014/main" id="{AB7BBA14-5EED-9C44-9A1E-CA2F2B42FBD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6400800"/>
            <a:ext cx="4873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" name="Footer Placeholder 4">
            <a:extLst>
              <a:ext uri="{FF2B5EF4-FFF2-40B4-BE49-F238E27FC236}">
                <a16:creationId xmlns:a16="http://schemas.microsoft.com/office/drawing/2014/main" id="{AE006484-D97E-0B4E-8876-AFD5919E19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04295" y="6477000"/>
            <a:ext cx="6520505" cy="304800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200" i="1" dirty="0">
                <a:solidFill>
                  <a:srgbClr val="004489"/>
                </a:solidFill>
                <a:effectLst/>
              </a:rPr>
              <a:t>EAS2020 – SS16 Registering the Universe at the highest spatial accuracy </a:t>
            </a:r>
          </a:p>
        </p:txBody>
      </p:sp>
      <p:pic>
        <p:nvPicPr>
          <p:cNvPr id="50" name="Picture 49">
            <a:extLst>
              <a:ext uri="{FF2B5EF4-FFF2-40B4-BE49-F238E27FC236}">
                <a16:creationId xmlns:a16="http://schemas.microsoft.com/office/drawing/2014/main" id="{1E25A951-3C6E-BB41-8132-E6C5A20066E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85811" y="6400800"/>
            <a:ext cx="1253426" cy="457200"/>
          </a:xfrm>
          <a:prstGeom prst="rect">
            <a:avLst/>
          </a:prstGeom>
        </p:spPr>
      </p:pic>
      <p:pic>
        <p:nvPicPr>
          <p:cNvPr id="58" name="Picture 57">
            <a:extLst>
              <a:ext uri="{FF2B5EF4-FFF2-40B4-BE49-F238E27FC236}">
                <a16:creationId xmlns:a16="http://schemas.microsoft.com/office/drawing/2014/main" id="{365020AB-67EC-CC48-84D2-79CE41E1A130}"/>
              </a:ext>
            </a:extLst>
          </p:cNvPr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988059"/>
            <a:ext cx="3696970" cy="5230495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1DD5DEA8-05E8-7F4E-BF98-623B62548258}"/>
              </a:ext>
            </a:extLst>
          </p:cNvPr>
          <p:cNvGrpSpPr/>
          <p:nvPr/>
        </p:nvGrpSpPr>
        <p:grpSpPr>
          <a:xfrm>
            <a:off x="1714500" y="1830070"/>
            <a:ext cx="5715000" cy="4645659"/>
            <a:chOff x="3276600" y="1752600"/>
            <a:chExt cx="5715000" cy="4645659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81A5D5A8-F2A6-DC4E-9D8A-9DB28FAE090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58031" y="4087493"/>
              <a:ext cx="4602480" cy="2204720"/>
            </a:xfrm>
            <a:prstGeom prst="rect">
              <a:avLst/>
            </a:prstGeom>
          </p:spPr>
        </p:pic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13EAD4A6-E73D-CD4B-BF96-FB5B75D942F8}"/>
                </a:ext>
              </a:extLst>
            </p:cNvPr>
            <p:cNvSpPr/>
            <p:nvPr/>
          </p:nvSpPr>
          <p:spPr bwMode="auto">
            <a:xfrm>
              <a:off x="3276600" y="1752600"/>
              <a:ext cx="5715000" cy="4645659"/>
            </a:xfrm>
            <a:prstGeom prst="rect">
              <a:avLst/>
            </a:prstGeom>
            <a:solidFill>
              <a:srgbClr val="FFFFFF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_tradnl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endParaRPr>
            </a:p>
          </p:txBody>
        </p: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8A245691-6E7E-6F4C-A7B8-441170447E3A}"/>
                </a:ext>
              </a:extLst>
            </p:cNvPr>
            <p:cNvPicPr/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23" t="1783" r="3418" b="10847"/>
            <a:stretch/>
          </p:blipFill>
          <p:spPr>
            <a:xfrm>
              <a:off x="3352800" y="2590800"/>
              <a:ext cx="5486400" cy="3733800"/>
            </a:xfrm>
            <a:prstGeom prst="rect">
              <a:avLst/>
            </a:prstGeom>
          </p:spPr>
        </p:pic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8DEE17B6-ACAB-4F43-9CA8-8B0982BBF769}"/>
                </a:ext>
              </a:extLst>
            </p:cNvPr>
            <p:cNvSpPr txBox="1"/>
            <p:nvPr/>
          </p:nvSpPr>
          <p:spPr>
            <a:xfrm>
              <a:off x="4128719" y="1882488"/>
              <a:ext cx="4261103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s-ES_tradnl" b="1" dirty="0">
                  <a:solidFill>
                    <a:srgbClr val="004489"/>
                  </a:solidFill>
                </a:rPr>
                <a:t>SKA-VLBI KEY SCIENCE PROJECTS </a:t>
              </a:r>
            </a:p>
            <a:p>
              <a:pPr algn="ctr"/>
              <a:r>
                <a:rPr lang="es-ES_tradnl" b="1" dirty="0">
                  <a:solidFill>
                    <a:srgbClr val="004489"/>
                  </a:solidFill>
                </a:rPr>
                <a:t>WORKING GROUPS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199246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alphaModFix amt="40000"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6D4E96C5-CEEC-6141-B794-1AEAAB1BBC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403341"/>
            <a:ext cx="9144000" cy="457200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13" rIns="91425" bIns="45713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455613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2pPr>
            <a:lvl3pPr marL="912813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3pPr>
            <a:lvl4pPr marL="1370013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4pPr>
            <a:lvl5pPr marL="1827213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9pPr>
          </a:lstStyle>
          <a:p>
            <a:pPr eaLnBrk="0" hangingPunct="0"/>
            <a:endParaRPr lang="en-US"/>
          </a:p>
        </p:txBody>
      </p:sp>
      <p:sp>
        <p:nvSpPr>
          <p:cNvPr id="17" name="Rectangle 1">
            <a:extLst>
              <a:ext uri="{FF2B5EF4-FFF2-40B4-BE49-F238E27FC236}">
                <a16:creationId xmlns:a16="http://schemas.microsoft.com/office/drawing/2014/main" id="{D3997357-54B3-C04C-925D-E138492A65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400800"/>
            <a:ext cx="9144000" cy="457200"/>
          </a:xfrm>
          <a:prstGeom prst="rect">
            <a:avLst/>
          </a:prstGeom>
          <a:noFill/>
          <a:ln>
            <a:noFill/>
          </a:ln>
        </p:spPr>
        <p:txBody>
          <a:bodyPr lIns="91425" tIns="45713" rIns="91425" bIns="45713"/>
          <a:lstStyle/>
          <a:p>
            <a:pPr eaLnBrk="0" hangingPunct="0"/>
            <a:endParaRPr lang="nl-NL">
              <a:solidFill>
                <a:srgbClr val="004489"/>
              </a:solidFill>
            </a:endParaRPr>
          </a:p>
        </p:txBody>
      </p:sp>
      <p:sp>
        <p:nvSpPr>
          <p:cNvPr id="18" name="Date Placeholder 3">
            <a:extLst>
              <a:ext uri="{FF2B5EF4-FFF2-40B4-BE49-F238E27FC236}">
                <a16:creationId xmlns:a16="http://schemas.microsoft.com/office/drawing/2014/main" id="{ED7831E1-C211-CE43-BBCF-DC6ABE1F3F49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xfrm>
            <a:off x="533400" y="6477000"/>
            <a:ext cx="2133600" cy="304800"/>
          </a:xfrm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defRPr/>
            </a:pPr>
            <a:r>
              <a:rPr lang="en-GB" i="1" dirty="0">
                <a:solidFill>
                  <a:srgbClr val="004489"/>
                </a:solidFill>
                <a:effectLst/>
                <a:ea typeface="+mn-ea"/>
                <a:cs typeface="+mn-cs"/>
              </a:rPr>
              <a:t>2020 June 29</a:t>
            </a:r>
          </a:p>
        </p:txBody>
      </p:sp>
      <p:pic>
        <p:nvPicPr>
          <p:cNvPr id="19" name="Picture 3" descr="logo_jive_small.jpg">
            <a:extLst>
              <a:ext uri="{FF2B5EF4-FFF2-40B4-BE49-F238E27FC236}">
                <a16:creationId xmlns:a16="http://schemas.microsoft.com/office/drawing/2014/main" id="{D8BEA741-CA10-9242-8E9E-46804ED7B5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6400800"/>
            <a:ext cx="4873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Footer Placeholder 4">
            <a:extLst>
              <a:ext uri="{FF2B5EF4-FFF2-40B4-BE49-F238E27FC236}">
                <a16:creationId xmlns:a16="http://schemas.microsoft.com/office/drawing/2014/main" id="{B0174AAB-F9F4-D844-B2D2-F3F68C5746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04295" y="6477000"/>
            <a:ext cx="6520505" cy="304800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200" i="1" dirty="0">
                <a:solidFill>
                  <a:srgbClr val="004489"/>
                </a:solidFill>
                <a:effectLst/>
              </a:rPr>
              <a:t>EAS2020 – SS16 Registering the Universe at the highest spatial accuracy 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771A0967-8EBB-E645-820F-9E736CF5178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85811" y="6400800"/>
            <a:ext cx="1253426" cy="457200"/>
          </a:xfrm>
          <a:prstGeom prst="rect">
            <a:avLst/>
          </a:prstGeom>
        </p:spPr>
      </p:pic>
      <p:sp>
        <p:nvSpPr>
          <p:cNvPr id="23" name="Rectangle 2">
            <a:extLst>
              <a:ext uri="{FF2B5EF4-FFF2-40B4-BE49-F238E27FC236}">
                <a16:creationId xmlns:a16="http://schemas.microsoft.com/office/drawing/2014/main" id="{29F292D3-3A2E-2843-B362-540EE61B22B6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304800"/>
            <a:ext cx="9144000" cy="609600"/>
          </a:xfrm>
          <a:prstGeom prst="rect">
            <a:avLst/>
          </a:prstGeom>
          <a:noFill/>
        </p:spPr>
        <p:txBody>
          <a:bodyPr/>
          <a:lstStyle/>
          <a:p>
            <a:pPr algn="ctr">
              <a:defRPr/>
            </a:pPr>
            <a:r>
              <a:rPr lang="en-GB" sz="3200" kern="0" dirty="0">
                <a:solidFill>
                  <a:srgbClr val="004489"/>
                </a:solidFill>
                <a:latin typeface="+mj-lt"/>
                <a:ea typeface="+mj-ea"/>
                <a:cs typeface="Times New Roman"/>
              </a:rPr>
              <a:t>What SKA-VLBI can do for my science?</a:t>
            </a:r>
          </a:p>
          <a:p>
            <a:pPr algn="ctr">
              <a:defRPr/>
            </a:pPr>
            <a:endParaRPr lang="en-GB" sz="1600" kern="0" dirty="0">
              <a:solidFill>
                <a:schemeClr val="accent2"/>
              </a:solidFill>
              <a:latin typeface="Times New Roman"/>
              <a:ea typeface="+mj-ea"/>
              <a:cs typeface="Times New Roman"/>
            </a:endParaRPr>
          </a:p>
          <a:p>
            <a:pPr algn="ctr">
              <a:defRPr/>
            </a:pPr>
            <a:endParaRPr lang="en-GB" sz="1600" kern="0" dirty="0">
              <a:solidFill>
                <a:schemeClr val="accent2"/>
              </a:solidFill>
              <a:latin typeface="Times New Roman"/>
              <a:ea typeface="+mj-ea"/>
              <a:cs typeface="Times New Roman"/>
            </a:endParaRPr>
          </a:p>
          <a:p>
            <a:pPr algn="ctr">
              <a:defRPr/>
            </a:pPr>
            <a:endParaRPr lang="en-GB" sz="1600" kern="0" dirty="0">
              <a:solidFill>
                <a:schemeClr val="accent2"/>
              </a:solidFill>
              <a:latin typeface="Times New Roman"/>
              <a:ea typeface="+mj-ea"/>
              <a:cs typeface="Times New Roman"/>
            </a:endParaRPr>
          </a:p>
          <a:p>
            <a:pPr algn="ctr">
              <a:defRPr/>
            </a:pPr>
            <a:endParaRPr lang="en-GB" sz="1600" kern="0" dirty="0">
              <a:solidFill>
                <a:schemeClr val="accent2"/>
              </a:solidFill>
              <a:latin typeface="Tahoma"/>
              <a:ea typeface="+mj-ea"/>
              <a:cs typeface="Tahoma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E66F5A1F-86BA-FE48-BC9F-5436458FCB39}"/>
              </a:ext>
            </a:extLst>
          </p:cNvPr>
          <p:cNvSpPr txBox="1"/>
          <p:nvPr/>
        </p:nvSpPr>
        <p:spPr>
          <a:xfrm>
            <a:off x="533400" y="1081881"/>
            <a:ext cx="776206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b="1" dirty="0">
                <a:solidFill>
                  <a:srgbClr val="004489"/>
                </a:solidFill>
              </a:rPr>
              <a:t>GALAXIES and AGNs: Key Science Themes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1825234-1733-464E-AE60-EAED7012D03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045" y="1742646"/>
            <a:ext cx="7601874" cy="5039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73861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alphaModFix amt="40000"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3"/>
          <p:cNvSpPr txBox="1">
            <a:spLocks noChangeArrowheads="1"/>
          </p:cNvSpPr>
          <p:nvPr/>
        </p:nvSpPr>
        <p:spPr bwMode="auto">
          <a:xfrm>
            <a:off x="5638800" y="5715000"/>
            <a:ext cx="30432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800" i="1">
                <a:solidFill>
                  <a:srgbClr val="FFFFFF"/>
                </a:solidFill>
              </a:rPr>
              <a:t>Cyg A (McKean et al. 2016)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D4E96C5-CEEC-6141-B794-1AEAAB1BBC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403341"/>
            <a:ext cx="9144000" cy="457200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13" rIns="91425" bIns="45713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455613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2pPr>
            <a:lvl3pPr marL="912813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3pPr>
            <a:lvl4pPr marL="1370013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4pPr>
            <a:lvl5pPr marL="1827213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9pPr>
          </a:lstStyle>
          <a:p>
            <a:pPr eaLnBrk="0" hangingPunct="0"/>
            <a:endParaRPr lang="en-US"/>
          </a:p>
        </p:txBody>
      </p:sp>
      <p:sp>
        <p:nvSpPr>
          <p:cNvPr id="17" name="Rectangle 1">
            <a:extLst>
              <a:ext uri="{FF2B5EF4-FFF2-40B4-BE49-F238E27FC236}">
                <a16:creationId xmlns:a16="http://schemas.microsoft.com/office/drawing/2014/main" id="{D3997357-54B3-C04C-925D-E138492A65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400800"/>
            <a:ext cx="9144000" cy="457200"/>
          </a:xfrm>
          <a:prstGeom prst="rect">
            <a:avLst/>
          </a:prstGeom>
          <a:noFill/>
          <a:ln>
            <a:noFill/>
          </a:ln>
        </p:spPr>
        <p:txBody>
          <a:bodyPr lIns="91425" tIns="45713" rIns="91425" bIns="45713"/>
          <a:lstStyle/>
          <a:p>
            <a:pPr eaLnBrk="0" hangingPunct="0"/>
            <a:endParaRPr lang="nl-NL">
              <a:solidFill>
                <a:srgbClr val="004489"/>
              </a:solidFill>
            </a:endParaRPr>
          </a:p>
        </p:txBody>
      </p:sp>
      <p:sp>
        <p:nvSpPr>
          <p:cNvPr id="18" name="Date Placeholder 3">
            <a:extLst>
              <a:ext uri="{FF2B5EF4-FFF2-40B4-BE49-F238E27FC236}">
                <a16:creationId xmlns:a16="http://schemas.microsoft.com/office/drawing/2014/main" id="{ED7831E1-C211-CE43-BBCF-DC6ABE1F3F49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xfrm>
            <a:off x="533400" y="6477000"/>
            <a:ext cx="2133600" cy="304800"/>
          </a:xfrm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defRPr/>
            </a:pPr>
            <a:r>
              <a:rPr lang="en-GB" i="1" dirty="0">
                <a:solidFill>
                  <a:srgbClr val="004489"/>
                </a:solidFill>
                <a:effectLst/>
                <a:ea typeface="+mn-ea"/>
                <a:cs typeface="+mn-cs"/>
              </a:rPr>
              <a:t>2020 June 29</a:t>
            </a:r>
          </a:p>
        </p:txBody>
      </p:sp>
      <p:pic>
        <p:nvPicPr>
          <p:cNvPr id="19" name="Picture 3" descr="logo_jive_small.jpg">
            <a:extLst>
              <a:ext uri="{FF2B5EF4-FFF2-40B4-BE49-F238E27FC236}">
                <a16:creationId xmlns:a16="http://schemas.microsoft.com/office/drawing/2014/main" id="{D8BEA741-CA10-9242-8E9E-46804ED7B5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6400800"/>
            <a:ext cx="4873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Footer Placeholder 4">
            <a:extLst>
              <a:ext uri="{FF2B5EF4-FFF2-40B4-BE49-F238E27FC236}">
                <a16:creationId xmlns:a16="http://schemas.microsoft.com/office/drawing/2014/main" id="{B0174AAB-F9F4-D844-B2D2-F3F68C5746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04295" y="6477000"/>
            <a:ext cx="6520505" cy="304800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200" i="1" dirty="0">
                <a:solidFill>
                  <a:srgbClr val="004489"/>
                </a:solidFill>
                <a:effectLst/>
              </a:rPr>
              <a:t>EAS2020 – SS16 Registering the Universe at the highest spatial accuracy 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771A0967-8EBB-E645-820F-9E736CF5178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85811" y="6400800"/>
            <a:ext cx="1253426" cy="457200"/>
          </a:xfrm>
          <a:prstGeom prst="rect">
            <a:avLst/>
          </a:prstGeom>
        </p:spPr>
      </p:pic>
      <p:sp>
        <p:nvSpPr>
          <p:cNvPr id="23" name="Rectangle 2">
            <a:extLst>
              <a:ext uri="{FF2B5EF4-FFF2-40B4-BE49-F238E27FC236}">
                <a16:creationId xmlns:a16="http://schemas.microsoft.com/office/drawing/2014/main" id="{29F292D3-3A2E-2843-B362-540EE61B22B6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304800"/>
            <a:ext cx="9144000" cy="609600"/>
          </a:xfrm>
          <a:prstGeom prst="rect">
            <a:avLst/>
          </a:prstGeom>
          <a:noFill/>
        </p:spPr>
        <p:txBody>
          <a:bodyPr/>
          <a:lstStyle/>
          <a:p>
            <a:pPr algn="ctr">
              <a:defRPr/>
            </a:pPr>
            <a:r>
              <a:rPr lang="en-GB" sz="3200" kern="0" dirty="0">
                <a:solidFill>
                  <a:srgbClr val="004489"/>
                </a:solidFill>
                <a:latin typeface="+mj-lt"/>
                <a:ea typeface="+mj-ea"/>
                <a:cs typeface="Times New Roman"/>
              </a:rPr>
              <a:t>What SKA-VLBI can do for my science?</a:t>
            </a:r>
          </a:p>
          <a:p>
            <a:pPr algn="ctr">
              <a:defRPr/>
            </a:pPr>
            <a:endParaRPr lang="en-GB" sz="1600" kern="0" dirty="0">
              <a:solidFill>
                <a:schemeClr val="accent2"/>
              </a:solidFill>
              <a:latin typeface="Times New Roman"/>
              <a:ea typeface="+mj-ea"/>
              <a:cs typeface="Times New Roman"/>
            </a:endParaRPr>
          </a:p>
          <a:p>
            <a:pPr algn="ctr">
              <a:defRPr/>
            </a:pPr>
            <a:endParaRPr lang="en-GB" sz="1600" kern="0" dirty="0">
              <a:solidFill>
                <a:schemeClr val="accent2"/>
              </a:solidFill>
              <a:latin typeface="Times New Roman"/>
              <a:ea typeface="+mj-ea"/>
              <a:cs typeface="Times New Roman"/>
            </a:endParaRPr>
          </a:p>
          <a:p>
            <a:pPr algn="ctr">
              <a:defRPr/>
            </a:pPr>
            <a:endParaRPr lang="en-GB" sz="1600" kern="0" dirty="0">
              <a:solidFill>
                <a:schemeClr val="accent2"/>
              </a:solidFill>
              <a:latin typeface="Times New Roman"/>
              <a:ea typeface="+mj-ea"/>
              <a:cs typeface="Times New Roman"/>
            </a:endParaRPr>
          </a:p>
          <a:p>
            <a:pPr algn="ctr">
              <a:defRPr/>
            </a:pPr>
            <a:endParaRPr lang="en-GB" sz="1600" kern="0" dirty="0">
              <a:solidFill>
                <a:schemeClr val="accent2"/>
              </a:solidFill>
              <a:latin typeface="Tahoma"/>
              <a:ea typeface="+mj-ea"/>
              <a:cs typeface="Tahoma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E66F5A1F-86BA-FE48-BC9F-5436458FCB39}"/>
              </a:ext>
            </a:extLst>
          </p:cNvPr>
          <p:cNvSpPr txBox="1"/>
          <p:nvPr/>
        </p:nvSpPr>
        <p:spPr>
          <a:xfrm>
            <a:off x="533400" y="1081881"/>
            <a:ext cx="776206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b="1" dirty="0">
                <a:solidFill>
                  <a:srgbClr val="004489"/>
                </a:solidFill>
              </a:rPr>
              <a:t>GALAXIES and AGNs: Key Science Themes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1825234-1733-464E-AE60-EAED7012D03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045" y="1742646"/>
            <a:ext cx="7601874" cy="5039154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60D1CEFB-B967-E942-8916-4D3C431D2C51}"/>
              </a:ext>
            </a:extLst>
          </p:cNvPr>
          <p:cNvSpPr/>
          <p:nvPr/>
        </p:nvSpPr>
        <p:spPr>
          <a:xfrm>
            <a:off x="554279" y="2209800"/>
            <a:ext cx="4626588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GB" sz="36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AGN/SF separation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0645960D-D9F4-9447-B193-076E8A19CCD8}"/>
              </a:ext>
            </a:extLst>
          </p:cNvPr>
          <p:cNvSpPr/>
          <p:nvPr/>
        </p:nvSpPr>
        <p:spPr>
          <a:xfrm>
            <a:off x="342145" y="5603477"/>
            <a:ext cx="5638083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GB" sz="36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AGN Feedback/Fuelling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9726D7F2-4C4D-9E4A-B55D-8F7B2C62218D}"/>
              </a:ext>
            </a:extLst>
          </p:cNvPr>
          <p:cNvSpPr/>
          <p:nvPr/>
        </p:nvSpPr>
        <p:spPr>
          <a:xfrm>
            <a:off x="5364350" y="1597847"/>
            <a:ext cx="3658374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GB" sz="36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BH/Cosmology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82898A76-FEDF-4348-BFF3-BEB4438A99C4}"/>
              </a:ext>
            </a:extLst>
          </p:cNvPr>
          <p:cNvSpPr/>
          <p:nvPr/>
        </p:nvSpPr>
        <p:spPr>
          <a:xfrm>
            <a:off x="3818154" y="3555406"/>
            <a:ext cx="2725426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GB" sz="36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Jet physics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74B8972F-3D5D-944D-BC02-A07AB895B184}"/>
              </a:ext>
            </a:extLst>
          </p:cNvPr>
          <p:cNvSpPr/>
          <p:nvPr/>
        </p:nvSpPr>
        <p:spPr>
          <a:xfrm>
            <a:off x="248444" y="4284156"/>
            <a:ext cx="3866764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GB" sz="36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SMBH evolution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335052BA-7247-EE4F-90A6-C4535C8E23D2}"/>
              </a:ext>
            </a:extLst>
          </p:cNvPr>
          <p:cNvSpPr/>
          <p:nvPr/>
        </p:nvSpPr>
        <p:spPr>
          <a:xfrm>
            <a:off x="6139698" y="5012907"/>
            <a:ext cx="2999539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GB" sz="36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Dark matter</a:t>
            </a:r>
          </a:p>
        </p:txBody>
      </p:sp>
    </p:spTree>
    <p:extLst>
      <p:ext uri="{BB962C8B-B14F-4D97-AF65-F5344CB8AC3E}">
        <p14:creationId xmlns:p14="http://schemas.microsoft.com/office/powerpoint/2010/main" val="4692816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alphaModFix amt="40000"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0" y="304800"/>
            <a:ext cx="9144000" cy="609600"/>
          </a:xfrm>
          <a:prstGeom prst="rect">
            <a:avLst/>
          </a:prstGeom>
          <a:noFill/>
        </p:spPr>
        <p:txBody>
          <a:bodyPr/>
          <a:lstStyle/>
          <a:p>
            <a:pPr algn="ctr">
              <a:defRPr/>
            </a:pPr>
            <a:r>
              <a:rPr lang="en-GB" sz="3200" kern="0" dirty="0">
                <a:solidFill>
                  <a:srgbClr val="004489"/>
                </a:solidFill>
                <a:latin typeface="+mj-lt"/>
                <a:ea typeface="+mj-ea"/>
                <a:cs typeface="Times New Roman"/>
              </a:rPr>
              <a:t>What SKA-VLBI can do for my science?</a:t>
            </a:r>
          </a:p>
          <a:p>
            <a:pPr algn="ctr">
              <a:defRPr/>
            </a:pPr>
            <a:endParaRPr lang="en-GB" sz="1600" kern="0" dirty="0">
              <a:solidFill>
                <a:schemeClr val="accent2"/>
              </a:solidFill>
              <a:latin typeface="Times New Roman"/>
              <a:ea typeface="+mj-ea"/>
              <a:cs typeface="Times New Roman"/>
            </a:endParaRPr>
          </a:p>
          <a:p>
            <a:pPr algn="ctr">
              <a:defRPr/>
            </a:pPr>
            <a:endParaRPr lang="en-GB" sz="1600" kern="0" dirty="0">
              <a:solidFill>
                <a:schemeClr val="accent2"/>
              </a:solidFill>
              <a:latin typeface="Times New Roman"/>
              <a:ea typeface="+mj-ea"/>
              <a:cs typeface="Times New Roman"/>
            </a:endParaRPr>
          </a:p>
          <a:p>
            <a:pPr algn="ctr">
              <a:defRPr/>
            </a:pPr>
            <a:endParaRPr lang="en-GB" sz="1600" kern="0" dirty="0">
              <a:solidFill>
                <a:schemeClr val="accent2"/>
              </a:solidFill>
              <a:latin typeface="Times New Roman"/>
              <a:ea typeface="+mj-ea"/>
              <a:cs typeface="Times New Roman"/>
            </a:endParaRPr>
          </a:p>
          <a:p>
            <a:pPr algn="ctr">
              <a:defRPr/>
            </a:pPr>
            <a:endParaRPr lang="en-GB" sz="1600" kern="0" dirty="0">
              <a:solidFill>
                <a:schemeClr val="accent2"/>
              </a:solidFill>
              <a:latin typeface="Tahoma"/>
              <a:ea typeface="+mj-ea"/>
              <a:cs typeface="Tahoma"/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15F67F19-8589-1A4B-A6B3-57A77E6BD4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403341"/>
            <a:ext cx="9144000" cy="457200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13" rIns="91425" bIns="45713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455613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2pPr>
            <a:lvl3pPr marL="912813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3pPr>
            <a:lvl4pPr marL="1370013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4pPr>
            <a:lvl5pPr marL="1827213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9pPr>
          </a:lstStyle>
          <a:p>
            <a:pPr eaLnBrk="0" hangingPunct="0"/>
            <a:endParaRPr lang="en-GB"/>
          </a:p>
        </p:txBody>
      </p:sp>
      <p:sp>
        <p:nvSpPr>
          <p:cNvPr id="46" name="Rectangle 1">
            <a:extLst>
              <a:ext uri="{FF2B5EF4-FFF2-40B4-BE49-F238E27FC236}">
                <a16:creationId xmlns:a16="http://schemas.microsoft.com/office/drawing/2014/main" id="{E56A9F35-70E7-A948-9F79-26CFE993AF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400800"/>
            <a:ext cx="9144000" cy="457200"/>
          </a:xfrm>
          <a:prstGeom prst="rect">
            <a:avLst/>
          </a:prstGeom>
          <a:noFill/>
          <a:ln>
            <a:noFill/>
          </a:ln>
        </p:spPr>
        <p:txBody>
          <a:bodyPr lIns="91425" tIns="45713" rIns="91425" bIns="45713"/>
          <a:lstStyle/>
          <a:p>
            <a:pPr eaLnBrk="0" hangingPunct="0"/>
            <a:endParaRPr lang="en-GB">
              <a:solidFill>
                <a:srgbClr val="004489"/>
              </a:solidFill>
            </a:endParaRPr>
          </a:p>
        </p:txBody>
      </p:sp>
      <p:sp>
        <p:nvSpPr>
          <p:cNvPr id="47" name="Date Placeholder 3">
            <a:extLst>
              <a:ext uri="{FF2B5EF4-FFF2-40B4-BE49-F238E27FC236}">
                <a16:creationId xmlns:a16="http://schemas.microsoft.com/office/drawing/2014/main" id="{1BCE57A7-D1EF-5D41-9DA0-DBC90B193C2C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xfrm>
            <a:off x="533400" y="6477000"/>
            <a:ext cx="2133600" cy="304800"/>
          </a:xfrm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defRPr/>
            </a:pPr>
            <a:r>
              <a:rPr lang="en-GB" i="1">
                <a:solidFill>
                  <a:srgbClr val="004489"/>
                </a:solidFill>
                <a:effectLst/>
                <a:ea typeface="+mn-ea"/>
                <a:cs typeface="+mn-cs"/>
              </a:rPr>
              <a:t>2020 June 29</a:t>
            </a:r>
          </a:p>
        </p:txBody>
      </p:sp>
      <p:pic>
        <p:nvPicPr>
          <p:cNvPr id="48" name="Picture 3" descr="logo_jive_small.jpg">
            <a:extLst>
              <a:ext uri="{FF2B5EF4-FFF2-40B4-BE49-F238E27FC236}">
                <a16:creationId xmlns:a16="http://schemas.microsoft.com/office/drawing/2014/main" id="{AB7BBA14-5EED-9C44-9A1E-CA2F2B42FBD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6400800"/>
            <a:ext cx="4873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" name="Footer Placeholder 4">
            <a:extLst>
              <a:ext uri="{FF2B5EF4-FFF2-40B4-BE49-F238E27FC236}">
                <a16:creationId xmlns:a16="http://schemas.microsoft.com/office/drawing/2014/main" id="{AE006484-D97E-0B4E-8876-AFD5919E19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04295" y="6477000"/>
            <a:ext cx="6520505" cy="304800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r>
              <a:rPr lang="en-GB" sz="1200" i="1" dirty="0">
                <a:solidFill>
                  <a:srgbClr val="004489"/>
                </a:solidFill>
                <a:effectLst/>
              </a:rPr>
              <a:t>EAS2020 – SS16 Registering the Universe at the highest spatial accuracy </a:t>
            </a:r>
          </a:p>
        </p:txBody>
      </p:sp>
      <p:pic>
        <p:nvPicPr>
          <p:cNvPr id="50" name="Picture 49">
            <a:extLst>
              <a:ext uri="{FF2B5EF4-FFF2-40B4-BE49-F238E27FC236}">
                <a16:creationId xmlns:a16="http://schemas.microsoft.com/office/drawing/2014/main" id="{1E25A951-3C6E-BB41-8132-E6C5A20066E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85811" y="6400800"/>
            <a:ext cx="1253426" cy="457200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FE359D70-1936-E948-88DA-24B487CE122F}"/>
              </a:ext>
            </a:extLst>
          </p:cNvPr>
          <p:cNvSpPr txBox="1"/>
          <p:nvPr/>
        </p:nvSpPr>
        <p:spPr>
          <a:xfrm>
            <a:off x="533400" y="1081881"/>
            <a:ext cx="387157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b="1" dirty="0">
                <a:solidFill>
                  <a:srgbClr val="004489"/>
                </a:solidFill>
              </a:rPr>
              <a:t>GALAXIES and AGNs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38EF4CF-71CE-0A47-975F-FD716892DED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455" y="3499012"/>
            <a:ext cx="3603812" cy="254710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22783CE4-EF7E-2449-8829-C5DD8EF93820}"/>
              </a:ext>
            </a:extLst>
          </p:cNvPr>
          <p:cNvSpPr txBox="1"/>
          <p:nvPr/>
        </p:nvSpPr>
        <p:spPr>
          <a:xfrm>
            <a:off x="457200" y="3059668"/>
            <a:ext cx="40632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dirty="0" err="1"/>
              <a:t>LoTSS</a:t>
            </a:r>
            <a:r>
              <a:rPr lang="en-GB" dirty="0"/>
              <a:t> - LOFAR Two-metre Sky Survey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46763E4A-0C76-344D-B120-322EA3A93CC1}"/>
              </a:ext>
            </a:extLst>
          </p:cNvPr>
          <p:cNvSpPr txBox="1"/>
          <p:nvPr/>
        </p:nvSpPr>
        <p:spPr>
          <a:xfrm>
            <a:off x="808636" y="6046113"/>
            <a:ext cx="337945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100" dirty="0" err="1"/>
              <a:t>Shimwell</a:t>
            </a:r>
            <a:r>
              <a:rPr lang="en-GB" sz="1100" dirty="0"/>
              <a:t> et al. 2019, Williams et al. 2019, </a:t>
            </a:r>
          </a:p>
          <a:p>
            <a:pPr algn="ctr"/>
            <a:r>
              <a:rPr lang="en-GB" sz="1100" dirty="0"/>
              <a:t>Duncan et al. 2019; Special volume A&amp;A Feb 2019</a:t>
            </a:r>
            <a:endParaRPr lang="en-GB" sz="12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AB68349-4201-5143-A1BE-1F68D6F40AFD}"/>
              </a:ext>
            </a:extLst>
          </p:cNvPr>
          <p:cNvSpPr txBox="1"/>
          <p:nvPr/>
        </p:nvSpPr>
        <p:spPr>
          <a:xfrm>
            <a:off x="4671937" y="1226165"/>
            <a:ext cx="4327832" cy="51090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solidFill>
                  <a:srgbClr val="004489"/>
                </a:solidFill>
              </a:rPr>
              <a:t>SKA-VLBI</a:t>
            </a:r>
            <a:r>
              <a:rPr lang="en-GB" sz="2000" dirty="0">
                <a:solidFill>
                  <a:srgbClr val="004489"/>
                </a:solidFill>
              </a:rPr>
              <a:t> </a:t>
            </a:r>
          </a:p>
          <a:p>
            <a:pPr algn="ctr"/>
            <a:r>
              <a:rPr lang="en-GB" sz="1600" dirty="0"/>
              <a:t>high resolution + sensitivity + low </a:t>
            </a:r>
            <a:r>
              <a:rPr lang="en-GB" sz="1600" dirty="0" err="1"/>
              <a:t>freqs</a:t>
            </a:r>
            <a:r>
              <a:rPr lang="en-GB" sz="1600" dirty="0"/>
              <a:t> </a:t>
            </a:r>
          </a:p>
          <a:p>
            <a:endParaRPr lang="en-GB" b="1" dirty="0"/>
          </a:p>
          <a:p>
            <a:pPr algn="ctr"/>
            <a:r>
              <a:rPr lang="en-GB" sz="2400" b="1" dirty="0">
                <a:solidFill>
                  <a:srgbClr val="004489"/>
                </a:solidFill>
              </a:rPr>
              <a:t>Unique probe for </a:t>
            </a:r>
          </a:p>
          <a:p>
            <a:pPr algn="ctr"/>
            <a:r>
              <a:rPr lang="en-GB" sz="2400" b="1" dirty="0">
                <a:solidFill>
                  <a:srgbClr val="004489"/>
                </a:solidFill>
              </a:rPr>
              <a:t>AGN science</a:t>
            </a:r>
          </a:p>
          <a:p>
            <a:endParaRPr lang="en-GB" sz="1600" dirty="0"/>
          </a:p>
          <a:p>
            <a:pPr marL="285750" indent="-285750">
              <a:buFont typeface="Wingdings" pitchFamily="2" charset="2"/>
              <a:buChar char="Ø"/>
            </a:pPr>
            <a:r>
              <a:rPr lang="en-GB" sz="1600" b="1" dirty="0"/>
              <a:t>AGN/SF </a:t>
            </a:r>
            <a:r>
              <a:rPr lang="en-GB" sz="1600" dirty="0"/>
              <a:t>disentanglement</a:t>
            </a:r>
          </a:p>
          <a:p>
            <a:pPr marL="285750" indent="-285750">
              <a:buFont typeface="Wingdings" pitchFamily="2" charset="2"/>
              <a:buChar char="Ø"/>
            </a:pPr>
            <a:endParaRPr lang="en-GB" sz="1600" dirty="0"/>
          </a:p>
          <a:p>
            <a:pPr marL="285750" indent="-285750">
              <a:buFont typeface="Wingdings" pitchFamily="2" charset="2"/>
              <a:buChar char="Ø"/>
            </a:pPr>
            <a:r>
              <a:rPr lang="en-GB" sz="1600" b="1" dirty="0"/>
              <a:t>FRI vs. FRII </a:t>
            </a:r>
            <a:r>
              <a:rPr lang="en-GB" sz="1600" dirty="0"/>
              <a:t>characterisation</a:t>
            </a:r>
          </a:p>
          <a:p>
            <a:pPr marL="285750" indent="-285750">
              <a:buFont typeface="Wingdings" pitchFamily="2" charset="2"/>
              <a:buChar char="Ø"/>
            </a:pPr>
            <a:endParaRPr lang="en-GB" sz="1600" dirty="0"/>
          </a:p>
          <a:p>
            <a:pPr marL="285750" indent="-285750">
              <a:buFont typeface="Wingdings" pitchFamily="2" charset="2"/>
              <a:buChar char="Ø"/>
            </a:pPr>
            <a:r>
              <a:rPr lang="en-GB" sz="1600" b="1" dirty="0"/>
              <a:t>Radio loud AGN: </a:t>
            </a:r>
            <a:r>
              <a:rPr lang="en-GB" sz="1600" dirty="0"/>
              <a:t>physics of hot-spots (spectral modelling)</a:t>
            </a:r>
          </a:p>
          <a:p>
            <a:pPr marL="285750" indent="-285750">
              <a:buFont typeface="Wingdings" pitchFamily="2" charset="2"/>
              <a:buChar char="Ø"/>
            </a:pPr>
            <a:endParaRPr lang="en-GB" sz="1600" dirty="0"/>
          </a:p>
          <a:p>
            <a:pPr marL="285750" indent="-285750">
              <a:buFont typeface="Wingdings" pitchFamily="2" charset="2"/>
              <a:buChar char="Ø"/>
            </a:pPr>
            <a:r>
              <a:rPr lang="en-GB" sz="1600" b="1" dirty="0"/>
              <a:t>Radio quiet AGN: </a:t>
            </a:r>
            <a:r>
              <a:rPr lang="en-GB" sz="1600" dirty="0"/>
              <a:t>origin of radio emission, core identification and small scale jets or winds, gravitationally lensed galaxies</a:t>
            </a:r>
          </a:p>
          <a:p>
            <a:pPr marL="285750" indent="-285750">
              <a:buFont typeface="Wingdings" pitchFamily="2" charset="2"/>
              <a:buChar char="Ø"/>
            </a:pPr>
            <a:endParaRPr lang="en-GB" sz="1600" dirty="0"/>
          </a:p>
          <a:p>
            <a:pPr marL="285750" indent="-285750">
              <a:buFont typeface="Wingdings" pitchFamily="2" charset="2"/>
              <a:buChar char="Ø"/>
            </a:pPr>
            <a:r>
              <a:rPr lang="en-GB" sz="1600" dirty="0"/>
              <a:t>Build a sample of resolved </a:t>
            </a:r>
            <a:r>
              <a:rPr lang="en-GB" sz="1600" b="1" dirty="0"/>
              <a:t>high-z AGN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EA163A8-7168-D648-A10D-A50718C35EB3}"/>
              </a:ext>
            </a:extLst>
          </p:cNvPr>
          <p:cNvSpPr txBox="1"/>
          <p:nvPr/>
        </p:nvSpPr>
        <p:spPr>
          <a:xfrm>
            <a:off x="444298" y="2381429"/>
            <a:ext cx="42911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AGNs at lower frequencies </a:t>
            </a:r>
            <a:r>
              <a:rPr lang="en-GB" dirty="0"/>
              <a:t>(~MHz):</a:t>
            </a:r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218572980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alphaModFix amt="40000"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0" y="304800"/>
            <a:ext cx="9144000" cy="609600"/>
          </a:xfrm>
          <a:prstGeom prst="rect">
            <a:avLst/>
          </a:prstGeom>
          <a:noFill/>
        </p:spPr>
        <p:txBody>
          <a:bodyPr/>
          <a:lstStyle/>
          <a:p>
            <a:pPr algn="ctr">
              <a:defRPr/>
            </a:pPr>
            <a:r>
              <a:rPr lang="en-GB" sz="3200" kern="0" dirty="0">
                <a:solidFill>
                  <a:srgbClr val="004489"/>
                </a:solidFill>
                <a:latin typeface="+mj-lt"/>
                <a:ea typeface="+mj-ea"/>
                <a:cs typeface="Times New Roman"/>
              </a:rPr>
              <a:t>What SKA-VLBI can do for my science?</a:t>
            </a:r>
          </a:p>
          <a:p>
            <a:pPr algn="ctr">
              <a:defRPr/>
            </a:pPr>
            <a:endParaRPr lang="en-GB" sz="1600" kern="0" dirty="0">
              <a:solidFill>
                <a:schemeClr val="accent2"/>
              </a:solidFill>
              <a:latin typeface="Times New Roman"/>
              <a:ea typeface="+mj-ea"/>
              <a:cs typeface="Times New Roman"/>
            </a:endParaRPr>
          </a:p>
          <a:p>
            <a:pPr algn="ctr">
              <a:defRPr/>
            </a:pPr>
            <a:endParaRPr lang="en-GB" sz="1600" kern="0" dirty="0">
              <a:solidFill>
                <a:schemeClr val="accent2"/>
              </a:solidFill>
              <a:latin typeface="Times New Roman"/>
              <a:ea typeface="+mj-ea"/>
              <a:cs typeface="Times New Roman"/>
            </a:endParaRPr>
          </a:p>
          <a:p>
            <a:pPr algn="ctr">
              <a:defRPr/>
            </a:pPr>
            <a:endParaRPr lang="en-GB" sz="1600" kern="0" dirty="0">
              <a:solidFill>
                <a:schemeClr val="accent2"/>
              </a:solidFill>
              <a:latin typeface="Times New Roman"/>
              <a:ea typeface="+mj-ea"/>
              <a:cs typeface="Times New Roman"/>
            </a:endParaRPr>
          </a:p>
          <a:p>
            <a:pPr algn="ctr">
              <a:defRPr/>
            </a:pPr>
            <a:endParaRPr lang="en-GB" sz="1600" kern="0" dirty="0">
              <a:solidFill>
                <a:schemeClr val="accent2"/>
              </a:solidFill>
              <a:latin typeface="Tahoma"/>
              <a:ea typeface="+mj-ea"/>
              <a:cs typeface="Tahoma"/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15F67F19-8589-1A4B-A6B3-57A77E6BD4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403341"/>
            <a:ext cx="9144000" cy="457200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13" rIns="91425" bIns="45713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455613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2pPr>
            <a:lvl3pPr marL="912813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3pPr>
            <a:lvl4pPr marL="1370013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4pPr>
            <a:lvl5pPr marL="1827213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9pPr>
          </a:lstStyle>
          <a:p>
            <a:pPr eaLnBrk="0" hangingPunct="0"/>
            <a:endParaRPr lang="en-GB"/>
          </a:p>
        </p:txBody>
      </p:sp>
      <p:sp>
        <p:nvSpPr>
          <p:cNvPr id="46" name="Rectangle 1">
            <a:extLst>
              <a:ext uri="{FF2B5EF4-FFF2-40B4-BE49-F238E27FC236}">
                <a16:creationId xmlns:a16="http://schemas.microsoft.com/office/drawing/2014/main" id="{E56A9F35-70E7-A948-9F79-26CFE993AF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400800"/>
            <a:ext cx="9144000" cy="457200"/>
          </a:xfrm>
          <a:prstGeom prst="rect">
            <a:avLst/>
          </a:prstGeom>
          <a:noFill/>
          <a:ln>
            <a:noFill/>
          </a:ln>
        </p:spPr>
        <p:txBody>
          <a:bodyPr lIns="91425" tIns="45713" rIns="91425" bIns="45713"/>
          <a:lstStyle/>
          <a:p>
            <a:pPr eaLnBrk="0" hangingPunct="0"/>
            <a:endParaRPr lang="en-GB">
              <a:solidFill>
                <a:srgbClr val="004489"/>
              </a:solidFill>
            </a:endParaRPr>
          </a:p>
        </p:txBody>
      </p:sp>
      <p:sp>
        <p:nvSpPr>
          <p:cNvPr id="47" name="Date Placeholder 3">
            <a:extLst>
              <a:ext uri="{FF2B5EF4-FFF2-40B4-BE49-F238E27FC236}">
                <a16:creationId xmlns:a16="http://schemas.microsoft.com/office/drawing/2014/main" id="{1BCE57A7-D1EF-5D41-9DA0-DBC90B193C2C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xfrm>
            <a:off x="533400" y="6477000"/>
            <a:ext cx="2133600" cy="304800"/>
          </a:xfrm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defRPr/>
            </a:pPr>
            <a:r>
              <a:rPr lang="en-GB" i="1">
                <a:solidFill>
                  <a:srgbClr val="004489"/>
                </a:solidFill>
                <a:effectLst/>
                <a:ea typeface="+mn-ea"/>
                <a:cs typeface="+mn-cs"/>
              </a:rPr>
              <a:t>2020 June 29</a:t>
            </a:r>
          </a:p>
        </p:txBody>
      </p:sp>
      <p:pic>
        <p:nvPicPr>
          <p:cNvPr id="48" name="Picture 3" descr="logo_jive_small.jpg">
            <a:extLst>
              <a:ext uri="{FF2B5EF4-FFF2-40B4-BE49-F238E27FC236}">
                <a16:creationId xmlns:a16="http://schemas.microsoft.com/office/drawing/2014/main" id="{AB7BBA14-5EED-9C44-9A1E-CA2F2B42FBD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6400800"/>
            <a:ext cx="4873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" name="Footer Placeholder 4">
            <a:extLst>
              <a:ext uri="{FF2B5EF4-FFF2-40B4-BE49-F238E27FC236}">
                <a16:creationId xmlns:a16="http://schemas.microsoft.com/office/drawing/2014/main" id="{AE006484-D97E-0B4E-8876-AFD5919E19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04295" y="6477000"/>
            <a:ext cx="6520505" cy="304800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r>
              <a:rPr lang="en-GB" sz="1200" i="1">
                <a:solidFill>
                  <a:srgbClr val="004489"/>
                </a:solidFill>
                <a:effectLst/>
              </a:rPr>
              <a:t>EAS2020 – SS16 Registering the Universe at the highest spatial accuracy </a:t>
            </a:r>
          </a:p>
        </p:txBody>
      </p:sp>
      <p:pic>
        <p:nvPicPr>
          <p:cNvPr id="50" name="Picture 49">
            <a:extLst>
              <a:ext uri="{FF2B5EF4-FFF2-40B4-BE49-F238E27FC236}">
                <a16:creationId xmlns:a16="http://schemas.microsoft.com/office/drawing/2014/main" id="{1E25A951-3C6E-BB41-8132-E6C5A20066E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85811" y="6400800"/>
            <a:ext cx="1253426" cy="457200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FE359D70-1936-E948-88DA-24B487CE122F}"/>
              </a:ext>
            </a:extLst>
          </p:cNvPr>
          <p:cNvSpPr txBox="1"/>
          <p:nvPr/>
        </p:nvSpPr>
        <p:spPr>
          <a:xfrm>
            <a:off x="533400" y="1081881"/>
            <a:ext cx="387157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b="1" dirty="0">
                <a:solidFill>
                  <a:srgbClr val="004489"/>
                </a:solidFill>
              </a:rPr>
              <a:t>GALAXIES and AGNs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BE14377C-0734-2B4A-BDEB-1A3FBE2CA27C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067" y="2193608"/>
            <a:ext cx="3081020" cy="3134995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574AA9C2-3F89-4F44-921F-C9AD4124C633}"/>
              </a:ext>
            </a:extLst>
          </p:cNvPr>
          <p:cNvSpPr txBox="1"/>
          <p:nvPr/>
        </p:nvSpPr>
        <p:spPr>
          <a:xfrm>
            <a:off x="4458570" y="838200"/>
            <a:ext cx="4609230" cy="5447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solidFill>
                  <a:srgbClr val="004489"/>
                </a:solidFill>
              </a:rPr>
              <a:t>SKA-VLBI</a:t>
            </a:r>
            <a:r>
              <a:rPr lang="en-GB" sz="2000" dirty="0">
                <a:solidFill>
                  <a:srgbClr val="004489"/>
                </a:solidFill>
              </a:rPr>
              <a:t> </a:t>
            </a:r>
          </a:p>
          <a:p>
            <a:pPr algn="ctr"/>
            <a:r>
              <a:rPr lang="en-GB" sz="1600" dirty="0"/>
              <a:t>high resolution + sensitivity + multiple beams</a:t>
            </a:r>
          </a:p>
          <a:p>
            <a:pPr marL="285750" indent="-285750">
              <a:buFont typeface="Wingdings" pitchFamily="2" charset="2"/>
              <a:buChar char="Ø"/>
            </a:pPr>
            <a:endParaRPr lang="en-GB" sz="1600" dirty="0"/>
          </a:p>
          <a:p>
            <a:pPr marL="285750" indent="-285750">
              <a:buFont typeface="Wingdings" pitchFamily="2" charset="2"/>
              <a:buChar char="Ø"/>
            </a:pPr>
            <a:r>
              <a:rPr lang="en-GB" sz="1600" dirty="0"/>
              <a:t>How is the VLBI sky at &lt; </a:t>
            </a:r>
            <a:r>
              <a:rPr lang="en-GB" sz="1600" b="1" dirty="0"/>
              <a:t>µ</a:t>
            </a:r>
            <a:r>
              <a:rPr lang="en-GB" sz="1600" b="1" dirty="0" err="1"/>
              <a:t>Jy</a:t>
            </a:r>
            <a:r>
              <a:rPr lang="en-GB" sz="1600" b="1" dirty="0"/>
              <a:t> sensitivities</a:t>
            </a:r>
            <a:r>
              <a:rPr lang="en-GB" sz="1600" dirty="0"/>
              <a:t>?</a:t>
            </a:r>
          </a:p>
          <a:p>
            <a:endParaRPr lang="en-GB" sz="1600" dirty="0"/>
          </a:p>
          <a:p>
            <a:pPr marL="285750" indent="-285750">
              <a:buFont typeface="Wingdings" pitchFamily="2" charset="2"/>
              <a:buChar char="Ø"/>
            </a:pPr>
            <a:r>
              <a:rPr lang="en-GB" sz="1600" b="1" dirty="0"/>
              <a:t>SKA deep-field surveys </a:t>
            </a:r>
            <a:r>
              <a:rPr lang="en-GB" sz="1600" dirty="0"/>
              <a:t>with targeted SKA-VLBI beams to extract radio/AGN science</a:t>
            </a:r>
          </a:p>
          <a:p>
            <a:pPr marL="285750" indent="-285750">
              <a:buFont typeface="Wingdings" pitchFamily="2" charset="2"/>
              <a:buChar char="Ø"/>
            </a:pPr>
            <a:endParaRPr lang="en-GB" sz="1600" dirty="0"/>
          </a:p>
          <a:p>
            <a:pPr algn="ctr"/>
            <a:r>
              <a:rPr lang="en-GB" sz="2400" b="1" dirty="0">
                <a:solidFill>
                  <a:srgbClr val="004489"/>
                </a:solidFill>
              </a:rPr>
              <a:t>Plenty of science to exploit!</a:t>
            </a:r>
          </a:p>
          <a:p>
            <a:endParaRPr lang="en-GB" sz="1600" dirty="0"/>
          </a:p>
          <a:p>
            <a:pPr marL="285750" indent="-285750">
              <a:buFont typeface="Wingdings" pitchFamily="2" charset="2"/>
              <a:buChar char="Ø"/>
            </a:pPr>
            <a:r>
              <a:rPr lang="en-GB" sz="1600" dirty="0"/>
              <a:t>Co-evolution </a:t>
            </a:r>
            <a:r>
              <a:rPr lang="en-GB" sz="1600" dirty="0">
                <a:sym typeface="Wingdings" pitchFamily="2" charset="2"/>
              </a:rPr>
              <a:t></a:t>
            </a:r>
            <a:r>
              <a:rPr lang="en-GB" sz="1600" b="1" dirty="0">
                <a:sym typeface="Wingdings" pitchFamily="2" charset="2"/>
              </a:rPr>
              <a:t> Feedback </a:t>
            </a:r>
            <a:r>
              <a:rPr lang="en-GB" sz="1600" dirty="0">
                <a:sym typeface="Wingdings" pitchFamily="2" charset="2"/>
              </a:rPr>
              <a:t>between SMBH and host galaxy</a:t>
            </a:r>
          </a:p>
          <a:p>
            <a:pPr marL="285750" indent="-285750">
              <a:buFont typeface="Wingdings" pitchFamily="2" charset="2"/>
              <a:buChar char="Ø"/>
            </a:pPr>
            <a:endParaRPr lang="en-GB" sz="1600" dirty="0"/>
          </a:p>
          <a:p>
            <a:pPr marL="285750" indent="-285750">
              <a:buFont typeface="Wingdings" pitchFamily="2" charset="2"/>
              <a:buChar char="Ø"/>
            </a:pPr>
            <a:r>
              <a:rPr lang="en-GB" sz="1600" dirty="0"/>
              <a:t>Radio emission traces both </a:t>
            </a:r>
            <a:r>
              <a:rPr lang="en-GB" sz="1600" b="1" dirty="0"/>
              <a:t>SF/AGN activity</a:t>
            </a:r>
          </a:p>
          <a:p>
            <a:pPr marL="285750" indent="-285750">
              <a:buFont typeface="Wingdings" pitchFamily="2" charset="2"/>
              <a:buChar char="Ø"/>
            </a:pPr>
            <a:endParaRPr lang="en-GB" sz="1600" dirty="0"/>
          </a:p>
          <a:p>
            <a:pPr marL="285750" indent="-285750">
              <a:buFont typeface="Wingdings" pitchFamily="2" charset="2"/>
              <a:buChar char="Ø"/>
            </a:pPr>
            <a:r>
              <a:rPr lang="en-GB" sz="1600" dirty="0"/>
              <a:t>The VLBI method detects the largest number of AGN: </a:t>
            </a:r>
            <a:r>
              <a:rPr lang="en-GB" sz="1600" b="1" dirty="0"/>
              <a:t>VLBI wide-field surveys for AGN finder</a:t>
            </a:r>
          </a:p>
          <a:p>
            <a:pPr marL="285750" indent="-285750">
              <a:buFont typeface="Wingdings" pitchFamily="2" charset="2"/>
              <a:buChar char="Ø"/>
            </a:pPr>
            <a:endParaRPr lang="en-GB" sz="1600" dirty="0"/>
          </a:p>
          <a:p>
            <a:pPr marL="285750" indent="-285750">
              <a:buFont typeface="Wingdings" pitchFamily="2" charset="2"/>
              <a:buChar char="Ø"/>
            </a:pPr>
            <a:r>
              <a:rPr lang="en-GB" sz="1600" b="1" dirty="0"/>
              <a:t>but also for: </a:t>
            </a:r>
            <a:r>
              <a:rPr lang="en-GB" sz="1600" dirty="0"/>
              <a:t>SMBH binaries, gravitational lenses, radio </a:t>
            </a:r>
            <a:r>
              <a:rPr lang="en-GB" sz="1600" dirty="0" err="1"/>
              <a:t>SNe</a:t>
            </a:r>
            <a:r>
              <a:rPr lang="en-GB" sz="1600" dirty="0"/>
              <a:t>, LLAGN…</a:t>
            </a:r>
          </a:p>
        </p:txBody>
      </p:sp>
    </p:spTree>
    <p:extLst>
      <p:ext uri="{BB962C8B-B14F-4D97-AF65-F5344CB8AC3E}">
        <p14:creationId xmlns:p14="http://schemas.microsoft.com/office/powerpoint/2010/main" val="29843735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alphaModFix amt="40000"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6D4E96C5-CEEC-6141-B794-1AEAAB1BBC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403341"/>
            <a:ext cx="9144000" cy="457200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13" rIns="91425" bIns="45713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455613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2pPr>
            <a:lvl3pPr marL="912813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3pPr>
            <a:lvl4pPr marL="1370013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4pPr>
            <a:lvl5pPr marL="1827213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9pPr>
          </a:lstStyle>
          <a:p>
            <a:pPr eaLnBrk="0" hangingPunct="0"/>
            <a:endParaRPr lang="en-US"/>
          </a:p>
        </p:txBody>
      </p:sp>
      <p:sp>
        <p:nvSpPr>
          <p:cNvPr id="17" name="Rectangle 1">
            <a:extLst>
              <a:ext uri="{FF2B5EF4-FFF2-40B4-BE49-F238E27FC236}">
                <a16:creationId xmlns:a16="http://schemas.microsoft.com/office/drawing/2014/main" id="{D3997357-54B3-C04C-925D-E138492A65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400800"/>
            <a:ext cx="9144000" cy="457200"/>
          </a:xfrm>
          <a:prstGeom prst="rect">
            <a:avLst/>
          </a:prstGeom>
          <a:noFill/>
          <a:ln>
            <a:noFill/>
          </a:ln>
        </p:spPr>
        <p:txBody>
          <a:bodyPr lIns="91425" tIns="45713" rIns="91425" bIns="45713"/>
          <a:lstStyle/>
          <a:p>
            <a:pPr eaLnBrk="0" hangingPunct="0"/>
            <a:endParaRPr lang="nl-NL">
              <a:solidFill>
                <a:srgbClr val="004489"/>
              </a:solidFill>
            </a:endParaRPr>
          </a:p>
        </p:txBody>
      </p:sp>
      <p:sp>
        <p:nvSpPr>
          <p:cNvPr id="18" name="Date Placeholder 3">
            <a:extLst>
              <a:ext uri="{FF2B5EF4-FFF2-40B4-BE49-F238E27FC236}">
                <a16:creationId xmlns:a16="http://schemas.microsoft.com/office/drawing/2014/main" id="{ED7831E1-C211-CE43-BBCF-DC6ABE1F3F49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xfrm>
            <a:off x="533400" y="6477000"/>
            <a:ext cx="2133600" cy="304800"/>
          </a:xfrm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defRPr/>
            </a:pPr>
            <a:r>
              <a:rPr lang="en-GB" i="1" dirty="0">
                <a:solidFill>
                  <a:srgbClr val="004489"/>
                </a:solidFill>
                <a:effectLst/>
                <a:ea typeface="+mn-ea"/>
                <a:cs typeface="+mn-cs"/>
              </a:rPr>
              <a:t>2020 June 29</a:t>
            </a:r>
          </a:p>
        </p:txBody>
      </p:sp>
      <p:pic>
        <p:nvPicPr>
          <p:cNvPr id="19" name="Picture 3" descr="logo_jive_small.jpg">
            <a:extLst>
              <a:ext uri="{FF2B5EF4-FFF2-40B4-BE49-F238E27FC236}">
                <a16:creationId xmlns:a16="http://schemas.microsoft.com/office/drawing/2014/main" id="{D8BEA741-CA10-9242-8E9E-46804ED7B5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6400800"/>
            <a:ext cx="4873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Footer Placeholder 4">
            <a:extLst>
              <a:ext uri="{FF2B5EF4-FFF2-40B4-BE49-F238E27FC236}">
                <a16:creationId xmlns:a16="http://schemas.microsoft.com/office/drawing/2014/main" id="{B0174AAB-F9F4-D844-B2D2-F3F68C5746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04295" y="6477000"/>
            <a:ext cx="6520505" cy="304800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200" i="1" dirty="0">
                <a:solidFill>
                  <a:srgbClr val="004489"/>
                </a:solidFill>
                <a:effectLst/>
              </a:rPr>
              <a:t>EAS2020 – SS16 Registering the Universe at the highest spatial accuracy 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771A0967-8EBB-E645-820F-9E736CF5178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85811" y="6400800"/>
            <a:ext cx="1253426" cy="457200"/>
          </a:xfrm>
          <a:prstGeom prst="rect">
            <a:avLst/>
          </a:prstGeom>
        </p:spPr>
      </p:pic>
      <p:sp>
        <p:nvSpPr>
          <p:cNvPr id="23" name="Rectangle 2">
            <a:extLst>
              <a:ext uri="{FF2B5EF4-FFF2-40B4-BE49-F238E27FC236}">
                <a16:creationId xmlns:a16="http://schemas.microsoft.com/office/drawing/2014/main" id="{29F292D3-3A2E-2843-B362-540EE61B22B6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304800"/>
            <a:ext cx="9144000" cy="609600"/>
          </a:xfrm>
          <a:prstGeom prst="rect">
            <a:avLst/>
          </a:prstGeom>
          <a:noFill/>
        </p:spPr>
        <p:txBody>
          <a:bodyPr/>
          <a:lstStyle/>
          <a:p>
            <a:pPr algn="ctr">
              <a:defRPr/>
            </a:pPr>
            <a:r>
              <a:rPr lang="en-GB" sz="3200" kern="0" dirty="0">
                <a:solidFill>
                  <a:srgbClr val="004489"/>
                </a:solidFill>
                <a:latin typeface="+mj-lt"/>
                <a:ea typeface="+mj-ea"/>
                <a:cs typeface="Times New Roman"/>
              </a:rPr>
              <a:t>What SKA-VLBI can do for my science?</a:t>
            </a:r>
          </a:p>
          <a:p>
            <a:pPr algn="ctr">
              <a:defRPr/>
            </a:pPr>
            <a:endParaRPr lang="en-GB" sz="1600" kern="0" dirty="0">
              <a:solidFill>
                <a:schemeClr val="accent2"/>
              </a:solidFill>
              <a:latin typeface="Times New Roman"/>
              <a:ea typeface="+mj-ea"/>
              <a:cs typeface="Times New Roman"/>
            </a:endParaRPr>
          </a:p>
          <a:p>
            <a:pPr algn="ctr">
              <a:defRPr/>
            </a:pPr>
            <a:endParaRPr lang="en-GB" sz="1600" kern="0" dirty="0">
              <a:solidFill>
                <a:schemeClr val="accent2"/>
              </a:solidFill>
              <a:latin typeface="Times New Roman"/>
              <a:ea typeface="+mj-ea"/>
              <a:cs typeface="Times New Roman"/>
            </a:endParaRPr>
          </a:p>
          <a:p>
            <a:pPr algn="ctr">
              <a:defRPr/>
            </a:pPr>
            <a:endParaRPr lang="en-GB" sz="1600" kern="0" dirty="0">
              <a:solidFill>
                <a:schemeClr val="accent2"/>
              </a:solidFill>
              <a:latin typeface="Times New Roman"/>
              <a:ea typeface="+mj-ea"/>
              <a:cs typeface="Times New Roman"/>
            </a:endParaRPr>
          </a:p>
          <a:p>
            <a:pPr algn="ctr">
              <a:defRPr/>
            </a:pPr>
            <a:endParaRPr lang="en-GB" sz="1600" kern="0" dirty="0">
              <a:solidFill>
                <a:schemeClr val="accent2"/>
              </a:solidFill>
              <a:latin typeface="Tahoma"/>
              <a:ea typeface="+mj-ea"/>
              <a:cs typeface="Tahoma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E66F5A1F-86BA-FE48-BC9F-5436458FCB39}"/>
              </a:ext>
            </a:extLst>
          </p:cNvPr>
          <p:cNvSpPr txBox="1"/>
          <p:nvPr/>
        </p:nvSpPr>
        <p:spPr>
          <a:xfrm>
            <a:off x="533400" y="1081881"/>
            <a:ext cx="759214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b="1" dirty="0">
                <a:solidFill>
                  <a:srgbClr val="004489"/>
                </a:solidFill>
              </a:rPr>
              <a:t>STARS/ Astrometry: Key Science Themes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46D20861-F5A9-FE4D-937C-6A44B9568DA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9690" y="1815289"/>
            <a:ext cx="2851150" cy="1783975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4E57D0C1-5A65-7A4B-88C2-3C59F4DC88B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125" y="1649887"/>
            <a:ext cx="1803946" cy="2320654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87A5CC74-D5F2-FA40-85F0-6745E667B45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10418" y="4521574"/>
            <a:ext cx="1899200" cy="1702145"/>
          </a:xfrm>
          <a:prstGeom prst="rect">
            <a:avLst/>
          </a:prstGeom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C0564B22-E55B-B04D-BBB8-0969AB4C423D}"/>
              </a:ext>
            </a:extLst>
          </p:cNvPr>
          <p:cNvSpPr txBox="1"/>
          <p:nvPr/>
        </p:nvSpPr>
        <p:spPr>
          <a:xfrm>
            <a:off x="829072" y="4535128"/>
            <a:ext cx="142539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>
                <a:solidFill>
                  <a:schemeClr val="bg1"/>
                </a:solidFill>
              </a:rPr>
              <a:t>Quiroga-</a:t>
            </a:r>
            <a:r>
              <a:rPr lang="en-US" sz="800" dirty="0" err="1">
                <a:solidFill>
                  <a:schemeClr val="bg1"/>
                </a:solidFill>
              </a:rPr>
              <a:t>Nuñez</a:t>
            </a:r>
            <a:r>
              <a:rPr lang="en-US" sz="800" dirty="0">
                <a:solidFill>
                  <a:schemeClr val="bg1"/>
                </a:solidFill>
              </a:rPr>
              <a:t> et al., 2017</a:t>
            </a:r>
          </a:p>
        </p:txBody>
      </p:sp>
      <p:pic>
        <p:nvPicPr>
          <p:cNvPr id="36" name="Picture 1" descr="page9image1832">
            <a:extLst>
              <a:ext uri="{FF2B5EF4-FFF2-40B4-BE49-F238E27FC236}">
                <a16:creationId xmlns:a16="http://schemas.microsoft.com/office/drawing/2014/main" id="{22A7583C-D527-EF42-A3C3-E2526D0779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8042" y="5627479"/>
            <a:ext cx="1762624" cy="1076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27544743-F5C6-FB42-BA4E-54B2AA256FB5}"/>
              </a:ext>
            </a:extLst>
          </p:cNvPr>
          <p:cNvSpPr txBox="1"/>
          <p:nvPr/>
        </p:nvSpPr>
        <p:spPr>
          <a:xfrm>
            <a:off x="1653712" y="3626900"/>
            <a:ext cx="67037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>
                <a:solidFill>
                  <a:srgbClr val="FFFFFF"/>
                </a:solidFill>
              </a:rPr>
              <a:t>Adapted </a:t>
            </a:r>
          </a:p>
          <a:p>
            <a:r>
              <a:rPr lang="en-GB" sz="800">
                <a:solidFill>
                  <a:srgbClr val="FFFFFF"/>
                </a:solidFill>
              </a:rPr>
              <a:t>from Isella</a:t>
            </a: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B31DC00D-0B1B-404C-88D2-98D23AE7818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703024" y="4966060"/>
            <a:ext cx="2032000" cy="1346200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0653961E-AC9B-A248-870E-BE45AFE3E805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5511" y="4470092"/>
            <a:ext cx="2260600" cy="1753627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8B8DF029-0CB7-BF4B-9180-C7CF1DC17566}"/>
              </a:ext>
            </a:extLst>
          </p:cNvPr>
          <p:cNvSpPr txBox="1"/>
          <p:nvPr/>
        </p:nvSpPr>
        <p:spPr>
          <a:xfrm>
            <a:off x="2299306" y="5602235"/>
            <a:ext cx="105349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>
                <a:solidFill>
                  <a:srgbClr val="FFFFFF"/>
                </a:solidFill>
              </a:rPr>
              <a:t>Jacobs et al., 2018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028029AB-291B-4D43-BC15-D24A05809DD7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0800" y="1819021"/>
            <a:ext cx="2819400" cy="2448179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A152FD53-EA60-384C-9AD7-46D039A60A76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5770" y="3897056"/>
            <a:ext cx="1422400" cy="142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828188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alphaModFix amt="40000"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6D4E96C5-CEEC-6141-B794-1AEAAB1BBC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403341"/>
            <a:ext cx="9144000" cy="457200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13" rIns="91425" bIns="45713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455613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2pPr>
            <a:lvl3pPr marL="912813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3pPr>
            <a:lvl4pPr marL="1370013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4pPr>
            <a:lvl5pPr marL="1827213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9pPr>
          </a:lstStyle>
          <a:p>
            <a:pPr eaLnBrk="0" hangingPunct="0"/>
            <a:endParaRPr lang="en-US"/>
          </a:p>
        </p:txBody>
      </p:sp>
      <p:sp>
        <p:nvSpPr>
          <p:cNvPr id="17" name="Rectangle 1">
            <a:extLst>
              <a:ext uri="{FF2B5EF4-FFF2-40B4-BE49-F238E27FC236}">
                <a16:creationId xmlns:a16="http://schemas.microsoft.com/office/drawing/2014/main" id="{D3997357-54B3-C04C-925D-E138492A65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400800"/>
            <a:ext cx="9144000" cy="457200"/>
          </a:xfrm>
          <a:prstGeom prst="rect">
            <a:avLst/>
          </a:prstGeom>
          <a:noFill/>
          <a:ln>
            <a:noFill/>
          </a:ln>
        </p:spPr>
        <p:txBody>
          <a:bodyPr lIns="91425" tIns="45713" rIns="91425" bIns="45713"/>
          <a:lstStyle/>
          <a:p>
            <a:pPr eaLnBrk="0" hangingPunct="0"/>
            <a:endParaRPr lang="nl-NL">
              <a:solidFill>
                <a:srgbClr val="004489"/>
              </a:solidFill>
            </a:endParaRPr>
          </a:p>
        </p:txBody>
      </p:sp>
      <p:sp>
        <p:nvSpPr>
          <p:cNvPr id="18" name="Date Placeholder 3">
            <a:extLst>
              <a:ext uri="{FF2B5EF4-FFF2-40B4-BE49-F238E27FC236}">
                <a16:creationId xmlns:a16="http://schemas.microsoft.com/office/drawing/2014/main" id="{ED7831E1-C211-CE43-BBCF-DC6ABE1F3F49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xfrm>
            <a:off x="533400" y="6477000"/>
            <a:ext cx="2133600" cy="304800"/>
          </a:xfrm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defRPr/>
            </a:pPr>
            <a:r>
              <a:rPr lang="en-GB" i="1" dirty="0">
                <a:solidFill>
                  <a:srgbClr val="004489"/>
                </a:solidFill>
                <a:effectLst/>
                <a:ea typeface="+mn-ea"/>
                <a:cs typeface="+mn-cs"/>
              </a:rPr>
              <a:t>2020 June 29</a:t>
            </a:r>
          </a:p>
        </p:txBody>
      </p:sp>
      <p:pic>
        <p:nvPicPr>
          <p:cNvPr id="19" name="Picture 3" descr="logo_jive_small.jpg">
            <a:extLst>
              <a:ext uri="{FF2B5EF4-FFF2-40B4-BE49-F238E27FC236}">
                <a16:creationId xmlns:a16="http://schemas.microsoft.com/office/drawing/2014/main" id="{D8BEA741-CA10-9242-8E9E-46804ED7B5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6400800"/>
            <a:ext cx="4873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Footer Placeholder 4">
            <a:extLst>
              <a:ext uri="{FF2B5EF4-FFF2-40B4-BE49-F238E27FC236}">
                <a16:creationId xmlns:a16="http://schemas.microsoft.com/office/drawing/2014/main" id="{B0174AAB-F9F4-D844-B2D2-F3F68C5746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04295" y="6477000"/>
            <a:ext cx="6520505" cy="304800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200" i="1" dirty="0">
                <a:solidFill>
                  <a:srgbClr val="004489"/>
                </a:solidFill>
                <a:effectLst/>
              </a:rPr>
              <a:t>EAS2020 – SS16 Registering the Universe at the highest spatial accuracy 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771A0967-8EBB-E645-820F-9E736CF5178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85811" y="6400800"/>
            <a:ext cx="1253426" cy="457200"/>
          </a:xfrm>
          <a:prstGeom prst="rect">
            <a:avLst/>
          </a:prstGeom>
        </p:spPr>
      </p:pic>
      <p:sp>
        <p:nvSpPr>
          <p:cNvPr id="23" name="Rectangle 2">
            <a:extLst>
              <a:ext uri="{FF2B5EF4-FFF2-40B4-BE49-F238E27FC236}">
                <a16:creationId xmlns:a16="http://schemas.microsoft.com/office/drawing/2014/main" id="{29F292D3-3A2E-2843-B362-540EE61B22B6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304800"/>
            <a:ext cx="9144000" cy="609600"/>
          </a:xfrm>
          <a:prstGeom prst="rect">
            <a:avLst/>
          </a:prstGeom>
          <a:noFill/>
        </p:spPr>
        <p:txBody>
          <a:bodyPr/>
          <a:lstStyle/>
          <a:p>
            <a:pPr algn="ctr">
              <a:defRPr/>
            </a:pPr>
            <a:r>
              <a:rPr lang="en-GB" sz="3200" kern="0" dirty="0">
                <a:solidFill>
                  <a:srgbClr val="004489"/>
                </a:solidFill>
                <a:latin typeface="+mj-lt"/>
                <a:ea typeface="+mj-ea"/>
                <a:cs typeface="Times New Roman"/>
              </a:rPr>
              <a:t>What SKA-VLBI can do for my science?</a:t>
            </a:r>
          </a:p>
          <a:p>
            <a:pPr algn="ctr">
              <a:defRPr/>
            </a:pPr>
            <a:endParaRPr lang="en-GB" sz="1600" kern="0" dirty="0">
              <a:solidFill>
                <a:schemeClr val="accent2"/>
              </a:solidFill>
              <a:latin typeface="Times New Roman"/>
              <a:ea typeface="+mj-ea"/>
              <a:cs typeface="Times New Roman"/>
            </a:endParaRPr>
          </a:p>
          <a:p>
            <a:pPr algn="ctr">
              <a:defRPr/>
            </a:pPr>
            <a:endParaRPr lang="en-GB" sz="1600" kern="0" dirty="0">
              <a:solidFill>
                <a:schemeClr val="accent2"/>
              </a:solidFill>
              <a:latin typeface="Times New Roman"/>
              <a:ea typeface="+mj-ea"/>
              <a:cs typeface="Times New Roman"/>
            </a:endParaRPr>
          </a:p>
          <a:p>
            <a:pPr algn="ctr">
              <a:defRPr/>
            </a:pPr>
            <a:endParaRPr lang="en-GB" sz="1600" kern="0" dirty="0">
              <a:solidFill>
                <a:schemeClr val="accent2"/>
              </a:solidFill>
              <a:latin typeface="Times New Roman"/>
              <a:ea typeface="+mj-ea"/>
              <a:cs typeface="Times New Roman"/>
            </a:endParaRPr>
          </a:p>
          <a:p>
            <a:pPr algn="ctr">
              <a:defRPr/>
            </a:pPr>
            <a:endParaRPr lang="en-GB" sz="1600" kern="0" dirty="0">
              <a:solidFill>
                <a:schemeClr val="accent2"/>
              </a:solidFill>
              <a:latin typeface="Tahoma"/>
              <a:ea typeface="+mj-ea"/>
              <a:cs typeface="Tahoma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E66F5A1F-86BA-FE48-BC9F-5436458FCB39}"/>
              </a:ext>
            </a:extLst>
          </p:cNvPr>
          <p:cNvSpPr txBox="1"/>
          <p:nvPr/>
        </p:nvSpPr>
        <p:spPr>
          <a:xfrm>
            <a:off x="533400" y="1081881"/>
            <a:ext cx="759214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b="1" dirty="0">
                <a:solidFill>
                  <a:srgbClr val="004489"/>
                </a:solidFill>
              </a:rPr>
              <a:t>STARS/ Astrometry: Key Science Themes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3C39813-52E8-874C-A48B-4A68AA8B419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0800" y="1819021"/>
            <a:ext cx="2819400" cy="2448179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46D20861-F5A9-FE4D-937C-6A44B9568DA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9690" y="1815289"/>
            <a:ext cx="2851150" cy="1783975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4E57D0C1-5A65-7A4B-88C2-3C59F4DC88B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125" y="1649887"/>
            <a:ext cx="1803946" cy="2320654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87A5CC74-D5F2-FA40-85F0-6745E667B45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10418" y="4521574"/>
            <a:ext cx="1899200" cy="1702145"/>
          </a:xfrm>
          <a:prstGeom prst="rect">
            <a:avLst/>
          </a:prstGeom>
        </p:spPr>
      </p:pic>
      <p:pic>
        <p:nvPicPr>
          <p:cNvPr id="36" name="Picture 1" descr="page9image1832">
            <a:extLst>
              <a:ext uri="{FF2B5EF4-FFF2-40B4-BE49-F238E27FC236}">
                <a16:creationId xmlns:a16="http://schemas.microsoft.com/office/drawing/2014/main" id="{22A7583C-D527-EF42-A3C3-E2526D0779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8042" y="5627479"/>
            <a:ext cx="1762624" cy="1076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27544743-F5C6-FB42-BA4E-54B2AA256FB5}"/>
              </a:ext>
            </a:extLst>
          </p:cNvPr>
          <p:cNvSpPr txBox="1"/>
          <p:nvPr/>
        </p:nvSpPr>
        <p:spPr>
          <a:xfrm>
            <a:off x="1653712" y="3626900"/>
            <a:ext cx="67037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>
                <a:solidFill>
                  <a:srgbClr val="FFFFFF"/>
                </a:solidFill>
              </a:rPr>
              <a:t>Adapted </a:t>
            </a:r>
          </a:p>
          <a:p>
            <a:r>
              <a:rPr lang="en-GB" sz="800">
                <a:solidFill>
                  <a:srgbClr val="FFFFFF"/>
                </a:solidFill>
              </a:rPr>
              <a:t>from Isella</a:t>
            </a: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B31DC00D-0B1B-404C-88D2-98D23AE7818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703024" y="4966060"/>
            <a:ext cx="2032000" cy="1346200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0653961E-AC9B-A248-870E-BE45AFE3E805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5511" y="4470092"/>
            <a:ext cx="2260600" cy="1753627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A152FD53-EA60-384C-9AD7-46D039A60A76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5770" y="3897056"/>
            <a:ext cx="1422400" cy="1422400"/>
          </a:xfrm>
          <a:prstGeom prst="rect">
            <a:avLst/>
          </a:prstGeom>
        </p:spPr>
      </p:pic>
      <p:sp>
        <p:nvSpPr>
          <p:cNvPr id="45" name="Rectangle 44">
            <a:extLst>
              <a:ext uri="{FF2B5EF4-FFF2-40B4-BE49-F238E27FC236}">
                <a16:creationId xmlns:a16="http://schemas.microsoft.com/office/drawing/2014/main" id="{47E1E154-FD68-F84C-959E-2150CC3DDC70}"/>
              </a:ext>
            </a:extLst>
          </p:cNvPr>
          <p:cNvSpPr/>
          <p:nvPr/>
        </p:nvSpPr>
        <p:spPr>
          <a:xfrm>
            <a:off x="2331930" y="2332542"/>
            <a:ext cx="4006226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GB" sz="36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Stellar evolution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0E8D1C17-D19A-8043-AF86-A7B390B7205F}"/>
              </a:ext>
            </a:extLst>
          </p:cNvPr>
          <p:cNvSpPr/>
          <p:nvPr/>
        </p:nvSpPr>
        <p:spPr>
          <a:xfrm>
            <a:off x="-11658" y="1704255"/>
            <a:ext cx="2010487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GB" sz="36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Young </a:t>
            </a:r>
          </a:p>
          <a:p>
            <a:pPr algn="ctr"/>
            <a:r>
              <a:rPr lang="en-GB" sz="36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stellar</a:t>
            </a:r>
          </a:p>
          <a:p>
            <a:pPr algn="ctr"/>
            <a:r>
              <a:rPr lang="en-GB" sz="36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objects</a:t>
            </a:r>
            <a:endParaRPr lang="en-GB" sz="36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3402C207-69E0-5545-944A-19E72E10190A}"/>
              </a:ext>
            </a:extLst>
          </p:cNvPr>
          <p:cNvSpPr/>
          <p:nvPr/>
        </p:nvSpPr>
        <p:spPr>
          <a:xfrm>
            <a:off x="6573434" y="1423356"/>
            <a:ext cx="2127505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GB" sz="36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Evolved </a:t>
            </a:r>
          </a:p>
          <a:p>
            <a:pPr algn="ctr"/>
            <a:r>
              <a:rPr lang="en-GB" sz="36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stars</a:t>
            </a: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8A59D02F-F857-7146-B49A-E8E243BB7733}"/>
              </a:ext>
            </a:extLst>
          </p:cNvPr>
          <p:cNvSpPr/>
          <p:nvPr/>
        </p:nvSpPr>
        <p:spPr>
          <a:xfrm>
            <a:off x="6040265" y="4954238"/>
            <a:ext cx="3103735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GB" sz="36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Stellar jets /</a:t>
            </a:r>
          </a:p>
          <a:p>
            <a:pPr algn="ctr"/>
            <a:r>
              <a:rPr lang="en-GB" sz="36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outflows</a:t>
            </a: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BFD9BB3E-1758-7F4A-A2B2-850D9902E193}"/>
              </a:ext>
            </a:extLst>
          </p:cNvPr>
          <p:cNvSpPr/>
          <p:nvPr/>
        </p:nvSpPr>
        <p:spPr>
          <a:xfrm>
            <a:off x="4378251" y="3769755"/>
            <a:ext cx="2656496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GB" sz="36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E</a:t>
            </a:r>
            <a:r>
              <a:rPr lang="en-GB" sz="36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xplosions</a:t>
            </a:r>
          </a:p>
          <a:p>
            <a:pPr algn="ctr"/>
            <a:r>
              <a:rPr lang="en-GB" sz="36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/ </a:t>
            </a:r>
            <a:r>
              <a:rPr lang="en-GB" sz="36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novas</a:t>
            </a:r>
            <a:endParaRPr lang="en-GB" sz="36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C6D7878A-06BD-AD4C-BCA3-F6A932D9FE6F}"/>
              </a:ext>
            </a:extLst>
          </p:cNvPr>
          <p:cNvSpPr/>
          <p:nvPr/>
        </p:nvSpPr>
        <p:spPr>
          <a:xfrm>
            <a:off x="3281539" y="5454170"/>
            <a:ext cx="2727029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GB" sz="36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Flares /</a:t>
            </a:r>
            <a:endParaRPr lang="en-GB" sz="36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  <a:p>
            <a:pPr algn="ctr"/>
            <a:r>
              <a:rPr lang="en-GB" sz="36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exoplanets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478D4C3A-53AA-F542-BFA6-B4E61B3E6B65}"/>
              </a:ext>
            </a:extLst>
          </p:cNvPr>
          <p:cNvSpPr/>
          <p:nvPr/>
        </p:nvSpPr>
        <p:spPr>
          <a:xfrm>
            <a:off x="560043" y="5622281"/>
            <a:ext cx="2789546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GB" sz="36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Global </a:t>
            </a:r>
          </a:p>
          <a:p>
            <a:pPr algn="ctr"/>
            <a:r>
              <a:rPr lang="en-GB" sz="36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A</a:t>
            </a:r>
            <a:r>
              <a:rPr lang="en-GB" sz="36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strometry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8B8DF029-0CB7-BF4B-9180-C7CF1DC17566}"/>
              </a:ext>
            </a:extLst>
          </p:cNvPr>
          <p:cNvSpPr txBox="1"/>
          <p:nvPr/>
        </p:nvSpPr>
        <p:spPr>
          <a:xfrm>
            <a:off x="2299306" y="5602235"/>
            <a:ext cx="105349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>
                <a:solidFill>
                  <a:srgbClr val="FFFFFF"/>
                </a:solidFill>
              </a:rPr>
              <a:t>Jacobs et al., 2018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9DBFA19-24EF-854E-A5B0-E43F2DB105CF}"/>
              </a:ext>
            </a:extLst>
          </p:cNvPr>
          <p:cNvSpPr txBox="1"/>
          <p:nvPr/>
        </p:nvSpPr>
        <p:spPr>
          <a:xfrm>
            <a:off x="829072" y="4535128"/>
            <a:ext cx="142539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>
                <a:solidFill>
                  <a:schemeClr val="bg1"/>
                </a:solidFill>
              </a:rPr>
              <a:t>Quiroga-</a:t>
            </a:r>
            <a:r>
              <a:rPr lang="en-US" sz="800" dirty="0" err="1">
                <a:solidFill>
                  <a:schemeClr val="bg1"/>
                </a:solidFill>
              </a:rPr>
              <a:t>Nuñez</a:t>
            </a:r>
            <a:r>
              <a:rPr lang="en-US" sz="800" dirty="0">
                <a:solidFill>
                  <a:schemeClr val="bg1"/>
                </a:solidFill>
              </a:rPr>
              <a:t> et al., 2017</a:t>
            </a: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478B7B7F-AFE7-C546-ADC4-1BE8DF700882}"/>
              </a:ext>
            </a:extLst>
          </p:cNvPr>
          <p:cNvSpPr/>
          <p:nvPr/>
        </p:nvSpPr>
        <p:spPr>
          <a:xfrm>
            <a:off x="-76178" y="3894261"/>
            <a:ext cx="3448381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GB" sz="36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D</a:t>
            </a:r>
            <a:r>
              <a:rPr lang="en-GB" sz="36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ynamics </a:t>
            </a:r>
          </a:p>
          <a:p>
            <a:pPr algn="ctr"/>
            <a:r>
              <a:rPr lang="en-GB" sz="36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clusters/</a:t>
            </a:r>
          </a:p>
          <a:p>
            <a:pPr algn="ctr"/>
            <a:r>
              <a:rPr lang="en-GB" sz="36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l</a:t>
            </a:r>
            <a:r>
              <a:rPr lang="en-GB" sz="36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ocal galaxies </a:t>
            </a:r>
          </a:p>
        </p:txBody>
      </p:sp>
    </p:spTree>
    <p:extLst>
      <p:ext uri="{BB962C8B-B14F-4D97-AF65-F5344CB8AC3E}">
        <p14:creationId xmlns:p14="http://schemas.microsoft.com/office/powerpoint/2010/main" val="13188311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alphaModFix amt="40000"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0" y="304800"/>
            <a:ext cx="9144000" cy="609600"/>
          </a:xfrm>
          <a:prstGeom prst="rect">
            <a:avLst/>
          </a:prstGeom>
          <a:noFill/>
        </p:spPr>
        <p:txBody>
          <a:bodyPr/>
          <a:lstStyle/>
          <a:p>
            <a:pPr algn="ctr">
              <a:defRPr/>
            </a:pPr>
            <a:r>
              <a:rPr lang="en-GB" sz="3200" kern="0" dirty="0">
                <a:solidFill>
                  <a:srgbClr val="004489"/>
                </a:solidFill>
                <a:latin typeface="+mj-lt"/>
                <a:ea typeface="+mj-ea"/>
                <a:cs typeface="Times New Roman"/>
              </a:rPr>
              <a:t>What SKA-VLBI can do for my science?</a:t>
            </a:r>
          </a:p>
          <a:p>
            <a:pPr algn="ctr">
              <a:defRPr/>
            </a:pPr>
            <a:endParaRPr lang="en-GB" sz="1600" kern="0" dirty="0">
              <a:solidFill>
                <a:schemeClr val="accent2"/>
              </a:solidFill>
              <a:latin typeface="Times New Roman"/>
              <a:ea typeface="+mj-ea"/>
              <a:cs typeface="Times New Roman"/>
            </a:endParaRPr>
          </a:p>
          <a:p>
            <a:pPr algn="ctr">
              <a:defRPr/>
            </a:pPr>
            <a:endParaRPr lang="en-GB" sz="1600" kern="0" dirty="0">
              <a:solidFill>
                <a:schemeClr val="accent2"/>
              </a:solidFill>
              <a:latin typeface="Times New Roman"/>
              <a:ea typeface="+mj-ea"/>
              <a:cs typeface="Times New Roman"/>
            </a:endParaRPr>
          </a:p>
          <a:p>
            <a:pPr algn="ctr">
              <a:defRPr/>
            </a:pPr>
            <a:endParaRPr lang="en-GB" sz="1600" kern="0" dirty="0">
              <a:solidFill>
                <a:schemeClr val="accent2"/>
              </a:solidFill>
              <a:latin typeface="Times New Roman"/>
              <a:ea typeface="+mj-ea"/>
              <a:cs typeface="Times New Roman"/>
            </a:endParaRPr>
          </a:p>
          <a:p>
            <a:pPr algn="ctr">
              <a:defRPr/>
            </a:pPr>
            <a:endParaRPr lang="en-GB" sz="1600" kern="0" dirty="0">
              <a:solidFill>
                <a:schemeClr val="accent2"/>
              </a:solidFill>
              <a:latin typeface="Tahoma"/>
              <a:ea typeface="+mj-ea"/>
              <a:cs typeface="Tahoma"/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15F67F19-8589-1A4B-A6B3-57A77E6BD4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403341"/>
            <a:ext cx="9144000" cy="457200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13" rIns="91425" bIns="45713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455613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2pPr>
            <a:lvl3pPr marL="912813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3pPr>
            <a:lvl4pPr marL="1370013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4pPr>
            <a:lvl5pPr marL="1827213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9pPr>
          </a:lstStyle>
          <a:p>
            <a:pPr eaLnBrk="0" hangingPunct="0"/>
            <a:endParaRPr lang="en-GB"/>
          </a:p>
        </p:txBody>
      </p:sp>
      <p:sp>
        <p:nvSpPr>
          <p:cNvPr id="46" name="Rectangle 1">
            <a:extLst>
              <a:ext uri="{FF2B5EF4-FFF2-40B4-BE49-F238E27FC236}">
                <a16:creationId xmlns:a16="http://schemas.microsoft.com/office/drawing/2014/main" id="{E56A9F35-70E7-A948-9F79-26CFE993AF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400800"/>
            <a:ext cx="9144000" cy="457200"/>
          </a:xfrm>
          <a:prstGeom prst="rect">
            <a:avLst/>
          </a:prstGeom>
          <a:noFill/>
          <a:ln>
            <a:noFill/>
          </a:ln>
        </p:spPr>
        <p:txBody>
          <a:bodyPr lIns="91425" tIns="45713" rIns="91425" bIns="45713"/>
          <a:lstStyle/>
          <a:p>
            <a:pPr eaLnBrk="0" hangingPunct="0"/>
            <a:endParaRPr lang="en-GB">
              <a:solidFill>
                <a:srgbClr val="004489"/>
              </a:solidFill>
            </a:endParaRPr>
          </a:p>
        </p:txBody>
      </p:sp>
      <p:sp>
        <p:nvSpPr>
          <p:cNvPr id="47" name="Date Placeholder 3">
            <a:extLst>
              <a:ext uri="{FF2B5EF4-FFF2-40B4-BE49-F238E27FC236}">
                <a16:creationId xmlns:a16="http://schemas.microsoft.com/office/drawing/2014/main" id="{1BCE57A7-D1EF-5D41-9DA0-DBC90B193C2C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xfrm>
            <a:off x="533400" y="6477000"/>
            <a:ext cx="2133600" cy="304800"/>
          </a:xfrm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defRPr/>
            </a:pPr>
            <a:r>
              <a:rPr lang="en-GB" i="1">
                <a:solidFill>
                  <a:srgbClr val="004489"/>
                </a:solidFill>
                <a:effectLst/>
                <a:ea typeface="+mn-ea"/>
                <a:cs typeface="+mn-cs"/>
              </a:rPr>
              <a:t>2020 June 29</a:t>
            </a:r>
          </a:p>
        </p:txBody>
      </p:sp>
      <p:pic>
        <p:nvPicPr>
          <p:cNvPr id="48" name="Picture 3" descr="logo_jive_small.jpg">
            <a:extLst>
              <a:ext uri="{FF2B5EF4-FFF2-40B4-BE49-F238E27FC236}">
                <a16:creationId xmlns:a16="http://schemas.microsoft.com/office/drawing/2014/main" id="{AB7BBA14-5EED-9C44-9A1E-CA2F2B42FBD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6400800"/>
            <a:ext cx="4873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" name="Footer Placeholder 4">
            <a:extLst>
              <a:ext uri="{FF2B5EF4-FFF2-40B4-BE49-F238E27FC236}">
                <a16:creationId xmlns:a16="http://schemas.microsoft.com/office/drawing/2014/main" id="{AE006484-D97E-0B4E-8876-AFD5919E19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04295" y="6477000"/>
            <a:ext cx="6520505" cy="304800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r>
              <a:rPr lang="en-GB" sz="1200" i="1">
                <a:solidFill>
                  <a:srgbClr val="004489"/>
                </a:solidFill>
                <a:effectLst/>
              </a:rPr>
              <a:t>EAS2020 – SS16 Registering the Universe at the highest spatial accuracy </a:t>
            </a:r>
          </a:p>
        </p:txBody>
      </p:sp>
      <p:pic>
        <p:nvPicPr>
          <p:cNvPr id="50" name="Picture 49">
            <a:extLst>
              <a:ext uri="{FF2B5EF4-FFF2-40B4-BE49-F238E27FC236}">
                <a16:creationId xmlns:a16="http://schemas.microsoft.com/office/drawing/2014/main" id="{1E25A951-3C6E-BB41-8132-E6C5A20066E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85811" y="6400800"/>
            <a:ext cx="1253426" cy="457200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FE359D70-1936-E948-88DA-24B487CE122F}"/>
              </a:ext>
            </a:extLst>
          </p:cNvPr>
          <p:cNvSpPr txBox="1"/>
          <p:nvPr/>
        </p:nvSpPr>
        <p:spPr>
          <a:xfrm>
            <a:off x="533400" y="1081881"/>
            <a:ext cx="370165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b="1" dirty="0">
                <a:solidFill>
                  <a:srgbClr val="004489"/>
                </a:solidFill>
              </a:rPr>
              <a:t>STARS/ Astrometry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74AA9C2-3F89-4F44-921F-C9AD4124C633}"/>
              </a:ext>
            </a:extLst>
          </p:cNvPr>
          <p:cNvSpPr txBox="1"/>
          <p:nvPr/>
        </p:nvSpPr>
        <p:spPr>
          <a:xfrm>
            <a:off x="4664547" y="1081881"/>
            <a:ext cx="460923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solidFill>
                  <a:srgbClr val="004489"/>
                </a:solidFill>
              </a:rPr>
              <a:t>SKA-VLBI</a:t>
            </a:r>
            <a:r>
              <a:rPr lang="en-GB" sz="2000" dirty="0">
                <a:solidFill>
                  <a:srgbClr val="004489"/>
                </a:solidFill>
              </a:rPr>
              <a:t> </a:t>
            </a:r>
          </a:p>
          <a:p>
            <a:pPr algn="ctr"/>
            <a:endParaRPr lang="en-GB" sz="1600" dirty="0"/>
          </a:p>
          <a:p>
            <a:pPr algn="ctr"/>
            <a:r>
              <a:rPr lang="en-GB" sz="1600" dirty="0"/>
              <a:t>Most powerful tool for astrometry </a:t>
            </a:r>
          </a:p>
          <a:p>
            <a:pPr algn="ctr"/>
            <a:r>
              <a:rPr lang="en-GB" sz="1600" dirty="0"/>
              <a:t>(distances + proper motions + multiple beams)</a:t>
            </a:r>
          </a:p>
          <a:p>
            <a:pPr algn="ctr"/>
            <a:endParaRPr lang="en-GB" sz="1600" dirty="0"/>
          </a:p>
          <a:p>
            <a:pPr marL="285750" indent="-285750">
              <a:buFont typeface="Wingdings" pitchFamily="2" charset="2"/>
              <a:buChar char="Ø"/>
            </a:pPr>
            <a:r>
              <a:rPr lang="en-GB" sz="1600" b="1" dirty="0">
                <a:latin typeface="+mn-lt"/>
              </a:rPr>
              <a:t>New phase calibration techniques “Multi-view” </a:t>
            </a:r>
            <a:r>
              <a:rPr lang="en-GB" sz="1400" dirty="0">
                <a:latin typeface="+mn-lt"/>
              </a:rPr>
              <a:t>(Rioja et al. 2017)</a:t>
            </a:r>
          </a:p>
          <a:p>
            <a:pPr algn="ctr"/>
            <a:r>
              <a:rPr lang="en-GB" sz="1600" b="1" dirty="0">
                <a:solidFill>
                  <a:srgbClr val="FF0000"/>
                </a:solidFill>
                <a:latin typeface="+mn-lt"/>
              </a:rPr>
              <a:t>for &gt;6GHz </a:t>
            </a:r>
            <a:r>
              <a:rPr lang="en-GB" sz="1600" b="1" dirty="0">
                <a:solidFill>
                  <a:srgbClr val="FF0000"/>
                </a:solidFill>
                <a:latin typeface="+mn-lt"/>
                <a:sym typeface="Wingdings" pitchFamily="2" charset="2"/>
              </a:rPr>
              <a:t> </a:t>
            </a:r>
            <a:r>
              <a:rPr lang="en-GB" sz="1600" b="1" dirty="0">
                <a:solidFill>
                  <a:srgbClr val="FF0000"/>
                </a:solidFill>
              </a:rPr>
              <a:t>1</a:t>
            </a:r>
            <a:r>
              <a:rPr lang="en-US" sz="1600" b="1" dirty="0">
                <a:solidFill>
                  <a:srgbClr val="FF0000"/>
                </a:solidFill>
                <a:ea typeface="Eurostile" charset="0"/>
                <a:cs typeface="Arial" panose="020B0604020202020204" pitchFamily="34" charset="0"/>
              </a:rPr>
              <a:t>µ</a:t>
            </a:r>
            <a:r>
              <a:rPr lang="en-GB" sz="1600" b="1" dirty="0">
                <a:solidFill>
                  <a:srgbClr val="FF0000"/>
                </a:solidFill>
              </a:rPr>
              <a:t>as </a:t>
            </a:r>
            <a:endParaRPr lang="en-GB" sz="1600" b="1" dirty="0">
              <a:solidFill>
                <a:srgbClr val="FF0000"/>
              </a:solidFill>
              <a:latin typeface="+mn-lt"/>
            </a:endParaRPr>
          </a:p>
          <a:p>
            <a:pPr algn="ctr"/>
            <a:r>
              <a:rPr lang="en-GB" sz="1600" dirty="0">
                <a:latin typeface="+mn-lt"/>
              </a:rPr>
              <a:t>reach thermal noise limit </a:t>
            </a:r>
          </a:p>
          <a:p>
            <a:pPr algn="ctr"/>
            <a:endParaRPr lang="en-GB" sz="2400" b="1" dirty="0">
              <a:solidFill>
                <a:srgbClr val="004489"/>
              </a:solidFill>
            </a:endParaRPr>
          </a:p>
          <a:p>
            <a:pPr algn="ctr"/>
            <a:r>
              <a:rPr lang="en-GB" sz="2400" b="1" dirty="0">
                <a:solidFill>
                  <a:srgbClr val="004489"/>
                </a:solidFill>
              </a:rPr>
              <a:t>Ultimate astrometric accuracy + dramatic increase of # targets </a:t>
            </a:r>
            <a:r>
              <a:rPr lang="en-GB" sz="2400" b="1" dirty="0">
                <a:solidFill>
                  <a:srgbClr val="004489"/>
                </a:solidFill>
                <a:sym typeface="Wingdings" pitchFamily="2" charset="2"/>
              </a:rPr>
              <a:t> </a:t>
            </a:r>
          </a:p>
          <a:p>
            <a:pPr algn="ctr"/>
            <a:r>
              <a:rPr lang="en-GB" sz="2400" b="1" dirty="0">
                <a:solidFill>
                  <a:srgbClr val="004489"/>
                </a:solidFill>
              </a:rPr>
              <a:t>New discoveries!</a:t>
            </a:r>
          </a:p>
          <a:p>
            <a:pPr marL="285750" indent="-285750">
              <a:buFont typeface="Wingdings" pitchFamily="2" charset="2"/>
              <a:buChar char="Ø"/>
            </a:pPr>
            <a:endParaRPr lang="en-GB" sz="1600" dirty="0"/>
          </a:p>
          <a:p>
            <a:pPr marL="285750" indent="-285750">
              <a:buFont typeface="Wingdings" pitchFamily="2" charset="2"/>
              <a:buChar char="Ø"/>
            </a:pPr>
            <a:endParaRPr lang="en-GB" sz="16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F1E262B-3647-6742-9AEA-5A47DA10E7B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892" y="2126273"/>
            <a:ext cx="4163562" cy="2550687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47EBB013-588C-9C44-9F15-0B4801EC140E}"/>
              </a:ext>
            </a:extLst>
          </p:cNvPr>
          <p:cNvSpPr txBox="1"/>
          <p:nvPr/>
        </p:nvSpPr>
        <p:spPr>
          <a:xfrm>
            <a:off x="1356907" y="4747991"/>
            <a:ext cx="236635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100" dirty="0"/>
              <a:t>Rioja &amp; Dodson, </a:t>
            </a:r>
            <a:r>
              <a:rPr lang="en-GB" sz="1100" dirty="0" err="1"/>
              <a:t>AARv</a:t>
            </a:r>
            <a:r>
              <a:rPr lang="en-GB" sz="1100" dirty="0"/>
              <a:t> ‘20 in prep. </a:t>
            </a:r>
            <a:endParaRPr lang="en-GB" sz="1200" dirty="0"/>
          </a:p>
        </p:txBody>
      </p:sp>
    </p:spTree>
    <p:extLst>
      <p:ext uri="{BB962C8B-B14F-4D97-AF65-F5344CB8AC3E}">
        <p14:creationId xmlns:p14="http://schemas.microsoft.com/office/powerpoint/2010/main" val="17774661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alphaModFix amt="40000"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9DA0A2DD-9367-8445-92B5-3484D1E188D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200" y="941760"/>
            <a:ext cx="7772400" cy="5317671"/>
          </a:xfrm>
          <a:prstGeom prst="rect">
            <a:avLst/>
          </a:prstGeom>
        </p:spPr>
      </p:pic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0" y="6403341"/>
            <a:ext cx="9144000" cy="457200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13" rIns="91425" bIns="45713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455613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2pPr>
            <a:lvl3pPr marL="912813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3pPr>
            <a:lvl4pPr marL="1370013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4pPr>
            <a:lvl5pPr marL="1827213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9pPr>
          </a:lstStyle>
          <a:p>
            <a:pPr eaLnBrk="0" hangingPunct="0"/>
            <a:endParaRPr lang="en-US"/>
          </a:p>
        </p:txBody>
      </p:sp>
      <p:sp>
        <p:nvSpPr>
          <p:cNvPr id="40961" name="Rectangle 1"/>
          <p:cNvSpPr>
            <a:spLocks noChangeArrowheads="1"/>
          </p:cNvSpPr>
          <p:nvPr/>
        </p:nvSpPr>
        <p:spPr bwMode="auto">
          <a:xfrm>
            <a:off x="0" y="6400800"/>
            <a:ext cx="9144000" cy="457200"/>
          </a:xfrm>
          <a:prstGeom prst="rect">
            <a:avLst/>
          </a:prstGeom>
          <a:noFill/>
          <a:ln>
            <a:noFill/>
          </a:ln>
        </p:spPr>
        <p:txBody>
          <a:bodyPr lIns="91425" tIns="45713" rIns="91425" bIns="45713"/>
          <a:lstStyle/>
          <a:p>
            <a:pPr eaLnBrk="0" hangingPunct="0"/>
            <a:endParaRPr lang="nl-NL">
              <a:solidFill>
                <a:srgbClr val="004489"/>
              </a:solidFill>
            </a:endParaRPr>
          </a:p>
        </p:txBody>
      </p:sp>
      <p:sp>
        <p:nvSpPr>
          <p:cNvPr id="23556" name="Date Placeholder 3"/>
          <p:cNvSpPr>
            <a:spLocks noGrp="1"/>
          </p:cNvSpPr>
          <p:nvPr>
            <p:ph type="dt" sz="quarter" idx="10"/>
          </p:nvPr>
        </p:nvSpPr>
        <p:spPr>
          <a:xfrm>
            <a:off x="533400" y="6477000"/>
            <a:ext cx="2133600" cy="304800"/>
          </a:xfrm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defRPr/>
            </a:pPr>
            <a:r>
              <a:rPr lang="en-GB" i="1" dirty="0">
                <a:solidFill>
                  <a:srgbClr val="004489"/>
                </a:solidFill>
                <a:effectLst/>
                <a:ea typeface="+mn-ea"/>
                <a:cs typeface="+mn-cs"/>
              </a:rPr>
              <a:t>2020 June 29</a:t>
            </a: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0" y="304800"/>
            <a:ext cx="9144000" cy="609600"/>
          </a:xfrm>
          <a:prstGeom prst="rect">
            <a:avLst/>
          </a:prstGeom>
          <a:noFill/>
        </p:spPr>
        <p:txBody>
          <a:bodyPr/>
          <a:lstStyle/>
          <a:p>
            <a:pPr algn="ctr">
              <a:defRPr/>
            </a:pPr>
            <a:r>
              <a:rPr lang="nl-NL" sz="3200" kern="0" dirty="0" err="1">
                <a:solidFill>
                  <a:srgbClr val="004489"/>
                </a:solidFill>
                <a:latin typeface="+mj-lt"/>
                <a:ea typeface="+mj-ea"/>
                <a:cs typeface="Times New Roman"/>
              </a:rPr>
              <a:t>Why</a:t>
            </a:r>
            <a:r>
              <a:rPr lang="nl-NL" sz="3200" kern="0" dirty="0">
                <a:solidFill>
                  <a:srgbClr val="004489"/>
                </a:solidFill>
                <a:latin typeface="+mj-lt"/>
                <a:ea typeface="+mj-ea"/>
                <a:cs typeface="Times New Roman"/>
              </a:rPr>
              <a:t> VLBI </a:t>
            </a:r>
            <a:r>
              <a:rPr lang="nl-NL" sz="3200" kern="0" dirty="0" err="1">
                <a:solidFill>
                  <a:srgbClr val="004489"/>
                </a:solidFill>
                <a:latin typeface="+mj-lt"/>
                <a:ea typeface="+mj-ea"/>
                <a:cs typeface="Times New Roman"/>
              </a:rPr>
              <a:t>with</a:t>
            </a:r>
            <a:r>
              <a:rPr lang="nl-NL" sz="3200" kern="0" dirty="0">
                <a:solidFill>
                  <a:srgbClr val="004489"/>
                </a:solidFill>
                <a:latin typeface="+mj-lt"/>
                <a:ea typeface="+mj-ea"/>
                <a:cs typeface="Times New Roman"/>
              </a:rPr>
              <a:t> the SKA?</a:t>
            </a:r>
          </a:p>
          <a:p>
            <a:pPr algn="ctr">
              <a:defRPr/>
            </a:pPr>
            <a:endParaRPr lang="nl-NL" sz="1600" kern="0" dirty="0">
              <a:solidFill>
                <a:schemeClr val="accent2"/>
              </a:solidFill>
              <a:latin typeface="Times New Roman"/>
              <a:ea typeface="+mj-ea"/>
              <a:cs typeface="Times New Roman"/>
            </a:endParaRPr>
          </a:p>
          <a:p>
            <a:pPr algn="ctr">
              <a:defRPr/>
            </a:pPr>
            <a:endParaRPr lang="nl-NL" sz="1600" kern="0" dirty="0">
              <a:solidFill>
                <a:schemeClr val="accent2"/>
              </a:solidFill>
              <a:latin typeface="Times New Roman"/>
              <a:ea typeface="+mj-ea"/>
              <a:cs typeface="Times New Roman"/>
            </a:endParaRPr>
          </a:p>
          <a:p>
            <a:pPr algn="ctr">
              <a:defRPr/>
            </a:pPr>
            <a:endParaRPr lang="nl-NL" sz="1600" kern="0" dirty="0">
              <a:solidFill>
                <a:schemeClr val="accent2"/>
              </a:solidFill>
              <a:latin typeface="Times New Roman"/>
              <a:ea typeface="+mj-ea"/>
              <a:cs typeface="Times New Roman"/>
            </a:endParaRPr>
          </a:p>
          <a:p>
            <a:pPr algn="ctr">
              <a:defRPr/>
            </a:pPr>
            <a:endParaRPr lang="nl-NL" sz="1600" kern="0" dirty="0">
              <a:solidFill>
                <a:schemeClr val="accent2"/>
              </a:solidFill>
              <a:latin typeface="Tahoma"/>
              <a:ea typeface="+mj-ea"/>
              <a:cs typeface="Tahoma"/>
            </a:endParaRPr>
          </a:p>
        </p:txBody>
      </p:sp>
      <p:sp>
        <p:nvSpPr>
          <p:cNvPr id="6" name="TextBox 13"/>
          <p:cNvSpPr txBox="1">
            <a:spLocks noChangeArrowheads="1"/>
          </p:cNvSpPr>
          <p:nvPr/>
        </p:nvSpPr>
        <p:spPr bwMode="auto">
          <a:xfrm>
            <a:off x="6902370" y="5911723"/>
            <a:ext cx="1676400" cy="276999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marL="0" indent="0" eaLnBrk="1" hangingPunct="1"/>
            <a:r>
              <a:rPr lang="en-US" sz="1200" i="1" dirty="0">
                <a:solidFill>
                  <a:srgbClr val="004489"/>
                </a:solidFill>
              </a:rPr>
              <a:t>Credit: Jack Radcliffe </a:t>
            </a:r>
            <a:r>
              <a:rPr lang="en-US" sz="1200" i="1" dirty="0">
                <a:solidFill>
                  <a:srgbClr val="FF0000"/>
                </a:solidFill>
              </a:rPr>
              <a:t> </a:t>
            </a:r>
          </a:p>
        </p:txBody>
      </p:sp>
      <p:pic>
        <p:nvPicPr>
          <p:cNvPr id="8" name="Picture 3" descr="logo_jive_small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6400800"/>
            <a:ext cx="4873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EDB1C93E-5D2B-D34A-A661-768C7E0EBC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04295" y="6477000"/>
            <a:ext cx="6520505" cy="304800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200" i="1" dirty="0">
                <a:solidFill>
                  <a:srgbClr val="004489"/>
                </a:solidFill>
                <a:effectLst/>
              </a:rPr>
              <a:t>EAS2020 – SS16 Registering the Universe at the highest spatial accuracy 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EABCE711-949C-6042-95FA-74500320C70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85811" y="6400800"/>
            <a:ext cx="1253426" cy="4572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3943BDEC-E2FD-264F-859E-146B55AF13B7}"/>
              </a:ext>
            </a:extLst>
          </p:cNvPr>
          <p:cNvSpPr/>
          <p:nvPr/>
        </p:nvSpPr>
        <p:spPr bwMode="auto">
          <a:xfrm>
            <a:off x="963438" y="4395277"/>
            <a:ext cx="7521923" cy="12192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_tradn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781297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alphaModFix amt="40000"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6D4E96C5-CEEC-6141-B794-1AEAAB1BBC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403341"/>
            <a:ext cx="9144000" cy="457200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13" rIns="91425" bIns="45713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455613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2pPr>
            <a:lvl3pPr marL="912813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3pPr>
            <a:lvl4pPr marL="1370013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4pPr>
            <a:lvl5pPr marL="1827213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9pPr>
          </a:lstStyle>
          <a:p>
            <a:pPr eaLnBrk="0" hangingPunct="0"/>
            <a:endParaRPr lang="en-US"/>
          </a:p>
        </p:txBody>
      </p:sp>
      <p:sp>
        <p:nvSpPr>
          <p:cNvPr id="17" name="Rectangle 1">
            <a:extLst>
              <a:ext uri="{FF2B5EF4-FFF2-40B4-BE49-F238E27FC236}">
                <a16:creationId xmlns:a16="http://schemas.microsoft.com/office/drawing/2014/main" id="{D3997357-54B3-C04C-925D-E138492A65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400800"/>
            <a:ext cx="9144000" cy="457200"/>
          </a:xfrm>
          <a:prstGeom prst="rect">
            <a:avLst/>
          </a:prstGeom>
          <a:noFill/>
          <a:ln>
            <a:noFill/>
          </a:ln>
        </p:spPr>
        <p:txBody>
          <a:bodyPr lIns="91425" tIns="45713" rIns="91425" bIns="45713"/>
          <a:lstStyle/>
          <a:p>
            <a:pPr eaLnBrk="0" hangingPunct="0"/>
            <a:endParaRPr lang="nl-NL">
              <a:solidFill>
                <a:srgbClr val="004489"/>
              </a:solidFill>
            </a:endParaRPr>
          </a:p>
        </p:txBody>
      </p:sp>
      <p:sp>
        <p:nvSpPr>
          <p:cNvPr id="18" name="Date Placeholder 3">
            <a:extLst>
              <a:ext uri="{FF2B5EF4-FFF2-40B4-BE49-F238E27FC236}">
                <a16:creationId xmlns:a16="http://schemas.microsoft.com/office/drawing/2014/main" id="{ED7831E1-C211-CE43-BBCF-DC6ABE1F3F49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xfrm>
            <a:off x="533400" y="6477000"/>
            <a:ext cx="2133600" cy="304800"/>
          </a:xfrm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defRPr/>
            </a:pPr>
            <a:r>
              <a:rPr lang="en-GB" i="1" dirty="0">
                <a:solidFill>
                  <a:srgbClr val="004489"/>
                </a:solidFill>
                <a:effectLst/>
                <a:ea typeface="+mn-ea"/>
                <a:cs typeface="+mn-cs"/>
              </a:rPr>
              <a:t>2020 June 29</a:t>
            </a:r>
          </a:p>
        </p:txBody>
      </p:sp>
      <p:pic>
        <p:nvPicPr>
          <p:cNvPr id="19" name="Picture 3" descr="logo_jive_small.jpg">
            <a:extLst>
              <a:ext uri="{FF2B5EF4-FFF2-40B4-BE49-F238E27FC236}">
                <a16:creationId xmlns:a16="http://schemas.microsoft.com/office/drawing/2014/main" id="{D8BEA741-CA10-9242-8E9E-46804ED7B5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6400800"/>
            <a:ext cx="4873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Footer Placeholder 4">
            <a:extLst>
              <a:ext uri="{FF2B5EF4-FFF2-40B4-BE49-F238E27FC236}">
                <a16:creationId xmlns:a16="http://schemas.microsoft.com/office/drawing/2014/main" id="{B0174AAB-F9F4-D844-B2D2-F3F68C5746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04295" y="6477000"/>
            <a:ext cx="6520505" cy="304800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200" i="1" dirty="0">
                <a:solidFill>
                  <a:srgbClr val="004489"/>
                </a:solidFill>
                <a:effectLst/>
              </a:rPr>
              <a:t>EAS2020 – SS16 Registering the Universe at the highest spatial accuracy 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771A0967-8EBB-E645-820F-9E736CF5178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85811" y="6400800"/>
            <a:ext cx="1253426" cy="457200"/>
          </a:xfrm>
          <a:prstGeom prst="rect">
            <a:avLst/>
          </a:prstGeom>
        </p:spPr>
      </p:pic>
      <p:sp>
        <p:nvSpPr>
          <p:cNvPr id="23" name="Rectangle 2">
            <a:extLst>
              <a:ext uri="{FF2B5EF4-FFF2-40B4-BE49-F238E27FC236}">
                <a16:creationId xmlns:a16="http://schemas.microsoft.com/office/drawing/2014/main" id="{29F292D3-3A2E-2843-B362-540EE61B22B6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304800"/>
            <a:ext cx="9144000" cy="609600"/>
          </a:xfrm>
          <a:prstGeom prst="rect">
            <a:avLst/>
          </a:prstGeom>
          <a:noFill/>
        </p:spPr>
        <p:txBody>
          <a:bodyPr/>
          <a:lstStyle/>
          <a:p>
            <a:pPr algn="ctr">
              <a:defRPr/>
            </a:pPr>
            <a:r>
              <a:rPr lang="en-GB" sz="3200" kern="0" dirty="0">
                <a:solidFill>
                  <a:srgbClr val="004489"/>
                </a:solidFill>
                <a:latin typeface="+mj-lt"/>
                <a:ea typeface="+mj-ea"/>
                <a:cs typeface="Times New Roman"/>
              </a:rPr>
              <a:t>What SKA-VLBI can do for my science?</a:t>
            </a:r>
          </a:p>
          <a:p>
            <a:pPr algn="ctr">
              <a:defRPr/>
            </a:pPr>
            <a:endParaRPr lang="en-GB" sz="1600" kern="0" dirty="0">
              <a:solidFill>
                <a:schemeClr val="accent2"/>
              </a:solidFill>
              <a:latin typeface="Times New Roman"/>
              <a:ea typeface="+mj-ea"/>
              <a:cs typeface="Times New Roman"/>
            </a:endParaRPr>
          </a:p>
          <a:p>
            <a:pPr algn="ctr">
              <a:defRPr/>
            </a:pPr>
            <a:endParaRPr lang="en-GB" sz="1600" kern="0" dirty="0">
              <a:solidFill>
                <a:schemeClr val="accent2"/>
              </a:solidFill>
              <a:latin typeface="Times New Roman"/>
              <a:ea typeface="+mj-ea"/>
              <a:cs typeface="Times New Roman"/>
            </a:endParaRPr>
          </a:p>
          <a:p>
            <a:pPr algn="ctr">
              <a:defRPr/>
            </a:pPr>
            <a:endParaRPr lang="en-GB" sz="1600" kern="0" dirty="0">
              <a:solidFill>
                <a:schemeClr val="accent2"/>
              </a:solidFill>
              <a:latin typeface="Times New Roman"/>
              <a:ea typeface="+mj-ea"/>
              <a:cs typeface="Times New Roman"/>
            </a:endParaRPr>
          </a:p>
          <a:p>
            <a:pPr algn="ctr">
              <a:defRPr/>
            </a:pPr>
            <a:endParaRPr lang="en-GB" sz="1600" kern="0" dirty="0">
              <a:solidFill>
                <a:schemeClr val="accent2"/>
              </a:solidFill>
              <a:latin typeface="Tahoma"/>
              <a:ea typeface="+mj-ea"/>
              <a:cs typeface="Tahoma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E66F5A1F-86BA-FE48-BC9F-5436458FCB39}"/>
              </a:ext>
            </a:extLst>
          </p:cNvPr>
          <p:cNvSpPr txBox="1"/>
          <p:nvPr/>
        </p:nvSpPr>
        <p:spPr>
          <a:xfrm>
            <a:off x="228600" y="798493"/>
            <a:ext cx="4644220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b="1" dirty="0">
                <a:solidFill>
                  <a:srgbClr val="004489"/>
                </a:solidFill>
              </a:rPr>
              <a:t>TRANSIENTS/PULSARS: </a:t>
            </a:r>
          </a:p>
          <a:p>
            <a:r>
              <a:rPr lang="en-GB" sz="2800" b="1" dirty="0">
                <a:solidFill>
                  <a:srgbClr val="004489"/>
                </a:solidFill>
              </a:rPr>
              <a:t>Key Science Themes</a:t>
            </a:r>
          </a:p>
        </p:txBody>
      </p:sp>
      <p:pic>
        <p:nvPicPr>
          <p:cNvPr id="12" name="图片 3">
            <a:extLst>
              <a:ext uri="{FF2B5EF4-FFF2-40B4-BE49-F238E27FC236}">
                <a16:creationId xmlns:a16="http://schemas.microsoft.com/office/drawing/2014/main" id="{BFB8E67B-F553-6147-AC8C-79BB925D6DE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7083" y="1934551"/>
            <a:ext cx="2274768" cy="1922822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13" name="图片 4">
            <a:extLst>
              <a:ext uri="{FF2B5EF4-FFF2-40B4-BE49-F238E27FC236}">
                <a16:creationId xmlns:a16="http://schemas.microsoft.com/office/drawing/2014/main" id="{95A83351-FF38-BE49-BB75-E0FA1BCC3C38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5503" r="22391"/>
          <a:stretch/>
        </p:blipFill>
        <p:spPr>
          <a:xfrm>
            <a:off x="3266002" y="1652142"/>
            <a:ext cx="2404383" cy="1911936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8289BF19-17D9-0C48-8A60-1F8A0DC89886}"/>
              </a:ext>
            </a:extLst>
          </p:cNvPr>
          <p:cNvSpPr txBox="1"/>
          <p:nvPr/>
        </p:nvSpPr>
        <p:spPr>
          <a:xfrm>
            <a:off x="4148504" y="3094313"/>
            <a:ext cx="109875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err="1">
                <a:solidFill>
                  <a:srgbClr val="FFFFFF"/>
                </a:solidFill>
              </a:rPr>
              <a:t>Marcote</a:t>
            </a:r>
            <a:r>
              <a:rPr lang="en-US" sz="800" dirty="0">
                <a:solidFill>
                  <a:srgbClr val="FFFFFF"/>
                </a:solidFill>
              </a:rPr>
              <a:t> et al., 2018</a:t>
            </a:r>
          </a:p>
        </p:txBody>
      </p:sp>
      <p:pic>
        <p:nvPicPr>
          <p:cNvPr id="15" name="Picture 14" descr="orbit_path.png">
            <a:extLst>
              <a:ext uri="{FF2B5EF4-FFF2-40B4-BE49-F238E27FC236}">
                <a16:creationId xmlns:a16="http://schemas.microsoft.com/office/drawing/2014/main" id="{A823800C-9E8B-1C47-AD94-65A785A6793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8271" y="914400"/>
            <a:ext cx="1450062" cy="1325345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5DBE4BE7-92D7-DD4B-9647-4DF676BC703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149630" y="2239745"/>
            <a:ext cx="2876057" cy="2140025"/>
          </a:xfrm>
          <a:prstGeom prst="rect">
            <a:avLst/>
          </a:prstGeom>
        </p:spPr>
      </p:pic>
      <p:pic>
        <p:nvPicPr>
          <p:cNvPr id="24" name="Picture 23" descr="Screen Shot 2019-10-17 at 06.51.56.png">
            <a:extLst>
              <a:ext uri="{FF2B5EF4-FFF2-40B4-BE49-F238E27FC236}">
                <a16:creationId xmlns:a16="http://schemas.microsoft.com/office/drawing/2014/main" id="{953CE67F-B642-B345-B258-DCC2BF12B86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147" y="4122895"/>
            <a:ext cx="2153207" cy="2230864"/>
          </a:xfrm>
          <a:prstGeom prst="rect">
            <a:avLst/>
          </a:prstGeom>
        </p:spPr>
      </p:pic>
      <p:pic>
        <p:nvPicPr>
          <p:cNvPr id="26" name="Picture 25" descr="Marcote-orphanGRB-Fig2.png">
            <a:extLst>
              <a:ext uri="{FF2B5EF4-FFF2-40B4-BE49-F238E27FC236}">
                <a16:creationId xmlns:a16="http://schemas.microsoft.com/office/drawing/2014/main" id="{A53F08AF-F19B-CA4B-95A8-9FAC86F33D8F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175" y="4091170"/>
            <a:ext cx="2590800" cy="2206737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A6DE7B2D-3E46-9248-8F1B-4DD0DD90EABA}"/>
              </a:ext>
            </a:extLst>
          </p:cNvPr>
          <p:cNvSpPr txBox="1"/>
          <p:nvPr/>
        </p:nvSpPr>
        <p:spPr>
          <a:xfrm>
            <a:off x="4026861" y="5450409"/>
            <a:ext cx="14583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hangingPunct="1"/>
            <a:r>
              <a:rPr lang="en-US" sz="800" b="1" dirty="0">
                <a:solidFill>
                  <a:srgbClr val="FFFFFF"/>
                </a:solidFill>
              </a:rPr>
              <a:t>European VLBI Network</a:t>
            </a:r>
          </a:p>
          <a:p>
            <a:pPr eaLnBrk="1" hangingPunct="1"/>
            <a:r>
              <a:rPr lang="en-US" sz="800" b="1" dirty="0">
                <a:solidFill>
                  <a:srgbClr val="FFFFFF"/>
                </a:solidFill>
              </a:rPr>
              <a:t>(e-EVN)</a:t>
            </a:r>
          </a:p>
          <a:p>
            <a:r>
              <a:rPr lang="en-US" sz="800" dirty="0" err="1">
                <a:solidFill>
                  <a:srgbClr val="FFFFFF"/>
                </a:solidFill>
              </a:rPr>
              <a:t>Marcote</a:t>
            </a:r>
            <a:r>
              <a:rPr lang="en-US" sz="800" dirty="0">
                <a:solidFill>
                  <a:srgbClr val="FFFFFF"/>
                </a:solidFill>
              </a:rPr>
              <a:t> et al., 2019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F616C8C-D353-8F4B-AA01-FFDFD22CB73A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4796" y="4504556"/>
            <a:ext cx="3047835" cy="1379964"/>
          </a:xfrm>
          <a:prstGeom prst="rect">
            <a:avLst/>
          </a:prstGeom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C5793080-9438-0847-8C5F-6B32AB32A4EF}"/>
              </a:ext>
            </a:extLst>
          </p:cNvPr>
          <p:cNvSpPr txBox="1"/>
          <p:nvPr/>
        </p:nvSpPr>
        <p:spPr>
          <a:xfrm>
            <a:off x="7805460" y="5632314"/>
            <a:ext cx="109875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rgbClr val="FFFFFF"/>
                </a:solidFill>
              </a:rPr>
              <a:t>Mattila et al., 2018</a:t>
            </a:r>
          </a:p>
        </p:txBody>
      </p:sp>
    </p:spTree>
    <p:extLst>
      <p:ext uri="{BB962C8B-B14F-4D97-AF65-F5344CB8AC3E}">
        <p14:creationId xmlns:p14="http://schemas.microsoft.com/office/powerpoint/2010/main" val="271153163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alphaModFix amt="40000"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6D4E96C5-CEEC-6141-B794-1AEAAB1BBC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403341"/>
            <a:ext cx="9144000" cy="457200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13" rIns="91425" bIns="45713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455613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2pPr>
            <a:lvl3pPr marL="912813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3pPr>
            <a:lvl4pPr marL="1370013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4pPr>
            <a:lvl5pPr marL="1827213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9pPr>
          </a:lstStyle>
          <a:p>
            <a:pPr eaLnBrk="0" hangingPunct="0"/>
            <a:endParaRPr lang="en-US"/>
          </a:p>
        </p:txBody>
      </p:sp>
      <p:sp>
        <p:nvSpPr>
          <p:cNvPr id="17" name="Rectangle 1">
            <a:extLst>
              <a:ext uri="{FF2B5EF4-FFF2-40B4-BE49-F238E27FC236}">
                <a16:creationId xmlns:a16="http://schemas.microsoft.com/office/drawing/2014/main" id="{D3997357-54B3-C04C-925D-E138492A65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400800"/>
            <a:ext cx="9144000" cy="457200"/>
          </a:xfrm>
          <a:prstGeom prst="rect">
            <a:avLst/>
          </a:prstGeom>
          <a:noFill/>
          <a:ln>
            <a:noFill/>
          </a:ln>
        </p:spPr>
        <p:txBody>
          <a:bodyPr lIns="91425" tIns="45713" rIns="91425" bIns="45713"/>
          <a:lstStyle/>
          <a:p>
            <a:pPr eaLnBrk="0" hangingPunct="0"/>
            <a:endParaRPr lang="nl-NL">
              <a:solidFill>
                <a:srgbClr val="004489"/>
              </a:solidFill>
            </a:endParaRPr>
          </a:p>
        </p:txBody>
      </p:sp>
      <p:sp>
        <p:nvSpPr>
          <p:cNvPr id="18" name="Date Placeholder 3">
            <a:extLst>
              <a:ext uri="{FF2B5EF4-FFF2-40B4-BE49-F238E27FC236}">
                <a16:creationId xmlns:a16="http://schemas.microsoft.com/office/drawing/2014/main" id="{ED7831E1-C211-CE43-BBCF-DC6ABE1F3F49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xfrm>
            <a:off x="533400" y="6477000"/>
            <a:ext cx="2133600" cy="304800"/>
          </a:xfrm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defRPr/>
            </a:pPr>
            <a:r>
              <a:rPr lang="en-GB" i="1" dirty="0">
                <a:solidFill>
                  <a:srgbClr val="004489"/>
                </a:solidFill>
                <a:effectLst/>
                <a:ea typeface="+mn-ea"/>
                <a:cs typeface="+mn-cs"/>
              </a:rPr>
              <a:t>2020 June 29</a:t>
            </a:r>
          </a:p>
        </p:txBody>
      </p:sp>
      <p:pic>
        <p:nvPicPr>
          <p:cNvPr id="19" name="Picture 3" descr="logo_jive_small.jpg">
            <a:extLst>
              <a:ext uri="{FF2B5EF4-FFF2-40B4-BE49-F238E27FC236}">
                <a16:creationId xmlns:a16="http://schemas.microsoft.com/office/drawing/2014/main" id="{D8BEA741-CA10-9242-8E9E-46804ED7B5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6400800"/>
            <a:ext cx="4873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Footer Placeholder 4">
            <a:extLst>
              <a:ext uri="{FF2B5EF4-FFF2-40B4-BE49-F238E27FC236}">
                <a16:creationId xmlns:a16="http://schemas.microsoft.com/office/drawing/2014/main" id="{B0174AAB-F9F4-D844-B2D2-F3F68C5746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04295" y="6477000"/>
            <a:ext cx="6520505" cy="304800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200" i="1" dirty="0">
                <a:solidFill>
                  <a:srgbClr val="004489"/>
                </a:solidFill>
                <a:effectLst/>
              </a:rPr>
              <a:t>EAS2020 – SS16 Registering the Universe at the highest spatial accuracy 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771A0967-8EBB-E645-820F-9E736CF5178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85811" y="6400800"/>
            <a:ext cx="1253426" cy="457200"/>
          </a:xfrm>
          <a:prstGeom prst="rect">
            <a:avLst/>
          </a:prstGeom>
        </p:spPr>
      </p:pic>
      <p:sp>
        <p:nvSpPr>
          <p:cNvPr id="23" name="Rectangle 2">
            <a:extLst>
              <a:ext uri="{FF2B5EF4-FFF2-40B4-BE49-F238E27FC236}">
                <a16:creationId xmlns:a16="http://schemas.microsoft.com/office/drawing/2014/main" id="{29F292D3-3A2E-2843-B362-540EE61B22B6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304800"/>
            <a:ext cx="9144000" cy="609600"/>
          </a:xfrm>
          <a:prstGeom prst="rect">
            <a:avLst/>
          </a:prstGeom>
          <a:noFill/>
        </p:spPr>
        <p:txBody>
          <a:bodyPr/>
          <a:lstStyle/>
          <a:p>
            <a:pPr algn="ctr">
              <a:defRPr/>
            </a:pPr>
            <a:r>
              <a:rPr lang="en-GB" sz="3200" kern="0" dirty="0">
                <a:solidFill>
                  <a:srgbClr val="004489"/>
                </a:solidFill>
                <a:latin typeface="+mj-lt"/>
                <a:ea typeface="+mj-ea"/>
                <a:cs typeface="Times New Roman"/>
              </a:rPr>
              <a:t>What SKA-VLBI can do for my science?</a:t>
            </a:r>
          </a:p>
          <a:p>
            <a:pPr algn="ctr">
              <a:defRPr/>
            </a:pPr>
            <a:endParaRPr lang="en-GB" sz="1600" kern="0" dirty="0">
              <a:solidFill>
                <a:schemeClr val="accent2"/>
              </a:solidFill>
              <a:latin typeface="Times New Roman"/>
              <a:ea typeface="+mj-ea"/>
              <a:cs typeface="Times New Roman"/>
            </a:endParaRPr>
          </a:p>
          <a:p>
            <a:pPr algn="ctr">
              <a:defRPr/>
            </a:pPr>
            <a:endParaRPr lang="en-GB" sz="1600" kern="0" dirty="0">
              <a:solidFill>
                <a:schemeClr val="accent2"/>
              </a:solidFill>
              <a:latin typeface="Times New Roman"/>
              <a:ea typeface="+mj-ea"/>
              <a:cs typeface="Times New Roman"/>
            </a:endParaRPr>
          </a:p>
          <a:p>
            <a:pPr algn="ctr">
              <a:defRPr/>
            </a:pPr>
            <a:endParaRPr lang="en-GB" sz="1600" kern="0" dirty="0">
              <a:solidFill>
                <a:schemeClr val="accent2"/>
              </a:solidFill>
              <a:latin typeface="Times New Roman"/>
              <a:ea typeface="+mj-ea"/>
              <a:cs typeface="Times New Roman"/>
            </a:endParaRPr>
          </a:p>
          <a:p>
            <a:pPr algn="ctr">
              <a:defRPr/>
            </a:pPr>
            <a:endParaRPr lang="en-GB" sz="1600" kern="0" dirty="0">
              <a:solidFill>
                <a:schemeClr val="accent2"/>
              </a:solidFill>
              <a:latin typeface="Tahoma"/>
              <a:ea typeface="+mj-ea"/>
              <a:cs typeface="Tahoma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E66F5A1F-86BA-FE48-BC9F-5436458FCB39}"/>
              </a:ext>
            </a:extLst>
          </p:cNvPr>
          <p:cNvSpPr txBox="1"/>
          <p:nvPr/>
        </p:nvSpPr>
        <p:spPr>
          <a:xfrm>
            <a:off x="228600" y="798493"/>
            <a:ext cx="4644220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b="1" dirty="0">
                <a:solidFill>
                  <a:srgbClr val="004489"/>
                </a:solidFill>
              </a:rPr>
              <a:t>TRANSIENTS/PULSARS: </a:t>
            </a:r>
          </a:p>
          <a:p>
            <a:r>
              <a:rPr lang="en-GB" sz="2800" b="1" dirty="0">
                <a:solidFill>
                  <a:srgbClr val="004489"/>
                </a:solidFill>
              </a:rPr>
              <a:t>Key Science Themes</a:t>
            </a:r>
          </a:p>
        </p:txBody>
      </p:sp>
      <p:pic>
        <p:nvPicPr>
          <p:cNvPr id="12" name="图片 3">
            <a:extLst>
              <a:ext uri="{FF2B5EF4-FFF2-40B4-BE49-F238E27FC236}">
                <a16:creationId xmlns:a16="http://schemas.microsoft.com/office/drawing/2014/main" id="{BFB8E67B-F553-6147-AC8C-79BB925D6DE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7083" y="1934551"/>
            <a:ext cx="2274768" cy="1922822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13" name="图片 4">
            <a:extLst>
              <a:ext uri="{FF2B5EF4-FFF2-40B4-BE49-F238E27FC236}">
                <a16:creationId xmlns:a16="http://schemas.microsoft.com/office/drawing/2014/main" id="{95A83351-FF38-BE49-BB75-E0FA1BCC3C38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5503" r="22391"/>
          <a:stretch/>
        </p:blipFill>
        <p:spPr>
          <a:xfrm>
            <a:off x="3266002" y="1652142"/>
            <a:ext cx="2404383" cy="1911936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8289BF19-17D9-0C48-8A60-1F8A0DC89886}"/>
              </a:ext>
            </a:extLst>
          </p:cNvPr>
          <p:cNvSpPr txBox="1"/>
          <p:nvPr/>
        </p:nvSpPr>
        <p:spPr>
          <a:xfrm>
            <a:off x="4148504" y="3094313"/>
            <a:ext cx="109875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err="1">
                <a:solidFill>
                  <a:srgbClr val="FFFFFF"/>
                </a:solidFill>
              </a:rPr>
              <a:t>Marcote</a:t>
            </a:r>
            <a:r>
              <a:rPr lang="en-US" sz="800" dirty="0">
                <a:solidFill>
                  <a:srgbClr val="FFFFFF"/>
                </a:solidFill>
              </a:rPr>
              <a:t> et al., 2018</a:t>
            </a:r>
          </a:p>
        </p:txBody>
      </p:sp>
      <p:pic>
        <p:nvPicPr>
          <p:cNvPr id="15" name="Picture 14" descr="orbit_path.png">
            <a:extLst>
              <a:ext uri="{FF2B5EF4-FFF2-40B4-BE49-F238E27FC236}">
                <a16:creationId xmlns:a16="http://schemas.microsoft.com/office/drawing/2014/main" id="{A823800C-9E8B-1C47-AD94-65A785A6793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8271" y="914400"/>
            <a:ext cx="1450062" cy="1325345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5DBE4BE7-92D7-DD4B-9647-4DF676BC703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149630" y="2239745"/>
            <a:ext cx="2876057" cy="2140025"/>
          </a:xfrm>
          <a:prstGeom prst="rect">
            <a:avLst/>
          </a:prstGeom>
        </p:spPr>
      </p:pic>
      <p:pic>
        <p:nvPicPr>
          <p:cNvPr id="24" name="Picture 23" descr="Screen Shot 2019-10-17 at 06.51.56.png">
            <a:extLst>
              <a:ext uri="{FF2B5EF4-FFF2-40B4-BE49-F238E27FC236}">
                <a16:creationId xmlns:a16="http://schemas.microsoft.com/office/drawing/2014/main" id="{953CE67F-B642-B345-B258-DCC2BF12B86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147" y="4122895"/>
            <a:ext cx="2153207" cy="2230864"/>
          </a:xfrm>
          <a:prstGeom prst="rect">
            <a:avLst/>
          </a:prstGeom>
        </p:spPr>
      </p:pic>
      <p:pic>
        <p:nvPicPr>
          <p:cNvPr id="26" name="Picture 25" descr="Marcote-orphanGRB-Fig2.png">
            <a:extLst>
              <a:ext uri="{FF2B5EF4-FFF2-40B4-BE49-F238E27FC236}">
                <a16:creationId xmlns:a16="http://schemas.microsoft.com/office/drawing/2014/main" id="{A53F08AF-F19B-CA4B-95A8-9FAC86F33D8F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175" y="4091170"/>
            <a:ext cx="2590800" cy="2206737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A6DE7B2D-3E46-9248-8F1B-4DD0DD90EABA}"/>
              </a:ext>
            </a:extLst>
          </p:cNvPr>
          <p:cNvSpPr txBox="1"/>
          <p:nvPr/>
        </p:nvSpPr>
        <p:spPr>
          <a:xfrm>
            <a:off x="4026861" y="5450409"/>
            <a:ext cx="14583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hangingPunct="1"/>
            <a:r>
              <a:rPr lang="en-US" sz="800" b="1" dirty="0">
                <a:solidFill>
                  <a:srgbClr val="FFFFFF"/>
                </a:solidFill>
              </a:rPr>
              <a:t>European VLBI Network</a:t>
            </a:r>
          </a:p>
          <a:p>
            <a:pPr eaLnBrk="1" hangingPunct="1"/>
            <a:r>
              <a:rPr lang="en-US" sz="800" b="1" dirty="0">
                <a:solidFill>
                  <a:srgbClr val="FFFFFF"/>
                </a:solidFill>
              </a:rPr>
              <a:t>(e-EVN)</a:t>
            </a:r>
          </a:p>
          <a:p>
            <a:r>
              <a:rPr lang="en-US" sz="800" dirty="0" err="1">
                <a:solidFill>
                  <a:srgbClr val="FFFFFF"/>
                </a:solidFill>
              </a:rPr>
              <a:t>Marcote</a:t>
            </a:r>
            <a:r>
              <a:rPr lang="en-US" sz="800" dirty="0">
                <a:solidFill>
                  <a:srgbClr val="FFFFFF"/>
                </a:solidFill>
              </a:rPr>
              <a:t> et al., 2019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F616C8C-D353-8F4B-AA01-FFDFD22CB73A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4796" y="4504556"/>
            <a:ext cx="3047835" cy="1379964"/>
          </a:xfrm>
          <a:prstGeom prst="rect">
            <a:avLst/>
          </a:prstGeom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734B2185-458F-E740-A283-F5D2E4E4D386}"/>
              </a:ext>
            </a:extLst>
          </p:cNvPr>
          <p:cNvSpPr/>
          <p:nvPr/>
        </p:nvSpPr>
        <p:spPr>
          <a:xfrm>
            <a:off x="4026861" y="2408497"/>
            <a:ext cx="1342035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GB" sz="36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FRBs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F6B03684-8470-B143-B83A-389FB60FEEA4}"/>
              </a:ext>
            </a:extLst>
          </p:cNvPr>
          <p:cNvSpPr/>
          <p:nvPr/>
        </p:nvSpPr>
        <p:spPr>
          <a:xfrm>
            <a:off x="44014" y="1644342"/>
            <a:ext cx="3300905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GB" sz="36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GW-EM</a:t>
            </a:r>
          </a:p>
          <a:p>
            <a:pPr algn="ctr"/>
            <a:r>
              <a:rPr lang="en-GB" sz="36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counterparts</a:t>
            </a:r>
            <a:r>
              <a:rPr lang="en-GB" sz="36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B9A2B56C-48A4-1949-8F64-0FBF3B5D6F4E}"/>
              </a:ext>
            </a:extLst>
          </p:cNvPr>
          <p:cNvSpPr/>
          <p:nvPr/>
        </p:nvSpPr>
        <p:spPr>
          <a:xfrm>
            <a:off x="6117317" y="1953078"/>
            <a:ext cx="2736647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GB" sz="36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Exoplanets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33EBC4C1-C248-9240-AAC5-6B7C52A63F82}"/>
              </a:ext>
            </a:extLst>
          </p:cNvPr>
          <p:cNvSpPr/>
          <p:nvPr/>
        </p:nvSpPr>
        <p:spPr>
          <a:xfrm>
            <a:off x="175460" y="3773488"/>
            <a:ext cx="3038011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GB" sz="36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Magnetars/ </a:t>
            </a:r>
          </a:p>
          <a:p>
            <a:pPr algn="ctr"/>
            <a:r>
              <a:rPr lang="en-GB" sz="36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pulsars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6B5F90F8-FD0F-2D4E-B4EE-538D951EDC4B}"/>
              </a:ext>
            </a:extLst>
          </p:cNvPr>
          <p:cNvSpPr/>
          <p:nvPr/>
        </p:nvSpPr>
        <p:spPr>
          <a:xfrm>
            <a:off x="2967977" y="3733800"/>
            <a:ext cx="2770310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GB" sz="36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GRB/ </a:t>
            </a:r>
          </a:p>
          <a:p>
            <a:pPr algn="ctr"/>
            <a:r>
              <a:rPr lang="en-GB" sz="36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novae/</a:t>
            </a:r>
            <a:r>
              <a:rPr lang="en-GB" sz="3600" b="1" cap="none" spc="0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SNe</a:t>
            </a:r>
            <a:endParaRPr lang="en-GB" sz="36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B1522F34-5637-9349-A4D0-F69D99F29026}"/>
              </a:ext>
            </a:extLst>
          </p:cNvPr>
          <p:cNvSpPr/>
          <p:nvPr/>
        </p:nvSpPr>
        <p:spPr>
          <a:xfrm>
            <a:off x="5813217" y="5022644"/>
            <a:ext cx="2842445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GB" sz="36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TDE</a:t>
            </a:r>
          </a:p>
          <a:p>
            <a:r>
              <a:rPr lang="en-GB" sz="36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and more…</a:t>
            </a:r>
            <a:endParaRPr lang="en-GB" sz="36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7E4F5CB9-79B8-1040-BB40-9119BB46C8A8}"/>
              </a:ext>
            </a:extLst>
          </p:cNvPr>
          <p:cNvSpPr txBox="1"/>
          <p:nvPr/>
        </p:nvSpPr>
        <p:spPr>
          <a:xfrm>
            <a:off x="7805460" y="5632314"/>
            <a:ext cx="109875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rgbClr val="FFFFFF"/>
                </a:solidFill>
              </a:rPr>
              <a:t>Mattila et al., 2018</a:t>
            </a:r>
          </a:p>
        </p:txBody>
      </p:sp>
    </p:spTree>
    <p:extLst>
      <p:ext uri="{BB962C8B-B14F-4D97-AF65-F5344CB8AC3E}">
        <p14:creationId xmlns:p14="http://schemas.microsoft.com/office/powerpoint/2010/main" val="138395878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alphaModFix amt="40000"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0" y="304800"/>
            <a:ext cx="9144000" cy="609600"/>
          </a:xfrm>
          <a:prstGeom prst="rect">
            <a:avLst/>
          </a:prstGeom>
          <a:noFill/>
        </p:spPr>
        <p:txBody>
          <a:bodyPr/>
          <a:lstStyle/>
          <a:p>
            <a:pPr algn="ctr">
              <a:defRPr/>
            </a:pPr>
            <a:r>
              <a:rPr lang="en-GB" sz="3200" kern="0" dirty="0">
                <a:solidFill>
                  <a:srgbClr val="004489"/>
                </a:solidFill>
                <a:latin typeface="+mj-lt"/>
                <a:ea typeface="+mj-ea"/>
                <a:cs typeface="Times New Roman"/>
              </a:rPr>
              <a:t>What SKA-VLBI can do for my science?</a:t>
            </a:r>
          </a:p>
          <a:p>
            <a:pPr algn="ctr">
              <a:defRPr/>
            </a:pPr>
            <a:endParaRPr lang="en-GB" sz="1600" kern="0" dirty="0">
              <a:solidFill>
                <a:schemeClr val="accent2"/>
              </a:solidFill>
              <a:latin typeface="Times New Roman"/>
              <a:ea typeface="+mj-ea"/>
              <a:cs typeface="Times New Roman"/>
            </a:endParaRPr>
          </a:p>
          <a:p>
            <a:pPr algn="ctr">
              <a:defRPr/>
            </a:pPr>
            <a:endParaRPr lang="en-GB" sz="1600" kern="0" dirty="0">
              <a:solidFill>
                <a:schemeClr val="accent2"/>
              </a:solidFill>
              <a:latin typeface="Times New Roman"/>
              <a:ea typeface="+mj-ea"/>
              <a:cs typeface="Times New Roman"/>
            </a:endParaRPr>
          </a:p>
          <a:p>
            <a:pPr algn="ctr">
              <a:defRPr/>
            </a:pPr>
            <a:endParaRPr lang="en-GB" sz="1600" kern="0" dirty="0">
              <a:solidFill>
                <a:schemeClr val="accent2"/>
              </a:solidFill>
              <a:latin typeface="Times New Roman"/>
              <a:ea typeface="+mj-ea"/>
              <a:cs typeface="Times New Roman"/>
            </a:endParaRPr>
          </a:p>
          <a:p>
            <a:pPr algn="ctr">
              <a:defRPr/>
            </a:pPr>
            <a:endParaRPr lang="en-GB" sz="1600" kern="0" dirty="0">
              <a:solidFill>
                <a:schemeClr val="accent2"/>
              </a:solidFill>
              <a:latin typeface="Tahoma"/>
              <a:ea typeface="+mj-ea"/>
              <a:cs typeface="Tahoma"/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15F67F19-8589-1A4B-A6B3-57A77E6BD4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403341"/>
            <a:ext cx="9144000" cy="457200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13" rIns="91425" bIns="45713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455613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2pPr>
            <a:lvl3pPr marL="912813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3pPr>
            <a:lvl4pPr marL="1370013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4pPr>
            <a:lvl5pPr marL="1827213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9pPr>
          </a:lstStyle>
          <a:p>
            <a:pPr eaLnBrk="0" hangingPunct="0"/>
            <a:endParaRPr lang="en-GB"/>
          </a:p>
        </p:txBody>
      </p:sp>
      <p:sp>
        <p:nvSpPr>
          <p:cNvPr id="46" name="Rectangle 1">
            <a:extLst>
              <a:ext uri="{FF2B5EF4-FFF2-40B4-BE49-F238E27FC236}">
                <a16:creationId xmlns:a16="http://schemas.microsoft.com/office/drawing/2014/main" id="{E56A9F35-70E7-A948-9F79-26CFE993AF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400800"/>
            <a:ext cx="9144000" cy="457200"/>
          </a:xfrm>
          <a:prstGeom prst="rect">
            <a:avLst/>
          </a:prstGeom>
          <a:noFill/>
          <a:ln>
            <a:noFill/>
          </a:ln>
        </p:spPr>
        <p:txBody>
          <a:bodyPr lIns="91425" tIns="45713" rIns="91425" bIns="45713"/>
          <a:lstStyle/>
          <a:p>
            <a:pPr eaLnBrk="0" hangingPunct="0"/>
            <a:endParaRPr lang="en-GB">
              <a:solidFill>
                <a:srgbClr val="004489"/>
              </a:solidFill>
            </a:endParaRPr>
          </a:p>
        </p:txBody>
      </p:sp>
      <p:sp>
        <p:nvSpPr>
          <p:cNvPr id="47" name="Date Placeholder 3">
            <a:extLst>
              <a:ext uri="{FF2B5EF4-FFF2-40B4-BE49-F238E27FC236}">
                <a16:creationId xmlns:a16="http://schemas.microsoft.com/office/drawing/2014/main" id="{1BCE57A7-D1EF-5D41-9DA0-DBC90B193C2C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xfrm>
            <a:off x="533400" y="6477000"/>
            <a:ext cx="2133600" cy="304800"/>
          </a:xfrm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defRPr/>
            </a:pPr>
            <a:r>
              <a:rPr lang="en-GB" i="1">
                <a:solidFill>
                  <a:srgbClr val="004489"/>
                </a:solidFill>
                <a:effectLst/>
                <a:ea typeface="+mn-ea"/>
                <a:cs typeface="+mn-cs"/>
              </a:rPr>
              <a:t>2020 June 29</a:t>
            </a:r>
          </a:p>
        </p:txBody>
      </p:sp>
      <p:pic>
        <p:nvPicPr>
          <p:cNvPr id="48" name="Picture 3" descr="logo_jive_small.jpg">
            <a:extLst>
              <a:ext uri="{FF2B5EF4-FFF2-40B4-BE49-F238E27FC236}">
                <a16:creationId xmlns:a16="http://schemas.microsoft.com/office/drawing/2014/main" id="{AB7BBA14-5EED-9C44-9A1E-CA2F2B42FBD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6400800"/>
            <a:ext cx="4873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" name="Footer Placeholder 4">
            <a:extLst>
              <a:ext uri="{FF2B5EF4-FFF2-40B4-BE49-F238E27FC236}">
                <a16:creationId xmlns:a16="http://schemas.microsoft.com/office/drawing/2014/main" id="{AE006484-D97E-0B4E-8876-AFD5919E19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04295" y="6477000"/>
            <a:ext cx="6520505" cy="304800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r>
              <a:rPr lang="en-GB" sz="1200" i="1">
                <a:solidFill>
                  <a:srgbClr val="004489"/>
                </a:solidFill>
                <a:effectLst/>
              </a:rPr>
              <a:t>EAS2020 – SS16 Registering the Universe at the highest spatial accuracy </a:t>
            </a:r>
          </a:p>
        </p:txBody>
      </p:sp>
      <p:pic>
        <p:nvPicPr>
          <p:cNvPr id="50" name="Picture 49">
            <a:extLst>
              <a:ext uri="{FF2B5EF4-FFF2-40B4-BE49-F238E27FC236}">
                <a16:creationId xmlns:a16="http://schemas.microsoft.com/office/drawing/2014/main" id="{1E25A951-3C6E-BB41-8132-E6C5A20066E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85811" y="6400800"/>
            <a:ext cx="1253426" cy="457200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FE359D70-1936-E948-88DA-24B487CE122F}"/>
              </a:ext>
            </a:extLst>
          </p:cNvPr>
          <p:cNvSpPr txBox="1"/>
          <p:nvPr/>
        </p:nvSpPr>
        <p:spPr>
          <a:xfrm>
            <a:off x="533400" y="1081881"/>
            <a:ext cx="440857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b="1" dirty="0">
                <a:solidFill>
                  <a:srgbClr val="004489"/>
                </a:solidFill>
              </a:rPr>
              <a:t>TRANSIENTS/PULSARS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74AA9C2-3F89-4F44-921F-C9AD4124C633}"/>
              </a:ext>
            </a:extLst>
          </p:cNvPr>
          <p:cNvSpPr txBox="1"/>
          <p:nvPr/>
        </p:nvSpPr>
        <p:spPr>
          <a:xfrm>
            <a:off x="4343400" y="1387932"/>
            <a:ext cx="4930377" cy="464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600" dirty="0">
              <a:latin typeface="+mn-lt"/>
            </a:endParaRPr>
          </a:p>
          <a:p>
            <a:pPr marL="285750" indent="-285750">
              <a:buFont typeface="Wingdings" pitchFamily="2" charset="2"/>
              <a:buChar char="Ø"/>
            </a:pPr>
            <a:r>
              <a:rPr lang="en-GB" sz="1600" b="1" dirty="0">
                <a:latin typeface="+mn-lt"/>
              </a:rPr>
              <a:t>Faint synchrotron radio transients in the local Universe </a:t>
            </a:r>
            <a:r>
              <a:rPr lang="en-GB" sz="1600" dirty="0">
                <a:latin typeface="+mn-lt"/>
              </a:rPr>
              <a:t>d </a:t>
            </a:r>
            <a:r>
              <a:rPr lang="en-US" sz="1600" dirty="0">
                <a:latin typeface="+mn-lt"/>
                <a:ea typeface="ヒラギノ角ゴ ProN W3" charset="0"/>
                <a:cs typeface="ヒラギノ角ゴ ProN W3" charset="0"/>
                <a:sym typeface="Symbol" charset="0"/>
              </a:rPr>
              <a:t> 200Mpc (z ~ 0.05) </a:t>
            </a:r>
          </a:p>
          <a:p>
            <a:pPr algn="ctr"/>
            <a:r>
              <a:rPr lang="en-US" sz="1400" dirty="0">
                <a:latin typeface="+mn-lt"/>
                <a:ea typeface="ヒラギノ角ゴ ProN W3" charset="0"/>
                <a:cs typeface="ヒラギノ角ゴ ProN W3" charset="0"/>
                <a:sym typeface="Symbol" charset="0"/>
              </a:rPr>
              <a:t>Faint collimated ejecta can be resolved within weeks! </a:t>
            </a:r>
          </a:p>
          <a:p>
            <a:pPr algn="ctr"/>
            <a:r>
              <a:rPr lang="en-US" sz="1400" dirty="0">
                <a:latin typeface="+mn-lt"/>
                <a:ea typeface="ヒラギノ角ゴ ProN W3" charset="0"/>
                <a:cs typeface="ヒラギノ角ゴ ProN W3" charset="0"/>
                <a:sym typeface="Symbol" charset="0"/>
              </a:rPr>
              <a:t>proper motions </a:t>
            </a:r>
            <a:r>
              <a:rPr lang="en-US" sz="1400" dirty="0">
                <a:latin typeface="+mn-lt"/>
                <a:ea typeface="ヒラギノ角ゴ ProN W3" charset="0"/>
                <a:cs typeface="ヒラギノ角ゴ ProN W3" charset="0"/>
                <a:sym typeface="Arial" charset="0"/>
              </a:rPr>
              <a:t>in the ~1 </a:t>
            </a:r>
            <a:r>
              <a:rPr lang="en-US" sz="1400" dirty="0">
                <a:latin typeface="+mn-lt"/>
                <a:ea typeface="ヒラギノ角ゴ ProN W3" charset="0"/>
                <a:cs typeface="ヒラギノ角ゴ ProN W3" charset="0"/>
                <a:sym typeface="Symbol" charset="0"/>
              </a:rPr>
              <a:t></a:t>
            </a:r>
            <a:r>
              <a:rPr lang="en-US" sz="1400" dirty="0">
                <a:latin typeface="+mn-lt"/>
                <a:ea typeface="ヒラギノ角ゴ ProN W3" charset="0"/>
                <a:cs typeface="ヒラギノ角ゴ ProN W3" charset="0"/>
                <a:sym typeface="Arial" charset="0"/>
              </a:rPr>
              <a:t>as regime</a:t>
            </a:r>
            <a:endParaRPr lang="en-US" sz="1400" dirty="0">
              <a:latin typeface="+mn-lt"/>
              <a:ea typeface="ヒラギノ角ゴ ProN W3" charset="0"/>
              <a:cs typeface="ヒラギノ角ゴ ProN W3" charset="0"/>
              <a:sym typeface="Symbol" charset="0"/>
            </a:endParaRPr>
          </a:p>
          <a:p>
            <a:pPr marL="285750" indent="-285750">
              <a:buFont typeface="Wingdings" pitchFamily="2" charset="2"/>
              <a:buChar char="Ø"/>
            </a:pPr>
            <a:endParaRPr lang="en-GB" sz="1600" dirty="0">
              <a:solidFill>
                <a:srgbClr val="004489"/>
              </a:solidFill>
              <a:latin typeface="+mn-lt"/>
            </a:endParaRPr>
          </a:p>
          <a:p>
            <a:pPr marL="285750" indent="-285750">
              <a:buFont typeface="Wingdings" pitchFamily="2" charset="2"/>
              <a:buChar char="Ø"/>
            </a:pPr>
            <a:r>
              <a:rPr lang="en-GB" sz="1600" b="1" dirty="0">
                <a:latin typeface="+mn-lt"/>
              </a:rPr>
              <a:t>GW astronomy: </a:t>
            </a:r>
            <a:r>
              <a:rPr lang="en-GB" sz="1400" dirty="0">
                <a:latin typeface="+mn-lt"/>
              </a:rPr>
              <a:t>SKA-VLBI sensitivities and excellent calibration needed for resolving mildly relativistic outflows, long-term radio afterglows (BNS mergers, long-GRBs, etc.)</a:t>
            </a:r>
          </a:p>
          <a:p>
            <a:endParaRPr lang="en-GB" sz="1400" dirty="0">
              <a:latin typeface="+mn-lt"/>
            </a:endParaRPr>
          </a:p>
          <a:p>
            <a:pPr marL="285750" indent="-285750">
              <a:buFont typeface="Wingdings" pitchFamily="2" charset="2"/>
              <a:buChar char="Ø"/>
            </a:pPr>
            <a:r>
              <a:rPr lang="en-GB" sz="1600" b="1" dirty="0">
                <a:latin typeface="+mn-lt"/>
              </a:rPr>
              <a:t>FRBs: </a:t>
            </a:r>
            <a:r>
              <a:rPr lang="en-GB" sz="1400" dirty="0">
                <a:latin typeface="+mn-lt"/>
              </a:rPr>
              <a:t>SKA-VLBI for progenitor environments and high-z localisations.</a:t>
            </a:r>
          </a:p>
          <a:p>
            <a:pPr marL="285750" indent="-285750">
              <a:buFont typeface="Wingdings" pitchFamily="2" charset="2"/>
              <a:buChar char="Ø"/>
            </a:pPr>
            <a:endParaRPr lang="en-GB" sz="1400" dirty="0">
              <a:latin typeface="+mn-lt"/>
            </a:endParaRPr>
          </a:p>
          <a:p>
            <a:pPr marL="285750" indent="-285750">
              <a:buFont typeface="Wingdings" pitchFamily="2" charset="2"/>
              <a:buChar char="Ø"/>
            </a:pPr>
            <a:r>
              <a:rPr lang="en-GB" sz="1600" b="1" dirty="0">
                <a:latin typeface="+mn-lt"/>
              </a:rPr>
              <a:t>Exoplanets: </a:t>
            </a:r>
            <a:r>
              <a:rPr lang="en-GB" sz="1400" dirty="0">
                <a:latin typeface="+mn-lt"/>
              </a:rPr>
              <a:t>orbital motions will be detectable with SKA-VLBI.</a:t>
            </a:r>
          </a:p>
          <a:p>
            <a:pPr marL="285750" indent="-285750">
              <a:buFont typeface="Wingdings" pitchFamily="2" charset="2"/>
              <a:buChar char="Ø"/>
            </a:pPr>
            <a:endParaRPr lang="en-GB" sz="1400" dirty="0">
              <a:latin typeface="+mn-lt"/>
            </a:endParaRPr>
          </a:p>
          <a:p>
            <a:pPr marL="285750" indent="-285750">
              <a:buFont typeface="Wingdings" pitchFamily="2" charset="2"/>
              <a:buChar char="Ø"/>
            </a:pPr>
            <a:r>
              <a:rPr lang="en-GB" sz="1600" b="1" dirty="0">
                <a:latin typeface="+mn-lt"/>
              </a:rPr>
              <a:t>Magnetars: </a:t>
            </a:r>
            <a:r>
              <a:rPr lang="en-GB" sz="1400" dirty="0">
                <a:latin typeface="+mn-lt"/>
              </a:rPr>
              <a:t>SKA-VLBI reaches the GC and covers a very large galactic volume for proper motion measurements.</a:t>
            </a:r>
            <a:endParaRPr lang="en-GB" sz="1600" dirty="0">
              <a:latin typeface="+mn-lt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3FFF15DF-B934-D642-BF35-B2037D3E5734}"/>
              </a:ext>
            </a:extLst>
          </p:cNvPr>
          <p:cNvGrpSpPr/>
          <p:nvPr/>
        </p:nvGrpSpPr>
        <p:grpSpPr>
          <a:xfrm>
            <a:off x="159216" y="1905000"/>
            <a:ext cx="3941763" cy="2614513"/>
            <a:chOff x="492125" y="1597240"/>
            <a:chExt cx="3941763" cy="2614513"/>
          </a:xfrm>
        </p:grpSpPr>
        <p:pic>
          <p:nvPicPr>
            <p:cNvPr id="13" name="Picture 1">
              <a:extLst>
                <a:ext uri="{FF2B5EF4-FFF2-40B4-BE49-F238E27FC236}">
                  <a16:creationId xmlns:a16="http://schemas.microsoft.com/office/drawing/2014/main" id="{4A4C41BD-4E87-C841-A2E9-196158A263E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2125" y="1836249"/>
              <a:ext cx="3941763" cy="1981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" name="Text Box 3">
              <a:extLst>
                <a:ext uri="{FF2B5EF4-FFF2-40B4-BE49-F238E27FC236}">
                  <a16:creationId xmlns:a16="http://schemas.microsoft.com/office/drawing/2014/main" id="{B72DB1F4-196C-D244-AE0E-25CC2F65F99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2125" y="3811658"/>
              <a:ext cx="1539174" cy="4000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91425" tIns="45713" rIns="91425" bIns="45713">
              <a:spAutoFit/>
            </a:bodyPr>
            <a:lstStyle/>
            <a:p>
              <a:pPr>
                <a:spcBef>
                  <a:spcPts val="0"/>
                </a:spcBef>
                <a:buClr>
                  <a:schemeClr val="hlink"/>
                </a:buClr>
                <a:buSzPct val="80000"/>
                <a:defRPr/>
              </a:pPr>
              <a:r>
                <a:rPr lang="en-US" sz="1000" i="1" kern="0" dirty="0" err="1">
                  <a:latin typeface="+mn-lt"/>
                  <a:ea typeface="+mn-ea"/>
                  <a:cs typeface="+mn-cs"/>
                </a:rPr>
                <a:t>Chomiuk</a:t>
              </a:r>
              <a:r>
                <a:rPr lang="en-US" sz="1000" i="1" kern="0" dirty="0">
                  <a:latin typeface="+mn-lt"/>
                  <a:ea typeface="+mn-ea"/>
                  <a:cs typeface="+mn-cs"/>
                </a:rPr>
                <a:t> et al., Nature, </a:t>
              </a:r>
            </a:p>
            <a:p>
              <a:pPr>
                <a:spcBef>
                  <a:spcPts val="0"/>
                </a:spcBef>
                <a:buClr>
                  <a:schemeClr val="hlink"/>
                </a:buClr>
                <a:buSzPct val="80000"/>
                <a:defRPr/>
              </a:pPr>
              <a:r>
                <a:rPr lang="en-US" sz="1000" i="1" kern="0" dirty="0">
                  <a:latin typeface="+mn-lt"/>
                  <a:ea typeface="+mn-ea"/>
                  <a:cs typeface="+mn-cs"/>
                </a:rPr>
                <a:t>514, 339, 2014</a:t>
              </a:r>
            </a:p>
          </p:txBody>
        </p:sp>
        <p:sp>
          <p:nvSpPr>
            <p:cNvPr id="16" name="Text Box 3">
              <a:extLst>
                <a:ext uri="{FF2B5EF4-FFF2-40B4-BE49-F238E27FC236}">
                  <a16:creationId xmlns:a16="http://schemas.microsoft.com/office/drawing/2014/main" id="{DCFB8649-7710-3E43-B3F5-0DDF17E0BCA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2125" y="1597240"/>
              <a:ext cx="2361514" cy="2769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91425" tIns="45713" rIns="91425" bIns="45713">
              <a:spAutoFit/>
            </a:bodyPr>
            <a:lstStyle/>
            <a:p>
              <a:pPr>
                <a:spcBef>
                  <a:spcPts val="0"/>
                </a:spcBef>
                <a:buClr>
                  <a:schemeClr val="hlink"/>
                </a:buClr>
                <a:buSzPct val="80000"/>
                <a:defRPr/>
              </a:pPr>
              <a:r>
                <a:rPr lang="en-US" sz="1200" b="1" kern="0" dirty="0">
                  <a:latin typeface="+mn-lt"/>
                  <a:ea typeface="+mn-ea"/>
                  <a:cs typeface="+mn-cs"/>
                </a:rPr>
                <a:t>e-EVN, JVLA, VLBA, e-Merlin</a:t>
              </a:r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A2539046-4A18-E24F-AF16-F45D3A149A1B}"/>
              </a:ext>
            </a:extLst>
          </p:cNvPr>
          <p:cNvSpPr txBox="1"/>
          <p:nvPr/>
        </p:nvSpPr>
        <p:spPr>
          <a:xfrm>
            <a:off x="-238130" y="4799092"/>
            <a:ext cx="4930377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solidFill>
                  <a:srgbClr val="004489"/>
                </a:solidFill>
                <a:latin typeface="+mn-lt"/>
              </a:rPr>
              <a:t>SKA-VLBI </a:t>
            </a:r>
            <a:r>
              <a:rPr lang="en-GB" sz="1600" dirty="0">
                <a:solidFill>
                  <a:srgbClr val="004489"/>
                </a:solidFill>
                <a:latin typeface="+mn-lt"/>
              </a:rPr>
              <a:t>to measure very accurately:</a:t>
            </a:r>
          </a:p>
          <a:p>
            <a:pPr algn="ctr"/>
            <a:r>
              <a:rPr lang="en-GB" sz="1600" dirty="0">
                <a:latin typeface="+mn-lt"/>
              </a:rPr>
              <a:t>Source expansion / apparent jet speed</a:t>
            </a:r>
          </a:p>
          <a:p>
            <a:pPr algn="ctr"/>
            <a:r>
              <a:rPr lang="en-GB" sz="1600" dirty="0">
                <a:latin typeface="+mn-lt"/>
              </a:rPr>
              <a:t>Proper motions</a:t>
            </a:r>
          </a:p>
          <a:p>
            <a:pPr algn="ctr"/>
            <a:r>
              <a:rPr lang="en-GB" sz="1600" dirty="0">
                <a:latin typeface="+mn-lt"/>
              </a:rPr>
              <a:t>Parallax (distances)</a:t>
            </a:r>
          </a:p>
        </p:txBody>
      </p:sp>
    </p:spTree>
    <p:extLst>
      <p:ext uri="{BB962C8B-B14F-4D97-AF65-F5344CB8AC3E}">
        <p14:creationId xmlns:p14="http://schemas.microsoft.com/office/powerpoint/2010/main" val="184844021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alphaModFix amt="40000"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5FF442C-FB99-8743-91F0-7B959A9E6D8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27553"/>
            <a:ext cx="9146408" cy="4120647"/>
          </a:xfrm>
          <a:prstGeom prst="rect">
            <a:avLst/>
          </a:prstGeom>
        </p:spPr>
      </p:pic>
      <p:sp>
        <p:nvSpPr>
          <p:cNvPr id="20481" name="Rectangle 1"/>
          <p:cNvSpPr>
            <a:spLocks noChangeArrowheads="1"/>
          </p:cNvSpPr>
          <p:nvPr/>
        </p:nvSpPr>
        <p:spPr bwMode="auto">
          <a:xfrm>
            <a:off x="0" y="6400800"/>
            <a:ext cx="9144000" cy="457200"/>
          </a:xfrm>
          <a:prstGeom prst="rect">
            <a:avLst/>
          </a:prstGeom>
          <a:noFill/>
          <a:ln>
            <a:noFill/>
          </a:ln>
        </p:spPr>
        <p:txBody>
          <a:bodyPr lIns="91425" tIns="45713" rIns="91425" bIns="45713"/>
          <a:lstStyle/>
          <a:p>
            <a:pPr eaLnBrk="0" hangingPunct="0"/>
            <a:endParaRPr lang="nl-NL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EC4B958-5D64-724C-8BDC-57E6468CEEE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11103" y="108167"/>
            <a:ext cx="938768" cy="619941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893E8A49-4101-584A-9586-D1ADA397543A}"/>
              </a:ext>
            </a:extLst>
          </p:cNvPr>
          <p:cNvGrpSpPr/>
          <p:nvPr/>
        </p:nvGrpSpPr>
        <p:grpSpPr>
          <a:xfrm>
            <a:off x="76200" y="108167"/>
            <a:ext cx="2707511" cy="653833"/>
            <a:chOff x="264289" y="177080"/>
            <a:chExt cx="2707511" cy="653833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F9F08E94-D4B3-9948-9928-8842F0C3367F}"/>
                </a:ext>
              </a:extLst>
            </p:cNvPr>
            <p:cNvSpPr/>
            <p:nvPr/>
          </p:nvSpPr>
          <p:spPr bwMode="auto">
            <a:xfrm>
              <a:off x="381000" y="177080"/>
              <a:ext cx="2590800" cy="653833"/>
            </a:xfrm>
            <a:prstGeom prst="rect">
              <a:avLst/>
            </a:prstGeom>
            <a:solidFill>
              <a:srgbClr val="FFFFFF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_tradnl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endParaRPr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44D32773-57BF-CB41-863F-EA6F5BF7905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64289" y="177081"/>
              <a:ext cx="1792498" cy="653832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9E1F6B16-5680-5747-B556-CC9662DB57C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73498" y="278719"/>
              <a:ext cx="673182" cy="450555"/>
            </a:xfrm>
            <a:prstGeom prst="rect">
              <a:avLst/>
            </a:prstGeom>
          </p:spPr>
        </p:pic>
      </p:grpSp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381000" y="4724400"/>
            <a:ext cx="8763000" cy="2133600"/>
          </a:xfrm>
          <a:prstGeom prst="rect">
            <a:avLst/>
          </a:prstGeom>
          <a:noFill/>
        </p:spPr>
        <p:txBody>
          <a:bodyPr/>
          <a:lstStyle/>
          <a:p>
            <a:pPr algn="ctr">
              <a:defRPr/>
            </a:pPr>
            <a:r>
              <a:rPr lang="en-GB" sz="3200" b="1" kern="0" dirty="0">
                <a:solidFill>
                  <a:srgbClr val="004489"/>
                </a:solidFill>
                <a:cs typeface="Times New Roman" pitchFamily="18" charset="0"/>
              </a:rPr>
              <a:t>Enhancing the Square Kilometre Array with VLBI angular resolutions</a:t>
            </a:r>
            <a:endParaRPr lang="en-GB" sz="3200" kern="0" dirty="0">
              <a:solidFill>
                <a:srgbClr val="004489"/>
              </a:solidFill>
              <a:cs typeface="Times New Roman" pitchFamily="18" charset="0"/>
            </a:endParaRPr>
          </a:p>
          <a:p>
            <a:pPr algn="ctr">
              <a:defRPr/>
            </a:pPr>
            <a:endParaRPr lang="en-GB" sz="2000" kern="0" dirty="0">
              <a:solidFill>
                <a:srgbClr val="004489"/>
              </a:solidFill>
              <a:latin typeface="+mj-lt"/>
              <a:ea typeface="+mj-ea"/>
              <a:cs typeface="Times New Roman" pitchFamily="18" charset="0"/>
            </a:endParaRPr>
          </a:p>
          <a:p>
            <a:pPr algn="ctr">
              <a:defRPr/>
            </a:pPr>
            <a:r>
              <a:rPr lang="en-GB" sz="2400" kern="0" dirty="0">
                <a:solidFill>
                  <a:srgbClr val="004489"/>
                </a:solidFill>
                <a:latin typeface="+mj-lt"/>
                <a:ea typeface="+mj-ea"/>
                <a:cs typeface="Times New Roman" pitchFamily="18" charset="0"/>
              </a:rPr>
              <a:t>Cristina García Miró</a:t>
            </a:r>
          </a:p>
          <a:p>
            <a:pPr algn="ctr">
              <a:defRPr/>
            </a:pPr>
            <a:r>
              <a:rPr lang="en-GB" sz="2400" kern="0" dirty="0">
                <a:solidFill>
                  <a:srgbClr val="004489"/>
                </a:solidFill>
                <a:latin typeface="+mj-lt"/>
                <a:ea typeface="+mj-ea"/>
                <a:cs typeface="Times New Roman" pitchFamily="18" charset="0"/>
              </a:rPr>
              <a:t>JIVE</a:t>
            </a:r>
          </a:p>
        </p:txBody>
      </p:sp>
      <p:pic>
        <p:nvPicPr>
          <p:cNvPr id="19" name="Picture 3" descr="logo_jive_small.jpg">
            <a:extLst>
              <a:ext uri="{FF2B5EF4-FFF2-40B4-BE49-F238E27FC236}">
                <a16:creationId xmlns:a16="http://schemas.microsoft.com/office/drawing/2014/main" id="{58E523E9-FC97-474C-B0BF-7E0CB7C225A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5122" y="5791200"/>
            <a:ext cx="1137178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165CB44C-AD24-FB4C-AB44-010591836E25}"/>
              </a:ext>
            </a:extLst>
          </p:cNvPr>
          <p:cNvSpPr/>
          <p:nvPr/>
        </p:nvSpPr>
        <p:spPr>
          <a:xfrm rot="20481950">
            <a:off x="2479983" y="2286953"/>
            <a:ext cx="404149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GB" sz="54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Thank you!</a:t>
            </a:r>
          </a:p>
        </p:txBody>
      </p:sp>
    </p:spTree>
    <p:extLst>
      <p:ext uri="{BB962C8B-B14F-4D97-AF65-F5344CB8AC3E}">
        <p14:creationId xmlns:p14="http://schemas.microsoft.com/office/powerpoint/2010/main" val="23167560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alphaModFix amt="40000"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9DA0A2DD-9367-8445-92B5-3484D1E188D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200" y="941760"/>
            <a:ext cx="7772400" cy="5317671"/>
          </a:xfrm>
          <a:prstGeom prst="rect">
            <a:avLst/>
          </a:prstGeom>
        </p:spPr>
      </p:pic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0" y="6403341"/>
            <a:ext cx="9144000" cy="457200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13" rIns="91425" bIns="45713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455613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2pPr>
            <a:lvl3pPr marL="912813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3pPr>
            <a:lvl4pPr marL="1370013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4pPr>
            <a:lvl5pPr marL="1827213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9pPr>
          </a:lstStyle>
          <a:p>
            <a:pPr eaLnBrk="0" hangingPunct="0"/>
            <a:endParaRPr lang="en-US"/>
          </a:p>
        </p:txBody>
      </p:sp>
      <p:sp>
        <p:nvSpPr>
          <p:cNvPr id="40961" name="Rectangle 1"/>
          <p:cNvSpPr>
            <a:spLocks noChangeArrowheads="1"/>
          </p:cNvSpPr>
          <p:nvPr/>
        </p:nvSpPr>
        <p:spPr bwMode="auto">
          <a:xfrm>
            <a:off x="0" y="6400800"/>
            <a:ext cx="9144000" cy="457200"/>
          </a:xfrm>
          <a:prstGeom prst="rect">
            <a:avLst/>
          </a:prstGeom>
          <a:noFill/>
          <a:ln>
            <a:noFill/>
          </a:ln>
        </p:spPr>
        <p:txBody>
          <a:bodyPr lIns="91425" tIns="45713" rIns="91425" bIns="45713"/>
          <a:lstStyle/>
          <a:p>
            <a:pPr eaLnBrk="0" hangingPunct="0"/>
            <a:endParaRPr lang="nl-NL">
              <a:solidFill>
                <a:srgbClr val="004489"/>
              </a:solidFill>
            </a:endParaRPr>
          </a:p>
        </p:txBody>
      </p:sp>
      <p:sp>
        <p:nvSpPr>
          <p:cNvPr id="23556" name="Date Placeholder 3"/>
          <p:cNvSpPr>
            <a:spLocks noGrp="1"/>
          </p:cNvSpPr>
          <p:nvPr>
            <p:ph type="dt" sz="quarter" idx="10"/>
          </p:nvPr>
        </p:nvSpPr>
        <p:spPr>
          <a:xfrm>
            <a:off x="533400" y="6477000"/>
            <a:ext cx="2133600" cy="304800"/>
          </a:xfrm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defRPr/>
            </a:pPr>
            <a:r>
              <a:rPr lang="en-GB" i="1" dirty="0">
                <a:solidFill>
                  <a:srgbClr val="004489"/>
                </a:solidFill>
                <a:effectLst/>
                <a:ea typeface="+mn-ea"/>
                <a:cs typeface="+mn-cs"/>
              </a:rPr>
              <a:t>2020 June 29</a:t>
            </a: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0" y="304800"/>
            <a:ext cx="9144000" cy="609600"/>
          </a:xfrm>
          <a:prstGeom prst="rect">
            <a:avLst/>
          </a:prstGeom>
          <a:noFill/>
        </p:spPr>
        <p:txBody>
          <a:bodyPr/>
          <a:lstStyle/>
          <a:p>
            <a:pPr algn="ctr">
              <a:defRPr/>
            </a:pPr>
            <a:r>
              <a:rPr lang="nl-NL" sz="3200" kern="0" dirty="0" err="1">
                <a:solidFill>
                  <a:srgbClr val="004489"/>
                </a:solidFill>
                <a:latin typeface="+mj-lt"/>
                <a:ea typeface="+mj-ea"/>
                <a:cs typeface="Times New Roman"/>
              </a:rPr>
              <a:t>Why</a:t>
            </a:r>
            <a:r>
              <a:rPr lang="nl-NL" sz="3200" kern="0" dirty="0">
                <a:solidFill>
                  <a:srgbClr val="004489"/>
                </a:solidFill>
                <a:latin typeface="+mj-lt"/>
                <a:ea typeface="+mj-ea"/>
                <a:cs typeface="Times New Roman"/>
              </a:rPr>
              <a:t> VLBI </a:t>
            </a:r>
            <a:r>
              <a:rPr lang="nl-NL" sz="3200" kern="0" dirty="0" err="1">
                <a:solidFill>
                  <a:srgbClr val="004489"/>
                </a:solidFill>
                <a:latin typeface="+mj-lt"/>
                <a:ea typeface="+mj-ea"/>
                <a:cs typeface="Times New Roman"/>
              </a:rPr>
              <a:t>with</a:t>
            </a:r>
            <a:r>
              <a:rPr lang="nl-NL" sz="3200" kern="0" dirty="0">
                <a:solidFill>
                  <a:srgbClr val="004489"/>
                </a:solidFill>
                <a:latin typeface="+mj-lt"/>
                <a:ea typeface="+mj-ea"/>
                <a:cs typeface="Times New Roman"/>
              </a:rPr>
              <a:t> the SKA?</a:t>
            </a:r>
          </a:p>
          <a:p>
            <a:pPr algn="ctr">
              <a:defRPr/>
            </a:pPr>
            <a:endParaRPr lang="nl-NL" sz="1600" kern="0" dirty="0">
              <a:solidFill>
                <a:schemeClr val="accent2"/>
              </a:solidFill>
              <a:latin typeface="Times New Roman"/>
              <a:ea typeface="+mj-ea"/>
              <a:cs typeface="Times New Roman"/>
            </a:endParaRPr>
          </a:p>
          <a:p>
            <a:pPr algn="ctr">
              <a:defRPr/>
            </a:pPr>
            <a:endParaRPr lang="nl-NL" sz="1600" kern="0" dirty="0">
              <a:solidFill>
                <a:schemeClr val="accent2"/>
              </a:solidFill>
              <a:latin typeface="Times New Roman"/>
              <a:ea typeface="+mj-ea"/>
              <a:cs typeface="Times New Roman"/>
            </a:endParaRPr>
          </a:p>
          <a:p>
            <a:pPr algn="ctr">
              <a:defRPr/>
            </a:pPr>
            <a:endParaRPr lang="nl-NL" sz="1600" kern="0" dirty="0">
              <a:solidFill>
                <a:schemeClr val="accent2"/>
              </a:solidFill>
              <a:latin typeface="Times New Roman"/>
              <a:ea typeface="+mj-ea"/>
              <a:cs typeface="Times New Roman"/>
            </a:endParaRPr>
          </a:p>
          <a:p>
            <a:pPr algn="ctr">
              <a:defRPr/>
            </a:pPr>
            <a:endParaRPr lang="nl-NL" sz="1600" kern="0" dirty="0">
              <a:solidFill>
                <a:schemeClr val="accent2"/>
              </a:solidFill>
              <a:latin typeface="Tahoma"/>
              <a:ea typeface="+mj-ea"/>
              <a:cs typeface="Tahoma"/>
            </a:endParaRPr>
          </a:p>
        </p:txBody>
      </p:sp>
      <p:sp>
        <p:nvSpPr>
          <p:cNvPr id="6" name="TextBox 13"/>
          <p:cNvSpPr txBox="1">
            <a:spLocks noChangeArrowheads="1"/>
          </p:cNvSpPr>
          <p:nvPr/>
        </p:nvSpPr>
        <p:spPr bwMode="auto">
          <a:xfrm>
            <a:off x="6902370" y="5911723"/>
            <a:ext cx="1676400" cy="276999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marL="0" indent="0" eaLnBrk="1" hangingPunct="1"/>
            <a:r>
              <a:rPr lang="en-US" sz="1200" i="1" dirty="0">
                <a:solidFill>
                  <a:srgbClr val="004489"/>
                </a:solidFill>
              </a:rPr>
              <a:t>Credit: Jack Radcliffe </a:t>
            </a:r>
            <a:r>
              <a:rPr lang="en-US" sz="1200" i="1" dirty="0">
                <a:solidFill>
                  <a:srgbClr val="FF0000"/>
                </a:solidFill>
              </a:rPr>
              <a:t> </a:t>
            </a:r>
          </a:p>
        </p:txBody>
      </p:sp>
      <p:pic>
        <p:nvPicPr>
          <p:cNvPr id="8" name="Picture 3" descr="logo_jive_small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6400800"/>
            <a:ext cx="4873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EDB1C93E-5D2B-D34A-A661-768C7E0EBC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04295" y="6477000"/>
            <a:ext cx="6520505" cy="304800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200" i="1" dirty="0">
                <a:solidFill>
                  <a:srgbClr val="004489"/>
                </a:solidFill>
                <a:effectLst/>
              </a:rPr>
              <a:t>EAS2020 – SS16 Registering the Universe at the highest spatial accuracy 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EABCE711-949C-6042-95FA-74500320C70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85811" y="6400800"/>
            <a:ext cx="1253426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01289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alphaModFix amt="40000"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9DA0A2DD-9367-8445-92B5-3484D1E188D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200" y="941760"/>
            <a:ext cx="7772400" cy="5317671"/>
          </a:xfrm>
          <a:prstGeom prst="rect">
            <a:avLst/>
          </a:prstGeom>
        </p:spPr>
      </p:pic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0" y="304800"/>
            <a:ext cx="9144000" cy="609600"/>
          </a:xfrm>
          <a:prstGeom prst="rect">
            <a:avLst/>
          </a:prstGeom>
          <a:noFill/>
        </p:spPr>
        <p:txBody>
          <a:bodyPr/>
          <a:lstStyle/>
          <a:p>
            <a:pPr algn="ctr">
              <a:defRPr/>
            </a:pPr>
            <a:r>
              <a:rPr lang="nl-NL" sz="3200" kern="0" dirty="0" err="1">
                <a:solidFill>
                  <a:srgbClr val="004489"/>
                </a:solidFill>
                <a:latin typeface="+mj-lt"/>
                <a:ea typeface="+mj-ea"/>
                <a:cs typeface="Times New Roman"/>
              </a:rPr>
              <a:t>Why</a:t>
            </a:r>
            <a:r>
              <a:rPr lang="nl-NL" sz="3200" kern="0" dirty="0">
                <a:solidFill>
                  <a:srgbClr val="004489"/>
                </a:solidFill>
                <a:latin typeface="+mj-lt"/>
                <a:ea typeface="+mj-ea"/>
                <a:cs typeface="Times New Roman"/>
              </a:rPr>
              <a:t> VLBI </a:t>
            </a:r>
            <a:r>
              <a:rPr lang="nl-NL" sz="3200" kern="0" dirty="0" err="1">
                <a:solidFill>
                  <a:srgbClr val="004489"/>
                </a:solidFill>
                <a:latin typeface="+mj-lt"/>
                <a:ea typeface="+mj-ea"/>
                <a:cs typeface="Times New Roman"/>
              </a:rPr>
              <a:t>with</a:t>
            </a:r>
            <a:r>
              <a:rPr lang="nl-NL" sz="3200" kern="0" dirty="0">
                <a:solidFill>
                  <a:srgbClr val="004489"/>
                </a:solidFill>
                <a:latin typeface="+mj-lt"/>
                <a:ea typeface="+mj-ea"/>
                <a:cs typeface="Times New Roman"/>
              </a:rPr>
              <a:t> the SKA?</a:t>
            </a:r>
          </a:p>
          <a:p>
            <a:pPr algn="ctr">
              <a:defRPr/>
            </a:pPr>
            <a:endParaRPr lang="nl-NL" sz="1600" kern="0" dirty="0">
              <a:solidFill>
                <a:schemeClr val="accent2"/>
              </a:solidFill>
              <a:latin typeface="Times New Roman"/>
              <a:ea typeface="+mj-ea"/>
              <a:cs typeface="Times New Roman"/>
            </a:endParaRPr>
          </a:p>
          <a:p>
            <a:pPr algn="ctr">
              <a:defRPr/>
            </a:pPr>
            <a:endParaRPr lang="nl-NL" sz="1600" kern="0" dirty="0">
              <a:solidFill>
                <a:schemeClr val="accent2"/>
              </a:solidFill>
              <a:latin typeface="Times New Roman"/>
              <a:ea typeface="+mj-ea"/>
              <a:cs typeface="Times New Roman"/>
            </a:endParaRPr>
          </a:p>
          <a:p>
            <a:pPr algn="ctr">
              <a:defRPr/>
            </a:pPr>
            <a:endParaRPr lang="nl-NL" sz="1600" kern="0" dirty="0">
              <a:solidFill>
                <a:schemeClr val="accent2"/>
              </a:solidFill>
              <a:latin typeface="Times New Roman"/>
              <a:ea typeface="+mj-ea"/>
              <a:cs typeface="Times New Roman"/>
            </a:endParaRPr>
          </a:p>
          <a:p>
            <a:pPr algn="ctr">
              <a:defRPr/>
            </a:pPr>
            <a:endParaRPr lang="nl-NL" sz="1600" kern="0" dirty="0">
              <a:solidFill>
                <a:schemeClr val="accent2"/>
              </a:solidFill>
              <a:latin typeface="Tahoma"/>
              <a:ea typeface="+mj-ea"/>
              <a:cs typeface="Tahoma"/>
            </a:endParaRPr>
          </a:p>
        </p:txBody>
      </p:sp>
      <p:sp>
        <p:nvSpPr>
          <p:cNvPr id="6" name="TextBox 13"/>
          <p:cNvSpPr txBox="1">
            <a:spLocks noChangeArrowheads="1"/>
          </p:cNvSpPr>
          <p:nvPr/>
        </p:nvSpPr>
        <p:spPr bwMode="auto">
          <a:xfrm>
            <a:off x="6902370" y="5911723"/>
            <a:ext cx="1676400" cy="276999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marL="0" indent="0" eaLnBrk="1" hangingPunct="1"/>
            <a:r>
              <a:rPr lang="en-US" sz="1200" i="1" dirty="0">
                <a:solidFill>
                  <a:srgbClr val="004489"/>
                </a:solidFill>
              </a:rPr>
              <a:t>Credit: Jack Radcliffe </a:t>
            </a:r>
            <a:r>
              <a:rPr lang="en-US" sz="1200" i="1" dirty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E160615-6D07-734A-839E-D6F5728BEE1F}"/>
              </a:ext>
            </a:extLst>
          </p:cNvPr>
          <p:cNvSpPr txBox="1"/>
          <p:nvPr/>
        </p:nvSpPr>
        <p:spPr>
          <a:xfrm>
            <a:off x="5908661" y="4550555"/>
            <a:ext cx="17876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SKA2 science!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D9B7B4CE-96CA-5543-84FA-7140612916CB}"/>
              </a:ext>
            </a:extLst>
          </p:cNvPr>
          <p:cNvSpPr/>
          <p:nvPr/>
        </p:nvSpPr>
        <p:spPr>
          <a:xfrm>
            <a:off x="5791200" y="4259934"/>
            <a:ext cx="2012464" cy="1732891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29CAD68-1561-2543-83E2-238B411C95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403341"/>
            <a:ext cx="9144000" cy="457200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13" rIns="91425" bIns="45713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455613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2pPr>
            <a:lvl3pPr marL="912813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3pPr>
            <a:lvl4pPr marL="1370013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4pPr>
            <a:lvl5pPr marL="1827213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9pPr>
          </a:lstStyle>
          <a:p>
            <a:pPr eaLnBrk="0" hangingPunct="0"/>
            <a:endParaRPr lang="en-US"/>
          </a:p>
        </p:txBody>
      </p:sp>
      <p:sp>
        <p:nvSpPr>
          <p:cNvPr id="16" name="Rectangle 1">
            <a:extLst>
              <a:ext uri="{FF2B5EF4-FFF2-40B4-BE49-F238E27FC236}">
                <a16:creationId xmlns:a16="http://schemas.microsoft.com/office/drawing/2014/main" id="{A87011BE-F250-F145-A255-53AFC015AD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400800"/>
            <a:ext cx="9144000" cy="457200"/>
          </a:xfrm>
          <a:prstGeom prst="rect">
            <a:avLst/>
          </a:prstGeom>
          <a:noFill/>
          <a:ln>
            <a:noFill/>
          </a:ln>
        </p:spPr>
        <p:txBody>
          <a:bodyPr lIns="91425" tIns="45713" rIns="91425" bIns="45713"/>
          <a:lstStyle/>
          <a:p>
            <a:pPr eaLnBrk="0" hangingPunct="0"/>
            <a:endParaRPr lang="nl-NL">
              <a:solidFill>
                <a:srgbClr val="004489"/>
              </a:solidFill>
            </a:endParaRPr>
          </a:p>
        </p:txBody>
      </p:sp>
      <p:sp>
        <p:nvSpPr>
          <p:cNvPr id="17" name="Date Placeholder 3">
            <a:extLst>
              <a:ext uri="{FF2B5EF4-FFF2-40B4-BE49-F238E27FC236}">
                <a16:creationId xmlns:a16="http://schemas.microsoft.com/office/drawing/2014/main" id="{6F51B8DE-1299-5A4C-9651-4DC622AD25BF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xfrm>
            <a:off x="533400" y="6477000"/>
            <a:ext cx="2133600" cy="304800"/>
          </a:xfrm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defRPr/>
            </a:pPr>
            <a:r>
              <a:rPr lang="en-GB" i="1" dirty="0">
                <a:solidFill>
                  <a:srgbClr val="004489"/>
                </a:solidFill>
                <a:effectLst/>
                <a:ea typeface="+mn-ea"/>
                <a:cs typeface="+mn-cs"/>
              </a:rPr>
              <a:t>2020 June 29</a:t>
            </a:r>
          </a:p>
        </p:txBody>
      </p:sp>
      <p:pic>
        <p:nvPicPr>
          <p:cNvPr id="18" name="Picture 3" descr="logo_jive_small.jpg">
            <a:extLst>
              <a:ext uri="{FF2B5EF4-FFF2-40B4-BE49-F238E27FC236}">
                <a16:creationId xmlns:a16="http://schemas.microsoft.com/office/drawing/2014/main" id="{5410B3F9-CBBC-D745-8C05-97C740A0AA9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6400800"/>
            <a:ext cx="4873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Footer Placeholder 4">
            <a:extLst>
              <a:ext uri="{FF2B5EF4-FFF2-40B4-BE49-F238E27FC236}">
                <a16:creationId xmlns:a16="http://schemas.microsoft.com/office/drawing/2014/main" id="{C83B73CE-0A7E-7349-BDA8-8026518879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04295" y="6477000"/>
            <a:ext cx="6520505" cy="304800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200" i="1" dirty="0">
                <a:solidFill>
                  <a:srgbClr val="004489"/>
                </a:solidFill>
                <a:effectLst/>
              </a:rPr>
              <a:t>EAS2020 – SS16 Registering the Universe at the highest spatial accuracy 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36585322-81A2-224B-BBF9-AE9077DEAAE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85811" y="6400800"/>
            <a:ext cx="1253426" cy="457200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1D23793A-BE73-484C-82AE-291D64ED9D08}"/>
              </a:ext>
            </a:extLst>
          </p:cNvPr>
          <p:cNvSpPr txBox="1"/>
          <p:nvPr/>
        </p:nvSpPr>
        <p:spPr>
          <a:xfrm>
            <a:off x="7499646" y="4024794"/>
            <a:ext cx="103977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>
                <a:solidFill>
                  <a:srgbClr val="FF0000"/>
                </a:solidFill>
              </a:rPr>
              <a:t>mas </a:t>
            </a:r>
          </a:p>
          <a:p>
            <a:pPr algn="ctr"/>
            <a:r>
              <a:rPr lang="en-US" sz="1400" dirty="0">
                <a:solidFill>
                  <a:srgbClr val="FF0000"/>
                </a:solidFill>
              </a:rPr>
              <a:t>resolutions</a:t>
            </a:r>
          </a:p>
        </p:txBody>
      </p:sp>
    </p:spTree>
    <p:extLst>
      <p:ext uri="{BB962C8B-B14F-4D97-AF65-F5344CB8AC3E}">
        <p14:creationId xmlns:p14="http://schemas.microsoft.com/office/powerpoint/2010/main" val="16521609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alphaModFix amt="40000"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ectangle 40">
            <a:extLst>
              <a:ext uri="{FF2B5EF4-FFF2-40B4-BE49-F238E27FC236}">
                <a16:creationId xmlns:a16="http://schemas.microsoft.com/office/drawing/2014/main" id="{CBE770E7-ACE3-2547-A340-C8737D40B641}"/>
              </a:ext>
            </a:extLst>
          </p:cNvPr>
          <p:cNvSpPr/>
          <p:nvPr/>
        </p:nvSpPr>
        <p:spPr bwMode="auto">
          <a:xfrm>
            <a:off x="0" y="0"/>
            <a:ext cx="6060440" cy="1524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_tradn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BB3BD710-187D-9F44-BF81-61F4B708883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2091" b="23211"/>
          <a:stretch/>
        </p:blipFill>
        <p:spPr>
          <a:xfrm>
            <a:off x="0" y="114399"/>
            <a:ext cx="6060440" cy="4686201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0821C745-9A89-F14F-A624-4B9FF3AEAA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403341"/>
            <a:ext cx="9144000" cy="457200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13" rIns="91425" bIns="45713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455613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2pPr>
            <a:lvl3pPr marL="912813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3pPr>
            <a:lvl4pPr marL="1370013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4pPr>
            <a:lvl5pPr marL="1827213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9pPr>
          </a:lstStyle>
          <a:p>
            <a:pPr eaLnBrk="0" hangingPunct="0"/>
            <a:endParaRPr lang="en-US"/>
          </a:p>
        </p:txBody>
      </p:sp>
      <p:sp>
        <p:nvSpPr>
          <p:cNvPr id="19" name="Rectangle 1">
            <a:extLst>
              <a:ext uri="{FF2B5EF4-FFF2-40B4-BE49-F238E27FC236}">
                <a16:creationId xmlns:a16="http://schemas.microsoft.com/office/drawing/2014/main" id="{D0AE2C6E-20FC-A74F-9B38-A1C77819ED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400800"/>
            <a:ext cx="9144000" cy="457200"/>
          </a:xfrm>
          <a:prstGeom prst="rect">
            <a:avLst/>
          </a:prstGeom>
          <a:noFill/>
          <a:ln>
            <a:noFill/>
          </a:ln>
        </p:spPr>
        <p:txBody>
          <a:bodyPr lIns="91425" tIns="45713" rIns="91425" bIns="45713"/>
          <a:lstStyle/>
          <a:p>
            <a:pPr eaLnBrk="0" hangingPunct="0"/>
            <a:endParaRPr lang="nl-NL">
              <a:solidFill>
                <a:srgbClr val="004489"/>
              </a:solidFill>
            </a:endParaRPr>
          </a:p>
        </p:txBody>
      </p:sp>
      <p:sp>
        <p:nvSpPr>
          <p:cNvPr id="20" name="Date Placeholder 3">
            <a:extLst>
              <a:ext uri="{FF2B5EF4-FFF2-40B4-BE49-F238E27FC236}">
                <a16:creationId xmlns:a16="http://schemas.microsoft.com/office/drawing/2014/main" id="{4043A14F-5E10-3B4D-AA68-DCDFAA835C6E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xfrm>
            <a:off x="533400" y="6477000"/>
            <a:ext cx="2133600" cy="304800"/>
          </a:xfrm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defRPr/>
            </a:pPr>
            <a:r>
              <a:rPr lang="en-GB" i="1" dirty="0">
                <a:solidFill>
                  <a:srgbClr val="004489"/>
                </a:solidFill>
                <a:effectLst/>
                <a:ea typeface="+mn-ea"/>
                <a:cs typeface="+mn-cs"/>
              </a:rPr>
              <a:t>2020 June 29</a:t>
            </a:r>
          </a:p>
        </p:txBody>
      </p:sp>
      <p:pic>
        <p:nvPicPr>
          <p:cNvPr id="21" name="Picture 3" descr="logo_jive_small.jpg">
            <a:extLst>
              <a:ext uri="{FF2B5EF4-FFF2-40B4-BE49-F238E27FC236}">
                <a16:creationId xmlns:a16="http://schemas.microsoft.com/office/drawing/2014/main" id="{52EFF629-96BD-7B43-837B-262329C86C2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6400800"/>
            <a:ext cx="4873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Footer Placeholder 4">
            <a:extLst>
              <a:ext uri="{FF2B5EF4-FFF2-40B4-BE49-F238E27FC236}">
                <a16:creationId xmlns:a16="http://schemas.microsoft.com/office/drawing/2014/main" id="{99EA629B-15E2-C74A-8552-A7AB4B20B5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04295" y="6477000"/>
            <a:ext cx="6520505" cy="304800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200" i="1" dirty="0">
                <a:solidFill>
                  <a:srgbClr val="004489"/>
                </a:solidFill>
                <a:effectLst/>
              </a:rPr>
              <a:t>EAS2020 – SS16 Registering the Universe at the highest spatial accuracy 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81AF79F9-1AB5-7948-822F-3E7D1BDB016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85811" y="6400800"/>
            <a:ext cx="1253426" cy="457200"/>
          </a:xfrm>
          <a:prstGeom prst="rect">
            <a:avLst/>
          </a:prstGeom>
        </p:spPr>
      </p:pic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0" y="304800"/>
            <a:ext cx="9144000" cy="609600"/>
          </a:xfrm>
          <a:prstGeom prst="rect">
            <a:avLst/>
          </a:prstGeom>
          <a:noFill/>
        </p:spPr>
        <p:txBody>
          <a:bodyPr/>
          <a:lstStyle/>
          <a:p>
            <a:pPr algn="ctr">
              <a:defRPr/>
            </a:pPr>
            <a:r>
              <a:rPr lang="nl-NL" sz="3200" kern="0" dirty="0">
                <a:solidFill>
                  <a:srgbClr val="004489"/>
                </a:solidFill>
                <a:latin typeface="+mj-lt"/>
                <a:ea typeface="+mj-ea"/>
                <a:cs typeface="Times New Roman"/>
              </a:rPr>
              <a:t>				 </a:t>
            </a:r>
            <a:r>
              <a:rPr lang="nl-NL" sz="3200" kern="0" dirty="0" err="1">
                <a:solidFill>
                  <a:srgbClr val="004489"/>
                </a:solidFill>
                <a:latin typeface="+mj-lt"/>
                <a:ea typeface="+mj-ea"/>
                <a:cs typeface="Times New Roman"/>
              </a:rPr>
              <a:t>Why</a:t>
            </a:r>
            <a:r>
              <a:rPr lang="nl-NL" sz="3200" kern="0" dirty="0">
                <a:solidFill>
                  <a:srgbClr val="004489"/>
                </a:solidFill>
                <a:latin typeface="+mj-lt"/>
                <a:ea typeface="+mj-ea"/>
                <a:cs typeface="Times New Roman"/>
              </a:rPr>
              <a:t> VLBI </a:t>
            </a:r>
            <a:r>
              <a:rPr lang="nl-NL" sz="3200" kern="0" dirty="0" err="1">
                <a:solidFill>
                  <a:srgbClr val="004489"/>
                </a:solidFill>
                <a:latin typeface="+mj-lt"/>
                <a:ea typeface="+mj-ea"/>
                <a:cs typeface="Times New Roman"/>
              </a:rPr>
              <a:t>with</a:t>
            </a:r>
            <a:r>
              <a:rPr lang="nl-NL" sz="3200" kern="0" dirty="0">
                <a:solidFill>
                  <a:srgbClr val="004489"/>
                </a:solidFill>
                <a:latin typeface="+mj-lt"/>
                <a:ea typeface="+mj-ea"/>
                <a:cs typeface="Times New Roman"/>
              </a:rPr>
              <a:t> </a:t>
            </a:r>
            <a:r>
              <a:rPr lang="nl-NL" sz="3200" kern="0" dirty="0" err="1">
                <a:solidFill>
                  <a:srgbClr val="004489"/>
                </a:solidFill>
                <a:latin typeface="+mj-lt"/>
                <a:ea typeface="+mj-ea"/>
                <a:cs typeface="Times New Roman"/>
              </a:rPr>
              <a:t>the</a:t>
            </a:r>
            <a:r>
              <a:rPr lang="nl-NL" sz="3200" kern="0" dirty="0">
                <a:solidFill>
                  <a:srgbClr val="004489"/>
                </a:solidFill>
                <a:latin typeface="+mj-lt"/>
                <a:ea typeface="+mj-ea"/>
                <a:cs typeface="Times New Roman"/>
              </a:rPr>
              <a:t> SKA?</a:t>
            </a:r>
          </a:p>
          <a:p>
            <a:pPr algn="ctr">
              <a:defRPr/>
            </a:pPr>
            <a:endParaRPr lang="nl-NL" sz="1600" kern="0" dirty="0">
              <a:solidFill>
                <a:schemeClr val="accent2"/>
              </a:solidFill>
              <a:latin typeface="Times New Roman"/>
              <a:ea typeface="+mj-ea"/>
              <a:cs typeface="Times New Roman"/>
            </a:endParaRPr>
          </a:p>
          <a:p>
            <a:pPr algn="ctr">
              <a:defRPr/>
            </a:pPr>
            <a:endParaRPr lang="nl-NL" sz="1600" kern="0" dirty="0">
              <a:solidFill>
                <a:schemeClr val="accent2"/>
              </a:solidFill>
              <a:latin typeface="Times New Roman"/>
              <a:ea typeface="+mj-ea"/>
              <a:cs typeface="Times New Roman"/>
            </a:endParaRPr>
          </a:p>
          <a:p>
            <a:pPr algn="ctr">
              <a:defRPr/>
            </a:pPr>
            <a:endParaRPr lang="nl-NL" sz="1600" kern="0" dirty="0">
              <a:solidFill>
                <a:schemeClr val="accent2"/>
              </a:solidFill>
              <a:latin typeface="Times New Roman"/>
              <a:ea typeface="+mj-ea"/>
              <a:cs typeface="Times New Roman"/>
            </a:endParaRPr>
          </a:p>
          <a:p>
            <a:pPr algn="ctr">
              <a:defRPr/>
            </a:pPr>
            <a:endParaRPr lang="nl-NL" sz="1600" kern="0" dirty="0">
              <a:solidFill>
                <a:schemeClr val="accent2"/>
              </a:solidFill>
              <a:latin typeface="Tahoma"/>
              <a:ea typeface="+mj-e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31969599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alphaModFix amt="40000"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ectangle 40">
            <a:extLst>
              <a:ext uri="{FF2B5EF4-FFF2-40B4-BE49-F238E27FC236}">
                <a16:creationId xmlns:a16="http://schemas.microsoft.com/office/drawing/2014/main" id="{CBE770E7-ACE3-2547-A340-C8737D40B641}"/>
              </a:ext>
            </a:extLst>
          </p:cNvPr>
          <p:cNvSpPr/>
          <p:nvPr/>
        </p:nvSpPr>
        <p:spPr bwMode="auto">
          <a:xfrm>
            <a:off x="0" y="0"/>
            <a:ext cx="6060440" cy="1524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_tradn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BB3BD710-187D-9F44-BF81-61F4B708883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2091" b="23211"/>
          <a:stretch/>
        </p:blipFill>
        <p:spPr>
          <a:xfrm>
            <a:off x="0" y="114399"/>
            <a:ext cx="6060440" cy="4686201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410993C9-F295-584C-AD9D-539220B8E010}"/>
              </a:ext>
            </a:extLst>
          </p:cNvPr>
          <p:cNvSpPr txBox="1"/>
          <p:nvPr/>
        </p:nvSpPr>
        <p:spPr>
          <a:xfrm>
            <a:off x="6244657" y="1228536"/>
            <a:ext cx="2752432" cy="288008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>
              <a:spcAft>
                <a:spcPts val="152"/>
              </a:spcAft>
            </a:pPr>
            <a:endParaRPr lang="en-GB" sz="506" b="1" dirty="0">
              <a:latin typeface="Arial" panose="020B0604020202020204" pitchFamily="34" charset="0"/>
              <a:ea typeface="Eurostile" charset="0"/>
              <a:cs typeface="Arial" panose="020B0604020202020204" pitchFamily="34" charset="0"/>
            </a:endParaRPr>
          </a:p>
          <a:p>
            <a:pPr algn="ctr">
              <a:spcAft>
                <a:spcPts val="152"/>
              </a:spcAft>
            </a:pPr>
            <a:r>
              <a:rPr lang="en-GB" sz="1914" b="1" dirty="0">
                <a:latin typeface="Arial" panose="020B0604020202020204" pitchFamily="34" charset="0"/>
                <a:ea typeface="Eurostile" charset="0"/>
                <a:cs typeface="Arial" panose="020B0604020202020204" pitchFamily="34" charset="0"/>
              </a:rPr>
              <a:t>SKA provides …</a:t>
            </a:r>
          </a:p>
          <a:p>
            <a:pPr marL="231187" indent="-231187">
              <a:spcAft>
                <a:spcPts val="152"/>
              </a:spcAft>
              <a:buFont typeface="Arial" panose="020B0604020202020204" pitchFamily="34" charset="0"/>
              <a:buChar char="•"/>
            </a:pPr>
            <a:endParaRPr lang="en-US" sz="708" b="1" dirty="0">
              <a:latin typeface="Arial" panose="020B0604020202020204" pitchFamily="34" charset="0"/>
              <a:ea typeface="Eurostile" charset="0"/>
              <a:cs typeface="Arial" panose="020B0604020202020204" pitchFamily="34" charset="0"/>
            </a:endParaRPr>
          </a:p>
          <a:p>
            <a:pPr marL="231187" indent="-231187">
              <a:spcAft>
                <a:spcPts val="152"/>
              </a:spcAft>
              <a:buFont typeface="Arial" panose="020B0604020202020204" pitchFamily="34" charset="0"/>
              <a:buChar char="•"/>
            </a:pPr>
            <a:r>
              <a:rPr lang="en-US" sz="1382" b="1" dirty="0">
                <a:latin typeface="Arial" panose="020B0604020202020204" pitchFamily="34" charset="0"/>
                <a:ea typeface="Eurostile" charset="0"/>
                <a:cs typeface="Arial" panose="020B0604020202020204" pitchFamily="34" charset="0"/>
              </a:rPr>
              <a:t>Independent MULTI-BEAM CAPABILITY</a:t>
            </a:r>
          </a:p>
          <a:p>
            <a:pPr marL="231187" indent="-231187">
              <a:spcAft>
                <a:spcPts val="152"/>
              </a:spcAft>
              <a:buFont typeface="Arial" panose="020B0604020202020204" pitchFamily="34" charset="0"/>
              <a:buChar char="•"/>
            </a:pPr>
            <a:r>
              <a:rPr lang="en-US" sz="1382" b="1" dirty="0">
                <a:latin typeface="Arial" panose="020B0604020202020204" pitchFamily="34" charset="0"/>
                <a:ea typeface="Eurostile" charset="0"/>
                <a:cs typeface="Arial" panose="020B0604020202020204" pitchFamily="34" charset="0"/>
              </a:rPr>
              <a:t>BOOST in SENSITIVITY to µ</a:t>
            </a:r>
            <a:r>
              <a:rPr lang="en-US" sz="1382" b="1" dirty="0" err="1">
                <a:latin typeface="Arial" panose="020B0604020202020204" pitchFamily="34" charset="0"/>
                <a:ea typeface="Eurostile" charset="0"/>
                <a:cs typeface="Arial" panose="020B0604020202020204" pitchFamily="34" charset="0"/>
              </a:rPr>
              <a:t>Jy</a:t>
            </a:r>
            <a:r>
              <a:rPr lang="en-US" sz="1382" b="1" dirty="0">
                <a:latin typeface="Arial" panose="020B0604020202020204" pitchFamily="34" charset="0"/>
                <a:ea typeface="Eurostile" charset="0"/>
                <a:cs typeface="Arial" panose="020B0604020202020204" pitchFamily="34" charset="0"/>
              </a:rPr>
              <a:t> regime</a:t>
            </a:r>
          </a:p>
          <a:p>
            <a:pPr marL="231187" indent="-231187">
              <a:spcAft>
                <a:spcPts val="152"/>
              </a:spcAft>
              <a:buFont typeface="Arial" panose="020B0604020202020204" pitchFamily="34" charset="0"/>
              <a:buChar char="•"/>
            </a:pPr>
            <a:r>
              <a:rPr lang="en-US" sz="1382" b="1" dirty="0">
                <a:latin typeface="Arial" panose="020B0604020202020204" pitchFamily="34" charset="0"/>
                <a:ea typeface="Eurostile" charset="0"/>
                <a:cs typeface="Arial" panose="020B0604020202020204" pitchFamily="34" charset="0"/>
              </a:rPr>
              <a:t>Access to SOUTHERN SKIES and GC</a:t>
            </a:r>
          </a:p>
          <a:p>
            <a:pPr marL="231187" indent="-231187">
              <a:spcAft>
                <a:spcPts val="152"/>
              </a:spcAft>
              <a:buFont typeface="Arial" panose="020B0604020202020204" pitchFamily="34" charset="0"/>
              <a:buChar char="•"/>
            </a:pPr>
            <a:r>
              <a:rPr lang="en-US" sz="1382" b="1" dirty="0">
                <a:latin typeface="Arial" panose="020B0604020202020204" pitchFamily="34" charset="0"/>
                <a:ea typeface="Eurostile" charset="0"/>
                <a:cs typeface="Arial" panose="020B0604020202020204" pitchFamily="34" charset="0"/>
              </a:rPr>
              <a:t>COMMENSALITY with other modes</a:t>
            </a:r>
          </a:p>
          <a:p>
            <a:pPr marL="231187" indent="-231187">
              <a:spcAft>
                <a:spcPts val="152"/>
              </a:spcAft>
              <a:buFont typeface="Arial" panose="020B0604020202020204" pitchFamily="34" charset="0"/>
              <a:buChar char="•"/>
            </a:pPr>
            <a:r>
              <a:rPr lang="en-US" sz="1382" b="1" dirty="0">
                <a:latin typeface="Arial" panose="020B0604020202020204" pitchFamily="34" charset="0"/>
                <a:ea typeface="Eurostile" charset="0"/>
                <a:cs typeface="Arial" panose="020B0604020202020204" pitchFamily="34" charset="0"/>
              </a:rPr>
              <a:t>Superior AMPLITUDE &amp; POLARISATION calibration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821C745-9A89-F14F-A624-4B9FF3AEAA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403341"/>
            <a:ext cx="9144000" cy="457200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13" rIns="91425" bIns="45713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455613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2pPr>
            <a:lvl3pPr marL="912813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3pPr>
            <a:lvl4pPr marL="1370013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4pPr>
            <a:lvl5pPr marL="1827213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9pPr>
          </a:lstStyle>
          <a:p>
            <a:pPr eaLnBrk="0" hangingPunct="0"/>
            <a:endParaRPr lang="en-US"/>
          </a:p>
        </p:txBody>
      </p:sp>
      <p:sp>
        <p:nvSpPr>
          <p:cNvPr id="19" name="Rectangle 1">
            <a:extLst>
              <a:ext uri="{FF2B5EF4-FFF2-40B4-BE49-F238E27FC236}">
                <a16:creationId xmlns:a16="http://schemas.microsoft.com/office/drawing/2014/main" id="{D0AE2C6E-20FC-A74F-9B38-A1C77819ED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400800"/>
            <a:ext cx="9144000" cy="457200"/>
          </a:xfrm>
          <a:prstGeom prst="rect">
            <a:avLst/>
          </a:prstGeom>
          <a:noFill/>
          <a:ln>
            <a:noFill/>
          </a:ln>
        </p:spPr>
        <p:txBody>
          <a:bodyPr lIns="91425" tIns="45713" rIns="91425" bIns="45713"/>
          <a:lstStyle/>
          <a:p>
            <a:pPr eaLnBrk="0" hangingPunct="0"/>
            <a:endParaRPr lang="nl-NL">
              <a:solidFill>
                <a:srgbClr val="004489"/>
              </a:solidFill>
            </a:endParaRPr>
          </a:p>
        </p:txBody>
      </p:sp>
      <p:sp>
        <p:nvSpPr>
          <p:cNvPr id="20" name="Date Placeholder 3">
            <a:extLst>
              <a:ext uri="{FF2B5EF4-FFF2-40B4-BE49-F238E27FC236}">
                <a16:creationId xmlns:a16="http://schemas.microsoft.com/office/drawing/2014/main" id="{4043A14F-5E10-3B4D-AA68-DCDFAA835C6E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xfrm>
            <a:off x="533400" y="6477000"/>
            <a:ext cx="2133600" cy="304800"/>
          </a:xfrm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defRPr/>
            </a:pPr>
            <a:r>
              <a:rPr lang="en-GB" i="1" dirty="0">
                <a:solidFill>
                  <a:srgbClr val="004489"/>
                </a:solidFill>
                <a:effectLst/>
                <a:ea typeface="+mn-ea"/>
                <a:cs typeface="+mn-cs"/>
              </a:rPr>
              <a:t>2020 June 29</a:t>
            </a:r>
          </a:p>
        </p:txBody>
      </p:sp>
      <p:pic>
        <p:nvPicPr>
          <p:cNvPr id="21" name="Picture 3" descr="logo_jive_small.jpg">
            <a:extLst>
              <a:ext uri="{FF2B5EF4-FFF2-40B4-BE49-F238E27FC236}">
                <a16:creationId xmlns:a16="http://schemas.microsoft.com/office/drawing/2014/main" id="{52EFF629-96BD-7B43-837B-262329C86C2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6400800"/>
            <a:ext cx="4873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Footer Placeholder 4">
            <a:extLst>
              <a:ext uri="{FF2B5EF4-FFF2-40B4-BE49-F238E27FC236}">
                <a16:creationId xmlns:a16="http://schemas.microsoft.com/office/drawing/2014/main" id="{99EA629B-15E2-C74A-8552-A7AB4B20B5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04295" y="6477000"/>
            <a:ext cx="6520505" cy="304800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200" i="1" dirty="0">
                <a:solidFill>
                  <a:srgbClr val="004489"/>
                </a:solidFill>
                <a:effectLst/>
              </a:rPr>
              <a:t>EAS2020 – SS16 Registering the Universe at the highest spatial accuracy 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81AF79F9-1AB5-7948-822F-3E7D1BDB016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85811" y="6400800"/>
            <a:ext cx="1253426" cy="457200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CDCAA8ED-B5C7-AA4B-840B-0489551002DA}"/>
              </a:ext>
            </a:extLst>
          </p:cNvPr>
          <p:cNvGrpSpPr>
            <a:grpSpLocks noChangeAspect="1"/>
          </p:cNvGrpSpPr>
          <p:nvPr/>
        </p:nvGrpSpPr>
        <p:grpSpPr>
          <a:xfrm>
            <a:off x="1932067" y="3733800"/>
            <a:ext cx="2944733" cy="3048000"/>
            <a:chOff x="218090" y="3254204"/>
            <a:chExt cx="4300425" cy="4451234"/>
          </a:xfrm>
        </p:grpSpPr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E0F1A908-6F28-394E-A318-28CCBC291378}"/>
                </a:ext>
              </a:extLst>
            </p:cNvPr>
            <p:cNvGrpSpPr/>
            <p:nvPr/>
          </p:nvGrpSpPr>
          <p:grpSpPr>
            <a:xfrm>
              <a:off x="218090" y="3254204"/>
              <a:ext cx="4300425" cy="4451234"/>
              <a:chOff x="684213" y="1837653"/>
              <a:chExt cx="4300425" cy="4451234"/>
            </a:xfrm>
          </p:grpSpPr>
          <p:grpSp>
            <p:nvGrpSpPr>
              <p:cNvPr id="28" name="Group 27">
                <a:extLst>
                  <a:ext uri="{FF2B5EF4-FFF2-40B4-BE49-F238E27FC236}">
                    <a16:creationId xmlns:a16="http://schemas.microsoft.com/office/drawing/2014/main" id="{0518BE7E-8531-7D4D-BD94-FE663A82D172}"/>
                  </a:ext>
                </a:extLst>
              </p:cNvPr>
              <p:cNvGrpSpPr/>
              <p:nvPr/>
            </p:nvGrpSpPr>
            <p:grpSpPr>
              <a:xfrm>
                <a:off x="684213" y="1837653"/>
                <a:ext cx="4300425" cy="4451234"/>
                <a:chOff x="232697" y="1514499"/>
                <a:chExt cx="4300425" cy="4451234"/>
              </a:xfrm>
            </p:grpSpPr>
            <p:grpSp>
              <p:nvGrpSpPr>
                <p:cNvPr id="31" name="Group 30">
                  <a:extLst>
                    <a:ext uri="{FF2B5EF4-FFF2-40B4-BE49-F238E27FC236}">
                      <a16:creationId xmlns:a16="http://schemas.microsoft.com/office/drawing/2014/main" id="{B6FC3877-2923-7C4E-B231-A3FFA2B874CB}"/>
                    </a:ext>
                  </a:extLst>
                </p:cNvPr>
                <p:cNvGrpSpPr/>
                <p:nvPr/>
              </p:nvGrpSpPr>
              <p:grpSpPr>
                <a:xfrm>
                  <a:off x="232697" y="1514499"/>
                  <a:ext cx="4300425" cy="4451234"/>
                  <a:chOff x="232697" y="1514499"/>
                  <a:chExt cx="4300425" cy="4451234"/>
                </a:xfrm>
              </p:grpSpPr>
              <p:pic>
                <p:nvPicPr>
                  <p:cNvPr id="35" name="Picture 1" descr="page20image464">
                    <a:extLst>
                      <a:ext uri="{FF2B5EF4-FFF2-40B4-BE49-F238E27FC236}">
                        <a16:creationId xmlns:a16="http://schemas.microsoft.com/office/drawing/2014/main" id="{07C21708-83A3-0A48-8B30-6300ECC2A602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>
                  <a:blip r:embed="rId7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298115" y="1533433"/>
                    <a:ext cx="3937000" cy="4432300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sp>
                <p:nvSpPr>
                  <p:cNvPr id="36" name="Oval 35">
                    <a:extLst>
                      <a:ext uri="{FF2B5EF4-FFF2-40B4-BE49-F238E27FC236}">
                        <a16:creationId xmlns:a16="http://schemas.microsoft.com/office/drawing/2014/main" id="{BEB6F344-F6BC-8E46-A00A-F04C931D73A9}"/>
                      </a:ext>
                    </a:extLst>
                  </p:cNvPr>
                  <p:cNvSpPr/>
                  <p:nvPr/>
                </p:nvSpPr>
                <p:spPr>
                  <a:xfrm>
                    <a:off x="1950075" y="3038296"/>
                    <a:ext cx="865671" cy="851299"/>
                  </a:xfrm>
                  <a:prstGeom prst="ellipse">
                    <a:avLst/>
                  </a:prstGeom>
                  <a:noFill/>
                  <a:ln w="19050">
                    <a:solidFill>
                      <a:srgbClr val="15F209"/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7" name="Oval 36">
                    <a:extLst>
                      <a:ext uri="{FF2B5EF4-FFF2-40B4-BE49-F238E27FC236}">
                        <a16:creationId xmlns:a16="http://schemas.microsoft.com/office/drawing/2014/main" id="{3F17584F-D47E-6D4E-BF1B-5BAB17523949}"/>
                      </a:ext>
                    </a:extLst>
                  </p:cNvPr>
                  <p:cNvSpPr/>
                  <p:nvPr/>
                </p:nvSpPr>
                <p:spPr>
                  <a:xfrm>
                    <a:off x="2300162" y="3368203"/>
                    <a:ext cx="165496" cy="171164"/>
                  </a:xfrm>
                  <a:prstGeom prst="ellipse">
                    <a:avLst/>
                  </a:prstGeom>
                  <a:noFill/>
                  <a:ln w="19050">
                    <a:solidFill>
                      <a:srgbClr val="15F209"/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8" name="Oval 37">
                    <a:extLst>
                      <a:ext uri="{FF2B5EF4-FFF2-40B4-BE49-F238E27FC236}">
                        <a16:creationId xmlns:a16="http://schemas.microsoft.com/office/drawing/2014/main" id="{DF577273-2816-FE4C-BE4B-5BB7F071CC9B}"/>
                      </a:ext>
                    </a:extLst>
                  </p:cNvPr>
                  <p:cNvSpPr/>
                  <p:nvPr/>
                </p:nvSpPr>
                <p:spPr>
                  <a:xfrm>
                    <a:off x="232697" y="1514499"/>
                    <a:ext cx="4300425" cy="4013682"/>
                  </a:xfrm>
                  <a:prstGeom prst="ellipse">
                    <a:avLst/>
                  </a:prstGeom>
                  <a:noFill/>
                  <a:ln w="19050">
                    <a:solidFill>
                      <a:srgbClr val="15F209"/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39" name="Left Bracket 38">
                    <a:extLst>
                      <a:ext uri="{FF2B5EF4-FFF2-40B4-BE49-F238E27FC236}">
                        <a16:creationId xmlns:a16="http://schemas.microsoft.com/office/drawing/2014/main" id="{756130B7-E591-274B-86A4-3EBACF24346F}"/>
                      </a:ext>
                    </a:extLst>
                  </p:cNvPr>
                  <p:cNvSpPr/>
                  <p:nvPr/>
                </p:nvSpPr>
                <p:spPr>
                  <a:xfrm rot="16200000">
                    <a:off x="779662" y="5407022"/>
                    <a:ext cx="45719" cy="781415"/>
                  </a:xfrm>
                  <a:prstGeom prst="leftBracket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0" name="TextBox 39">
                    <a:extLst>
                      <a:ext uri="{FF2B5EF4-FFF2-40B4-BE49-F238E27FC236}">
                        <a16:creationId xmlns:a16="http://schemas.microsoft.com/office/drawing/2014/main" id="{A1B31BC1-D7C5-4644-AE7F-082106CA6990}"/>
                      </a:ext>
                    </a:extLst>
                  </p:cNvPr>
                  <p:cNvSpPr txBox="1"/>
                  <p:nvPr/>
                </p:nvSpPr>
                <p:spPr>
                  <a:xfrm>
                    <a:off x="553237" y="5599062"/>
                    <a:ext cx="439544" cy="200055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700" b="1" dirty="0"/>
                      <a:t>35 km</a:t>
                    </a:r>
                  </a:p>
                </p:txBody>
              </p:sp>
            </p:grpSp>
            <p:sp>
              <p:nvSpPr>
                <p:cNvPr id="32" name="TextBox 31">
                  <a:extLst>
                    <a:ext uri="{FF2B5EF4-FFF2-40B4-BE49-F238E27FC236}">
                      <a16:creationId xmlns:a16="http://schemas.microsoft.com/office/drawing/2014/main" id="{0D96F1B3-2A61-244C-AE98-BDE744DDE108}"/>
                    </a:ext>
                  </a:extLst>
                </p:cNvPr>
                <p:cNvSpPr txBox="1"/>
                <p:nvPr/>
              </p:nvSpPr>
              <p:spPr>
                <a:xfrm>
                  <a:off x="393388" y="2560134"/>
                  <a:ext cx="1985630" cy="943888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:r>
                    <a:rPr lang="en-US" b="1" dirty="0">
                      <a:solidFill>
                        <a:srgbClr val="15F209"/>
                      </a:solidFill>
                    </a:rPr>
                    <a:t>4 km </a:t>
                  </a:r>
                </a:p>
                <a:p>
                  <a:pPr algn="ctr"/>
                  <a:r>
                    <a:rPr lang="en-US" b="1" dirty="0">
                      <a:solidFill>
                        <a:srgbClr val="15F209"/>
                      </a:solidFill>
                    </a:rPr>
                    <a:t>(67-75%)</a:t>
                  </a:r>
                </a:p>
              </p:txBody>
            </p:sp>
            <p:sp>
              <p:nvSpPr>
                <p:cNvPr id="33" name="TextBox 32">
                  <a:extLst>
                    <a:ext uri="{FF2B5EF4-FFF2-40B4-BE49-F238E27FC236}">
                      <a16:creationId xmlns:a16="http://schemas.microsoft.com/office/drawing/2014/main" id="{2CDC4326-4A92-F146-9401-369F0F7E5182}"/>
                    </a:ext>
                  </a:extLst>
                </p:cNvPr>
                <p:cNvSpPr txBox="1"/>
                <p:nvPr/>
              </p:nvSpPr>
              <p:spPr>
                <a:xfrm>
                  <a:off x="553237" y="3568854"/>
                  <a:ext cx="1985630" cy="943888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:r>
                    <a:rPr lang="en-US" b="1" dirty="0">
                      <a:solidFill>
                        <a:srgbClr val="15F209"/>
                      </a:solidFill>
                    </a:rPr>
                    <a:t>20 km </a:t>
                  </a:r>
                </a:p>
                <a:p>
                  <a:pPr algn="ctr"/>
                  <a:r>
                    <a:rPr lang="en-US" b="1" dirty="0">
                      <a:solidFill>
                        <a:srgbClr val="15F209"/>
                      </a:solidFill>
                    </a:rPr>
                    <a:t>(83-87%)</a:t>
                  </a:r>
                </a:p>
              </p:txBody>
            </p:sp>
            <p:sp>
              <p:nvSpPr>
                <p:cNvPr id="34" name="TextBox 33">
                  <a:extLst>
                    <a:ext uri="{FF2B5EF4-FFF2-40B4-BE49-F238E27FC236}">
                      <a16:creationId xmlns:a16="http://schemas.microsoft.com/office/drawing/2014/main" id="{3D8DBB7C-600E-A44C-9D24-3A6505E2E5F9}"/>
                    </a:ext>
                  </a:extLst>
                </p:cNvPr>
                <p:cNvSpPr txBox="1"/>
                <p:nvPr/>
              </p:nvSpPr>
              <p:spPr>
                <a:xfrm>
                  <a:off x="1100536" y="5409329"/>
                  <a:ext cx="1967204" cy="369333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b="1" dirty="0">
                      <a:solidFill>
                        <a:srgbClr val="15F209"/>
                      </a:solidFill>
                    </a:rPr>
                    <a:t>full array (100%)</a:t>
                  </a:r>
                </a:p>
              </p:txBody>
            </p:sp>
          </p:grpSp>
          <p:sp>
            <p:nvSpPr>
              <p:cNvPr id="29" name="Teardrop 28">
                <a:extLst>
                  <a:ext uri="{FF2B5EF4-FFF2-40B4-BE49-F238E27FC236}">
                    <a16:creationId xmlns:a16="http://schemas.microsoft.com/office/drawing/2014/main" id="{AE7E92F4-5A38-5C46-B651-786E86289F1C}"/>
                  </a:ext>
                </a:extLst>
              </p:cNvPr>
              <p:cNvSpPr/>
              <p:nvPr/>
            </p:nvSpPr>
            <p:spPr>
              <a:xfrm rot="9461993">
                <a:off x="2529079" y="2155072"/>
                <a:ext cx="1371607" cy="1429976"/>
              </a:xfrm>
              <a:prstGeom prst="teardrop">
                <a:avLst>
                  <a:gd name="adj" fmla="val 101756"/>
                </a:avLst>
              </a:prstGeom>
              <a:noFill/>
              <a:ln w="22225">
                <a:solidFill>
                  <a:srgbClr val="92D050"/>
                </a:solidFill>
                <a:prstDash val="dash"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0" name="Teardrop 29">
                <a:extLst>
                  <a:ext uri="{FF2B5EF4-FFF2-40B4-BE49-F238E27FC236}">
                    <a16:creationId xmlns:a16="http://schemas.microsoft.com/office/drawing/2014/main" id="{5C2D8038-C7B1-5C40-BF47-EF4B1373B176}"/>
                  </a:ext>
                </a:extLst>
              </p:cNvPr>
              <p:cNvSpPr/>
              <p:nvPr/>
            </p:nvSpPr>
            <p:spPr>
              <a:xfrm rot="6729739">
                <a:off x="2303488" y="2931500"/>
                <a:ext cx="1675938" cy="88561"/>
              </a:xfrm>
              <a:prstGeom prst="teardrop">
                <a:avLst/>
              </a:prstGeom>
              <a:gradFill flip="none" rotWithShape="1">
                <a:gsLst>
                  <a:gs pos="0">
                    <a:srgbClr val="92D050"/>
                  </a:gs>
                  <a:gs pos="74000">
                    <a:schemeClr val="accent3">
                      <a:lumMod val="45000"/>
                      <a:lumOff val="55000"/>
                    </a:schemeClr>
                  </a:gs>
                  <a:gs pos="83000">
                    <a:schemeClr val="accent3">
                      <a:lumMod val="45000"/>
                      <a:lumOff val="55000"/>
                    </a:schemeClr>
                  </a:gs>
                  <a:gs pos="100000">
                    <a:schemeClr val="accent3">
                      <a:lumMod val="30000"/>
                      <a:lumOff val="70000"/>
                    </a:schemeClr>
                  </a:gs>
                </a:gsLst>
                <a:lin ang="5400000" scaled="1"/>
                <a:tileRect/>
              </a:gradFill>
              <a:ln>
                <a:solidFill>
                  <a:srgbClr val="92D050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26" name="Teardrop 25">
              <a:extLst>
                <a:ext uri="{FF2B5EF4-FFF2-40B4-BE49-F238E27FC236}">
                  <a16:creationId xmlns:a16="http://schemas.microsoft.com/office/drawing/2014/main" id="{26DAC40E-28CB-844C-9324-C2908A3202D9}"/>
                </a:ext>
              </a:extLst>
            </p:cNvPr>
            <p:cNvSpPr/>
            <p:nvPr/>
          </p:nvSpPr>
          <p:spPr>
            <a:xfrm rot="8174833">
              <a:off x="2194010" y="4620980"/>
              <a:ext cx="1485480" cy="92390"/>
            </a:xfrm>
            <a:prstGeom prst="teardrop">
              <a:avLst/>
            </a:prstGeom>
            <a:gradFill flip="none" rotWithShape="1">
              <a:gsLst>
                <a:gs pos="0">
                  <a:srgbClr val="92D050"/>
                </a:gs>
                <a:gs pos="74000">
                  <a:schemeClr val="accent3">
                    <a:lumMod val="45000"/>
                    <a:lumOff val="55000"/>
                  </a:schemeClr>
                </a:gs>
                <a:gs pos="83000">
                  <a:schemeClr val="accent3">
                    <a:lumMod val="45000"/>
                    <a:lumOff val="55000"/>
                  </a:schemeClr>
                </a:gs>
                <a:gs pos="100000">
                  <a:schemeClr val="accent3">
                    <a:lumMod val="30000"/>
                    <a:lumOff val="70000"/>
                  </a:schemeClr>
                </a:gs>
              </a:gsLst>
              <a:lin ang="5400000" scaled="1"/>
              <a:tileRect/>
            </a:gradFill>
            <a:ln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42" name="Teardrop 41">
              <a:extLst>
                <a:ext uri="{FF2B5EF4-FFF2-40B4-BE49-F238E27FC236}">
                  <a16:creationId xmlns:a16="http://schemas.microsoft.com/office/drawing/2014/main" id="{21591D4F-C846-4046-A5C6-636BE130CDAB}"/>
                </a:ext>
              </a:extLst>
            </p:cNvPr>
            <p:cNvSpPr/>
            <p:nvPr/>
          </p:nvSpPr>
          <p:spPr>
            <a:xfrm rot="5400000">
              <a:off x="1621671" y="4422885"/>
              <a:ext cx="1485480" cy="92390"/>
            </a:xfrm>
            <a:prstGeom prst="teardrop">
              <a:avLst/>
            </a:prstGeom>
            <a:gradFill flip="none" rotWithShape="1">
              <a:gsLst>
                <a:gs pos="0">
                  <a:srgbClr val="92D050"/>
                </a:gs>
                <a:gs pos="74000">
                  <a:schemeClr val="accent3">
                    <a:lumMod val="45000"/>
                    <a:lumOff val="55000"/>
                  </a:schemeClr>
                </a:gs>
                <a:gs pos="83000">
                  <a:schemeClr val="accent3">
                    <a:lumMod val="45000"/>
                    <a:lumOff val="55000"/>
                  </a:schemeClr>
                </a:gs>
                <a:gs pos="100000">
                  <a:schemeClr val="accent3">
                    <a:lumMod val="30000"/>
                    <a:lumOff val="70000"/>
                  </a:schemeClr>
                </a:gs>
              </a:gsLst>
              <a:lin ang="5400000" scaled="1"/>
              <a:tileRect/>
            </a:gradFill>
            <a:ln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0" y="304800"/>
            <a:ext cx="9144000" cy="609600"/>
          </a:xfrm>
          <a:prstGeom prst="rect">
            <a:avLst/>
          </a:prstGeom>
          <a:noFill/>
        </p:spPr>
        <p:txBody>
          <a:bodyPr/>
          <a:lstStyle/>
          <a:p>
            <a:pPr algn="ctr">
              <a:defRPr/>
            </a:pPr>
            <a:r>
              <a:rPr lang="nl-NL" sz="3200" kern="0" dirty="0">
                <a:solidFill>
                  <a:srgbClr val="004489"/>
                </a:solidFill>
                <a:latin typeface="+mj-lt"/>
                <a:ea typeface="+mj-ea"/>
                <a:cs typeface="Times New Roman"/>
              </a:rPr>
              <a:t>				 </a:t>
            </a:r>
            <a:r>
              <a:rPr lang="nl-NL" sz="3200" kern="0" dirty="0" err="1">
                <a:solidFill>
                  <a:srgbClr val="004489"/>
                </a:solidFill>
                <a:latin typeface="+mj-lt"/>
                <a:ea typeface="+mj-ea"/>
                <a:cs typeface="Times New Roman"/>
              </a:rPr>
              <a:t>Why</a:t>
            </a:r>
            <a:r>
              <a:rPr lang="nl-NL" sz="3200" kern="0" dirty="0">
                <a:solidFill>
                  <a:srgbClr val="004489"/>
                </a:solidFill>
                <a:latin typeface="+mj-lt"/>
                <a:ea typeface="+mj-ea"/>
                <a:cs typeface="Times New Roman"/>
              </a:rPr>
              <a:t> VLBI </a:t>
            </a:r>
            <a:r>
              <a:rPr lang="nl-NL" sz="3200" kern="0" dirty="0" err="1">
                <a:solidFill>
                  <a:srgbClr val="004489"/>
                </a:solidFill>
                <a:latin typeface="+mj-lt"/>
                <a:ea typeface="+mj-ea"/>
                <a:cs typeface="Times New Roman"/>
              </a:rPr>
              <a:t>with</a:t>
            </a:r>
            <a:r>
              <a:rPr lang="nl-NL" sz="3200" kern="0" dirty="0">
                <a:solidFill>
                  <a:srgbClr val="004489"/>
                </a:solidFill>
                <a:latin typeface="+mj-lt"/>
                <a:ea typeface="+mj-ea"/>
                <a:cs typeface="Times New Roman"/>
              </a:rPr>
              <a:t> </a:t>
            </a:r>
            <a:r>
              <a:rPr lang="nl-NL" sz="3200" kern="0" dirty="0" err="1">
                <a:solidFill>
                  <a:srgbClr val="004489"/>
                </a:solidFill>
                <a:latin typeface="+mj-lt"/>
                <a:ea typeface="+mj-ea"/>
                <a:cs typeface="Times New Roman"/>
              </a:rPr>
              <a:t>the</a:t>
            </a:r>
            <a:r>
              <a:rPr lang="nl-NL" sz="3200" kern="0" dirty="0">
                <a:solidFill>
                  <a:srgbClr val="004489"/>
                </a:solidFill>
                <a:latin typeface="+mj-lt"/>
                <a:ea typeface="+mj-ea"/>
                <a:cs typeface="Times New Roman"/>
              </a:rPr>
              <a:t> SKA?</a:t>
            </a:r>
          </a:p>
          <a:p>
            <a:pPr algn="ctr">
              <a:defRPr/>
            </a:pPr>
            <a:endParaRPr lang="nl-NL" sz="1600" kern="0" dirty="0">
              <a:solidFill>
                <a:schemeClr val="accent2"/>
              </a:solidFill>
              <a:latin typeface="Times New Roman"/>
              <a:ea typeface="+mj-ea"/>
              <a:cs typeface="Times New Roman"/>
            </a:endParaRPr>
          </a:p>
          <a:p>
            <a:pPr algn="ctr">
              <a:defRPr/>
            </a:pPr>
            <a:endParaRPr lang="nl-NL" sz="1600" kern="0" dirty="0">
              <a:solidFill>
                <a:schemeClr val="accent2"/>
              </a:solidFill>
              <a:latin typeface="Times New Roman"/>
              <a:ea typeface="+mj-ea"/>
              <a:cs typeface="Times New Roman"/>
            </a:endParaRPr>
          </a:p>
          <a:p>
            <a:pPr algn="ctr">
              <a:defRPr/>
            </a:pPr>
            <a:endParaRPr lang="nl-NL" sz="1600" kern="0" dirty="0">
              <a:solidFill>
                <a:schemeClr val="accent2"/>
              </a:solidFill>
              <a:latin typeface="Times New Roman"/>
              <a:ea typeface="+mj-ea"/>
              <a:cs typeface="Times New Roman"/>
            </a:endParaRPr>
          </a:p>
          <a:p>
            <a:pPr algn="ctr">
              <a:defRPr/>
            </a:pPr>
            <a:endParaRPr lang="nl-NL" sz="1600" kern="0" dirty="0">
              <a:solidFill>
                <a:schemeClr val="accent2"/>
              </a:solidFill>
              <a:latin typeface="Tahoma"/>
              <a:ea typeface="+mj-e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1684252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alphaModFix amt="40000"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ectangle 40">
            <a:extLst>
              <a:ext uri="{FF2B5EF4-FFF2-40B4-BE49-F238E27FC236}">
                <a16:creationId xmlns:a16="http://schemas.microsoft.com/office/drawing/2014/main" id="{CBE770E7-ACE3-2547-A340-C8737D40B641}"/>
              </a:ext>
            </a:extLst>
          </p:cNvPr>
          <p:cNvSpPr/>
          <p:nvPr/>
        </p:nvSpPr>
        <p:spPr bwMode="auto">
          <a:xfrm>
            <a:off x="0" y="0"/>
            <a:ext cx="6060440" cy="1524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_tradn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BB3BD710-187D-9F44-BF81-61F4B708883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2091" b="23211"/>
          <a:stretch/>
        </p:blipFill>
        <p:spPr>
          <a:xfrm>
            <a:off x="0" y="114399"/>
            <a:ext cx="6060440" cy="4686201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410993C9-F295-584C-AD9D-539220B8E010}"/>
              </a:ext>
            </a:extLst>
          </p:cNvPr>
          <p:cNvSpPr txBox="1"/>
          <p:nvPr/>
        </p:nvSpPr>
        <p:spPr>
          <a:xfrm>
            <a:off x="6244657" y="1228536"/>
            <a:ext cx="2752432" cy="288008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>
              <a:spcAft>
                <a:spcPts val="152"/>
              </a:spcAft>
            </a:pPr>
            <a:endParaRPr lang="en-GB" sz="506" b="1" dirty="0">
              <a:latin typeface="Arial" panose="020B0604020202020204" pitchFamily="34" charset="0"/>
              <a:ea typeface="Eurostile" charset="0"/>
              <a:cs typeface="Arial" panose="020B0604020202020204" pitchFamily="34" charset="0"/>
            </a:endParaRPr>
          </a:p>
          <a:p>
            <a:pPr algn="ctr">
              <a:spcAft>
                <a:spcPts val="152"/>
              </a:spcAft>
            </a:pPr>
            <a:r>
              <a:rPr lang="en-GB" sz="1914" b="1" dirty="0">
                <a:latin typeface="Arial" panose="020B0604020202020204" pitchFamily="34" charset="0"/>
                <a:ea typeface="Eurostile" charset="0"/>
                <a:cs typeface="Arial" panose="020B0604020202020204" pitchFamily="34" charset="0"/>
              </a:rPr>
              <a:t>SKA provides …</a:t>
            </a:r>
          </a:p>
          <a:p>
            <a:pPr marL="231187" indent="-231187">
              <a:spcAft>
                <a:spcPts val="152"/>
              </a:spcAft>
              <a:buFont typeface="Arial" panose="020B0604020202020204" pitchFamily="34" charset="0"/>
              <a:buChar char="•"/>
            </a:pPr>
            <a:endParaRPr lang="en-US" sz="708" b="1" dirty="0">
              <a:latin typeface="Arial" panose="020B0604020202020204" pitchFamily="34" charset="0"/>
              <a:ea typeface="Eurostile" charset="0"/>
              <a:cs typeface="Arial" panose="020B0604020202020204" pitchFamily="34" charset="0"/>
            </a:endParaRPr>
          </a:p>
          <a:p>
            <a:pPr marL="231187" indent="-231187">
              <a:spcAft>
                <a:spcPts val="152"/>
              </a:spcAft>
              <a:buFont typeface="Arial" panose="020B0604020202020204" pitchFamily="34" charset="0"/>
              <a:buChar char="•"/>
            </a:pPr>
            <a:r>
              <a:rPr lang="en-US" sz="1382" b="1" dirty="0">
                <a:latin typeface="Arial" panose="020B0604020202020204" pitchFamily="34" charset="0"/>
                <a:ea typeface="Eurostile" charset="0"/>
                <a:cs typeface="Arial" panose="020B0604020202020204" pitchFamily="34" charset="0"/>
              </a:rPr>
              <a:t>Independent MULTI-BEAM CAPABILITY</a:t>
            </a:r>
          </a:p>
          <a:p>
            <a:pPr marL="231187" indent="-231187">
              <a:spcAft>
                <a:spcPts val="152"/>
              </a:spcAft>
              <a:buFont typeface="Arial" panose="020B0604020202020204" pitchFamily="34" charset="0"/>
              <a:buChar char="•"/>
            </a:pPr>
            <a:r>
              <a:rPr lang="en-US" sz="1382" b="1" dirty="0">
                <a:latin typeface="Arial" panose="020B0604020202020204" pitchFamily="34" charset="0"/>
                <a:ea typeface="Eurostile" charset="0"/>
                <a:cs typeface="Arial" panose="020B0604020202020204" pitchFamily="34" charset="0"/>
              </a:rPr>
              <a:t>BOOST in SENSITIVITY to µ</a:t>
            </a:r>
            <a:r>
              <a:rPr lang="en-US" sz="1382" b="1" dirty="0" err="1">
                <a:latin typeface="Arial" panose="020B0604020202020204" pitchFamily="34" charset="0"/>
                <a:ea typeface="Eurostile" charset="0"/>
                <a:cs typeface="Arial" panose="020B0604020202020204" pitchFamily="34" charset="0"/>
              </a:rPr>
              <a:t>Jy</a:t>
            </a:r>
            <a:r>
              <a:rPr lang="en-US" sz="1382" b="1" dirty="0">
                <a:latin typeface="Arial" panose="020B0604020202020204" pitchFamily="34" charset="0"/>
                <a:ea typeface="Eurostile" charset="0"/>
                <a:cs typeface="Arial" panose="020B0604020202020204" pitchFamily="34" charset="0"/>
              </a:rPr>
              <a:t> regime</a:t>
            </a:r>
          </a:p>
          <a:p>
            <a:pPr marL="231187" indent="-231187">
              <a:spcAft>
                <a:spcPts val="152"/>
              </a:spcAft>
              <a:buFont typeface="Arial" panose="020B0604020202020204" pitchFamily="34" charset="0"/>
              <a:buChar char="•"/>
            </a:pPr>
            <a:r>
              <a:rPr lang="en-US" sz="1382" b="1" dirty="0">
                <a:latin typeface="Arial" panose="020B0604020202020204" pitchFamily="34" charset="0"/>
                <a:ea typeface="Eurostile" charset="0"/>
                <a:cs typeface="Arial" panose="020B0604020202020204" pitchFamily="34" charset="0"/>
              </a:rPr>
              <a:t>Access to SOUTHERN SKIES and GC</a:t>
            </a:r>
          </a:p>
          <a:p>
            <a:pPr marL="231187" indent="-231187">
              <a:spcAft>
                <a:spcPts val="152"/>
              </a:spcAft>
              <a:buFont typeface="Arial" panose="020B0604020202020204" pitchFamily="34" charset="0"/>
              <a:buChar char="•"/>
            </a:pPr>
            <a:r>
              <a:rPr lang="en-US" sz="1382" b="1" dirty="0">
                <a:latin typeface="Arial" panose="020B0604020202020204" pitchFamily="34" charset="0"/>
                <a:ea typeface="Eurostile" charset="0"/>
                <a:cs typeface="Arial" panose="020B0604020202020204" pitchFamily="34" charset="0"/>
              </a:rPr>
              <a:t>COMMENSALITY with other modes</a:t>
            </a:r>
          </a:p>
          <a:p>
            <a:pPr marL="231187" indent="-231187">
              <a:spcAft>
                <a:spcPts val="152"/>
              </a:spcAft>
              <a:buFont typeface="Arial" panose="020B0604020202020204" pitchFamily="34" charset="0"/>
              <a:buChar char="•"/>
            </a:pPr>
            <a:r>
              <a:rPr lang="en-US" sz="1382" b="1" dirty="0">
                <a:latin typeface="Arial" panose="020B0604020202020204" pitchFamily="34" charset="0"/>
                <a:ea typeface="Eurostile" charset="0"/>
                <a:cs typeface="Arial" panose="020B0604020202020204" pitchFamily="34" charset="0"/>
              </a:rPr>
              <a:t>Superior AMPLITUDE &amp; POLARISATION calibration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821C745-9A89-F14F-A624-4B9FF3AEAA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403341"/>
            <a:ext cx="9144000" cy="457200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13" rIns="91425" bIns="45713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455613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2pPr>
            <a:lvl3pPr marL="912813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3pPr>
            <a:lvl4pPr marL="1370013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4pPr>
            <a:lvl5pPr marL="1827213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9pPr>
          </a:lstStyle>
          <a:p>
            <a:pPr eaLnBrk="0" hangingPunct="0"/>
            <a:endParaRPr lang="en-US"/>
          </a:p>
        </p:txBody>
      </p:sp>
      <p:sp>
        <p:nvSpPr>
          <p:cNvPr id="19" name="Rectangle 1">
            <a:extLst>
              <a:ext uri="{FF2B5EF4-FFF2-40B4-BE49-F238E27FC236}">
                <a16:creationId xmlns:a16="http://schemas.microsoft.com/office/drawing/2014/main" id="{D0AE2C6E-20FC-A74F-9B38-A1C77819ED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400800"/>
            <a:ext cx="9144000" cy="457200"/>
          </a:xfrm>
          <a:prstGeom prst="rect">
            <a:avLst/>
          </a:prstGeom>
          <a:noFill/>
          <a:ln>
            <a:noFill/>
          </a:ln>
        </p:spPr>
        <p:txBody>
          <a:bodyPr lIns="91425" tIns="45713" rIns="91425" bIns="45713"/>
          <a:lstStyle/>
          <a:p>
            <a:pPr eaLnBrk="0" hangingPunct="0"/>
            <a:endParaRPr lang="nl-NL">
              <a:solidFill>
                <a:srgbClr val="004489"/>
              </a:solidFill>
            </a:endParaRPr>
          </a:p>
        </p:txBody>
      </p:sp>
      <p:sp>
        <p:nvSpPr>
          <p:cNvPr id="20" name="Date Placeholder 3">
            <a:extLst>
              <a:ext uri="{FF2B5EF4-FFF2-40B4-BE49-F238E27FC236}">
                <a16:creationId xmlns:a16="http://schemas.microsoft.com/office/drawing/2014/main" id="{4043A14F-5E10-3B4D-AA68-DCDFAA835C6E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xfrm>
            <a:off x="533400" y="6477000"/>
            <a:ext cx="2133600" cy="304800"/>
          </a:xfrm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defRPr/>
            </a:pPr>
            <a:r>
              <a:rPr lang="en-GB" i="1" dirty="0">
                <a:solidFill>
                  <a:srgbClr val="004489"/>
                </a:solidFill>
                <a:effectLst/>
                <a:ea typeface="+mn-ea"/>
                <a:cs typeface="+mn-cs"/>
              </a:rPr>
              <a:t>2020 June 29</a:t>
            </a:r>
          </a:p>
        </p:txBody>
      </p:sp>
      <p:pic>
        <p:nvPicPr>
          <p:cNvPr id="21" name="Picture 3" descr="logo_jive_small.jpg">
            <a:extLst>
              <a:ext uri="{FF2B5EF4-FFF2-40B4-BE49-F238E27FC236}">
                <a16:creationId xmlns:a16="http://schemas.microsoft.com/office/drawing/2014/main" id="{52EFF629-96BD-7B43-837B-262329C86C2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6400800"/>
            <a:ext cx="4873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Footer Placeholder 4">
            <a:extLst>
              <a:ext uri="{FF2B5EF4-FFF2-40B4-BE49-F238E27FC236}">
                <a16:creationId xmlns:a16="http://schemas.microsoft.com/office/drawing/2014/main" id="{99EA629B-15E2-C74A-8552-A7AB4B20B5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04295" y="6477000"/>
            <a:ext cx="6520505" cy="304800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200" i="1" dirty="0">
                <a:solidFill>
                  <a:srgbClr val="004489"/>
                </a:solidFill>
                <a:effectLst/>
              </a:rPr>
              <a:t>EAS2020 – SS16 Registering the Universe at the highest spatial accuracy 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81AF79F9-1AB5-7948-822F-3E7D1BDB016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85811" y="6400800"/>
            <a:ext cx="1253426" cy="457200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F47276EC-3B24-644A-B5A9-D46C9DA3731F}"/>
              </a:ext>
            </a:extLst>
          </p:cNvPr>
          <p:cNvSpPr txBox="1"/>
          <p:nvPr/>
        </p:nvSpPr>
        <p:spPr>
          <a:xfrm>
            <a:off x="5246794" y="4320910"/>
            <a:ext cx="3750295" cy="200369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>
              <a:spcAft>
                <a:spcPts val="152"/>
              </a:spcAft>
            </a:pPr>
            <a:endParaRPr lang="en-GB" sz="506" b="1" dirty="0">
              <a:solidFill>
                <a:schemeClr val="bg2"/>
              </a:solidFill>
              <a:latin typeface="Arial" panose="020B0604020202020204" pitchFamily="34" charset="0"/>
              <a:ea typeface="Eurostile" charset="0"/>
              <a:cs typeface="Arial" panose="020B0604020202020204" pitchFamily="34" charset="0"/>
            </a:endParaRPr>
          </a:p>
          <a:p>
            <a:pPr algn="ctr">
              <a:spcAft>
                <a:spcPts val="152"/>
              </a:spcAft>
            </a:pPr>
            <a:r>
              <a:rPr lang="en-GB" sz="1914" b="1" dirty="0">
                <a:latin typeface="Arial" panose="020B0604020202020204" pitchFamily="34" charset="0"/>
                <a:ea typeface="Eurostile" charset="0"/>
                <a:cs typeface="Arial" panose="020B0604020202020204" pitchFamily="34" charset="0"/>
              </a:rPr>
              <a:t>VLBI provides …</a:t>
            </a:r>
          </a:p>
          <a:p>
            <a:pPr algn="ctr">
              <a:spcAft>
                <a:spcPts val="152"/>
              </a:spcAft>
            </a:pPr>
            <a:endParaRPr lang="en-GB" sz="708" b="1" dirty="0">
              <a:latin typeface="Arial" panose="020B0604020202020204" pitchFamily="34" charset="0"/>
              <a:ea typeface="Eurostile" charset="0"/>
              <a:cs typeface="Arial" panose="020B0604020202020204" pitchFamily="34" charset="0"/>
            </a:endParaRPr>
          </a:p>
          <a:p>
            <a:pPr marL="231187" indent="-231187">
              <a:spcAft>
                <a:spcPts val="152"/>
              </a:spcAft>
              <a:buFont typeface="Arial" panose="020B0604020202020204" pitchFamily="34" charset="0"/>
              <a:buChar char="•"/>
            </a:pPr>
            <a:r>
              <a:rPr lang="en-US" sz="1382" b="1" dirty="0">
                <a:latin typeface="Arial" panose="020B0604020202020204" pitchFamily="34" charset="0"/>
                <a:ea typeface="Eurostile" charset="0"/>
                <a:cs typeface="Arial" panose="020B0604020202020204" pitchFamily="34" charset="0"/>
              </a:rPr>
              <a:t>Images of sky at BROAD RANGE of ANGULAR SCALES RESOLUTIONS</a:t>
            </a:r>
          </a:p>
          <a:p>
            <a:pPr marL="231187" indent="-231187">
              <a:spcAft>
                <a:spcPts val="152"/>
              </a:spcAft>
              <a:buFont typeface="Arial" panose="020B0604020202020204" pitchFamily="34" charset="0"/>
              <a:buChar char="•"/>
            </a:pPr>
            <a:r>
              <a:rPr lang="en-US" sz="1382" b="1" dirty="0">
                <a:latin typeface="Arial" panose="020B0604020202020204" pitchFamily="34" charset="0"/>
                <a:ea typeface="Eurostile" charset="0"/>
                <a:cs typeface="Arial" panose="020B0604020202020204" pitchFamily="34" charset="0"/>
              </a:rPr>
              <a:t>mas resolution for SKA HPSOs</a:t>
            </a:r>
          </a:p>
          <a:p>
            <a:pPr marL="231187" indent="-231187">
              <a:spcAft>
                <a:spcPts val="152"/>
              </a:spcAft>
              <a:buFont typeface="Arial" panose="020B0604020202020204" pitchFamily="34" charset="0"/>
              <a:buChar char="•"/>
            </a:pPr>
            <a:r>
              <a:rPr lang="en-US" sz="1382" b="1" dirty="0">
                <a:latin typeface="Arial" panose="020B0604020202020204" pitchFamily="34" charset="0"/>
                <a:ea typeface="Eurostile" charset="0"/>
                <a:cs typeface="Arial" panose="020B0604020202020204" pitchFamily="34" charset="0"/>
              </a:rPr>
              <a:t>Independent COMMISIONING TOOL and early PR OPPORTUNITIES</a:t>
            </a:r>
          </a:p>
          <a:p>
            <a:pPr marL="231187" indent="-231187">
              <a:spcAft>
                <a:spcPts val="152"/>
              </a:spcAft>
              <a:buFont typeface="Arial" panose="020B0604020202020204" pitchFamily="34" charset="0"/>
              <a:buChar char="•"/>
            </a:pPr>
            <a:r>
              <a:rPr lang="en-US" sz="1382" b="1" dirty="0">
                <a:latin typeface="Arial" panose="020B0604020202020204" pitchFamily="34" charset="0"/>
                <a:ea typeface="Eurostile" charset="0"/>
                <a:cs typeface="Arial" panose="020B0604020202020204" pitchFamily="34" charset="0"/>
              </a:rPr>
              <a:t>AN ENTHUSIASTIC USER COMMUNITY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CDCAA8ED-B5C7-AA4B-840B-0489551002DA}"/>
              </a:ext>
            </a:extLst>
          </p:cNvPr>
          <p:cNvGrpSpPr>
            <a:grpSpLocks noChangeAspect="1"/>
          </p:cNvGrpSpPr>
          <p:nvPr/>
        </p:nvGrpSpPr>
        <p:grpSpPr>
          <a:xfrm>
            <a:off x="1932067" y="3733800"/>
            <a:ext cx="2944733" cy="3048000"/>
            <a:chOff x="218090" y="3254204"/>
            <a:chExt cx="4300425" cy="4451234"/>
          </a:xfrm>
        </p:grpSpPr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E0F1A908-6F28-394E-A318-28CCBC291378}"/>
                </a:ext>
              </a:extLst>
            </p:cNvPr>
            <p:cNvGrpSpPr/>
            <p:nvPr/>
          </p:nvGrpSpPr>
          <p:grpSpPr>
            <a:xfrm>
              <a:off x="218090" y="3254204"/>
              <a:ext cx="4300425" cy="4451234"/>
              <a:chOff x="684213" y="1837653"/>
              <a:chExt cx="4300425" cy="4451234"/>
            </a:xfrm>
          </p:grpSpPr>
          <p:grpSp>
            <p:nvGrpSpPr>
              <p:cNvPr id="28" name="Group 27">
                <a:extLst>
                  <a:ext uri="{FF2B5EF4-FFF2-40B4-BE49-F238E27FC236}">
                    <a16:creationId xmlns:a16="http://schemas.microsoft.com/office/drawing/2014/main" id="{0518BE7E-8531-7D4D-BD94-FE663A82D172}"/>
                  </a:ext>
                </a:extLst>
              </p:cNvPr>
              <p:cNvGrpSpPr/>
              <p:nvPr/>
            </p:nvGrpSpPr>
            <p:grpSpPr>
              <a:xfrm>
                <a:off x="684213" y="1837653"/>
                <a:ext cx="4300425" cy="4451234"/>
                <a:chOff x="232697" y="1514499"/>
                <a:chExt cx="4300425" cy="4451234"/>
              </a:xfrm>
            </p:grpSpPr>
            <p:grpSp>
              <p:nvGrpSpPr>
                <p:cNvPr id="31" name="Group 30">
                  <a:extLst>
                    <a:ext uri="{FF2B5EF4-FFF2-40B4-BE49-F238E27FC236}">
                      <a16:creationId xmlns:a16="http://schemas.microsoft.com/office/drawing/2014/main" id="{B6FC3877-2923-7C4E-B231-A3FFA2B874CB}"/>
                    </a:ext>
                  </a:extLst>
                </p:cNvPr>
                <p:cNvGrpSpPr/>
                <p:nvPr/>
              </p:nvGrpSpPr>
              <p:grpSpPr>
                <a:xfrm>
                  <a:off x="232697" y="1514499"/>
                  <a:ext cx="4300425" cy="4451234"/>
                  <a:chOff x="232697" y="1514499"/>
                  <a:chExt cx="4300425" cy="4451234"/>
                </a:xfrm>
              </p:grpSpPr>
              <p:pic>
                <p:nvPicPr>
                  <p:cNvPr id="35" name="Picture 1" descr="page20image464">
                    <a:extLst>
                      <a:ext uri="{FF2B5EF4-FFF2-40B4-BE49-F238E27FC236}">
                        <a16:creationId xmlns:a16="http://schemas.microsoft.com/office/drawing/2014/main" id="{07C21708-83A3-0A48-8B30-6300ECC2A602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>
                  <a:blip r:embed="rId7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298115" y="1533433"/>
                    <a:ext cx="3937000" cy="4432300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sp>
                <p:nvSpPr>
                  <p:cNvPr id="36" name="Oval 35">
                    <a:extLst>
                      <a:ext uri="{FF2B5EF4-FFF2-40B4-BE49-F238E27FC236}">
                        <a16:creationId xmlns:a16="http://schemas.microsoft.com/office/drawing/2014/main" id="{BEB6F344-F6BC-8E46-A00A-F04C931D73A9}"/>
                      </a:ext>
                    </a:extLst>
                  </p:cNvPr>
                  <p:cNvSpPr/>
                  <p:nvPr/>
                </p:nvSpPr>
                <p:spPr>
                  <a:xfrm>
                    <a:off x="1950075" y="3038296"/>
                    <a:ext cx="865671" cy="851299"/>
                  </a:xfrm>
                  <a:prstGeom prst="ellipse">
                    <a:avLst/>
                  </a:prstGeom>
                  <a:noFill/>
                  <a:ln w="19050">
                    <a:solidFill>
                      <a:srgbClr val="15F209"/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7" name="Oval 36">
                    <a:extLst>
                      <a:ext uri="{FF2B5EF4-FFF2-40B4-BE49-F238E27FC236}">
                        <a16:creationId xmlns:a16="http://schemas.microsoft.com/office/drawing/2014/main" id="{3F17584F-D47E-6D4E-BF1B-5BAB17523949}"/>
                      </a:ext>
                    </a:extLst>
                  </p:cNvPr>
                  <p:cNvSpPr/>
                  <p:nvPr/>
                </p:nvSpPr>
                <p:spPr>
                  <a:xfrm>
                    <a:off x="2300162" y="3368203"/>
                    <a:ext cx="165496" cy="171164"/>
                  </a:xfrm>
                  <a:prstGeom prst="ellipse">
                    <a:avLst/>
                  </a:prstGeom>
                  <a:noFill/>
                  <a:ln w="19050">
                    <a:solidFill>
                      <a:srgbClr val="15F209"/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8" name="Oval 37">
                    <a:extLst>
                      <a:ext uri="{FF2B5EF4-FFF2-40B4-BE49-F238E27FC236}">
                        <a16:creationId xmlns:a16="http://schemas.microsoft.com/office/drawing/2014/main" id="{DF577273-2816-FE4C-BE4B-5BB7F071CC9B}"/>
                      </a:ext>
                    </a:extLst>
                  </p:cNvPr>
                  <p:cNvSpPr/>
                  <p:nvPr/>
                </p:nvSpPr>
                <p:spPr>
                  <a:xfrm>
                    <a:off x="232697" y="1514499"/>
                    <a:ext cx="4300425" cy="4013682"/>
                  </a:xfrm>
                  <a:prstGeom prst="ellipse">
                    <a:avLst/>
                  </a:prstGeom>
                  <a:noFill/>
                  <a:ln w="19050">
                    <a:solidFill>
                      <a:srgbClr val="15F209"/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39" name="Left Bracket 38">
                    <a:extLst>
                      <a:ext uri="{FF2B5EF4-FFF2-40B4-BE49-F238E27FC236}">
                        <a16:creationId xmlns:a16="http://schemas.microsoft.com/office/drawing/2014/main" id="{756130B7-E591-274B-86A4-3EBACF24346F}"/>
                      </a:ext>
                    </a:extLst>
                  </p:cNvPr>
                  <p:cNvSpPr/>
                  <p:nvPr/>
                </p:nvSpPr>
                <p:spPr>
                  <a:xfrm rot="16200000">
                    <a:off x="779662" y="5407022"/>
                    <a:ext cx="45719" cy="781415"/>
                  </a:xfrm>
                  <a:prstGeom prst="leftBracket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0" name="TextBox 39">
                    <a:extLst>
                      <a:ext uri="{FF2B5EF4-FFF2-40B4-BE49-F238E27FC236}">
                        <a16:creationId xmlns:a16="http://schemas.microsoft.com/office/drawing/2014/main" id="{A1B31BC1-D7C5-4644-AE7F-082106CA6990}"/>
                      </a:ext>
                    </a:extLst>
                  </p:cNvPr>
                  <p:cNvSpPr txBox="1"/>
                  <p:nvPr/>
                </p:nvSpPr>
                <p:spPr>
                  <a:xfrm>
                    <a:off x="553237" y="5599062"/>
                    <a:ext cx="439544" cy="200055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700" b="1" dirty="0"/>
                      <a:t>35 km</a:t>
                    </a:r>
                  </a:p>
                </p:txBody>
              </p:sp>
            </p:grpSp>
            <p:sp>
              <p:nvSpPr>
                <p:cNvPr id="32" name="TextBox 31">
                  <a:extLst>
                    <a:ext uri="{FF2B5EF4-FFF2-40B4-BE49-F238E27FC236}">
                      <a16:creationId xmlns:a16="http://schemas.microsoft.com/office/drawing/2014/main" id="{0D96F1B3-2A61-244C-AE98-BDE744DDE108}"/>
                    </a:ext>
                  </a:extLst>
                </p:cNvPr>
                <p:cNvSpPr txBox="1"/>
                <p:nvPr/>
              </p:nvSpPr>
              <p:spPr>
                <a:xfrm>
                  <a:off x="393388" y="2560134"/>
                  <a:ext cx="1985630" cy="943888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:r>
                    <a:rPr lang="en-US" b="1" dirty="0">
                      <a:solidFill>
                        <a:srgbClr val="15F209"/>
                      </a:solidFill>
                    </a:rPr>
                    <a:t>4 km </a:t>
                  </a:r>
                </a:p>
                <a:p>
                  <a:pPr algn="ctr"/>
                  <a:r>
                    <a:rPr lang="en-US" b="1" dirty="0">
                      <a:solidFill>
                        <a:srgbClr val="15F209"/>
                      </a:solidFill>
                    </a:rPr>
                    <a:t>(67-75%)</a:t>
                  </a:r>
                </a:p>
              </p:txBody>
            </p:sp>
            <p:sp>
              <p:nvSpPr>
                <p:cNvPr id="33" name="TextBox 32">
                  <a:extLst>
                    <a:ext uri="{FF2B5EF4-FFF2-40B4-BE49-F238E27FC236}">
                      <a16:creationId xmlns:a16="http://schemas.microsoft.com/office/drawing/2014/main" id="{2CDC4326-4A92-F146-9401-369F0F7E5182}"/>
                    </a:ext>
                  </a:extLst>
                </p:cNvPr>
                <p:cNvSpPr txBox="1"/>
                <p:nvPr/>
              </p:nvSpPr>
              <p:spPr>
                <a:xfrm>
                  <a:off x="553237" y="3568854"/>
                  <a:ext cx="1985630" cy="943888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:r>
                    <a:rPr lang="en-US" b="1" dirty="0">
                      <a:solidFill>
                        <a:srgbClr val="15F209"/>
                      </a:solidFill>
                    </a:rPr>
                    <a:t>20 km </a:t>
                  </a:r>
                </a:p>
                <a:p>
                  <a:pPr algn="ctr"/>
                  <a:r>
                    <a:rPr lang="en-US" b="1" dirty="0">
                      <a:solidFill>
                        <a:srgbClr val="15F209"/>
                      </a:solidFill>
                    </a:rPr>
                    <a:t>(83-87%)</a:t>
                  </a:r>
                </a:p>
              </p:txBody>
            </p:sp>
            <p:sp>
              <p:nvSpPr>
                <p:cNvPr id="34" name="TextBox 33">
                  <a:extLst>
                    <a:ext uri="{FF2B5EF4-FFF2-40B4-BE49-F238E27FC236}">
                      <a16:creationId xmlns:a16="http://schemas.microsoft.com/office/drawing/2014/main" id="{3D8DBB7C-600E-A44C-9D24-3A6505E2E5F9}"/>
                    </a:ext>
                  </a:extLst>
                </p:cNvPr>
                <p:cNvSpPr txBox="1"/>
                <p:nvPr/>
              </p:nvSpPr>
              <p:spPr>
                <a:xfrm>
                  <a:off x="1100536" y="5409329"/>
                  <a:ext cx="1967204" cy="369333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b="1" dirty="0">
                      <a:solidFill>
                        <a:srgbClr val="15F209"/>
                      </a:solidFill>
                    </a:rPr>
                    <a:t>full array (100%)</a:t>
                  </a:r>
                </a:p>
              </p:txBody>
            </p:sp>
          </p:grpSp>
          <p:sp>
            <p:nvSpPr>
              <p:cNvPr id="29" name="Teardrop 28">
                <a:extLst>
                  <a:ext uri="{FF2B5EF4-FFF2-40B4-BE49-F238E27FC236}">
                    <a16:creationId xmlns:a16="http://schemas.microsoft.com/office/drawing/2014/main" id="{AE7E92F4-5A38-5C46-B651-786E86289F1C}"/>
                  </a:ext>
                </a:extLst>
              </p:cNvPr>
              <p:cNvSpPr/>
              <p:nvPr/>
            </p:nvSpPr>
            <p:spPr>
              <a:xfrm rot="9461993">
                <a:off x="2529079" y="2155072"/>
                <a:ext cx="1371607" cy="1429976"/>
              </a:xfrm>
              <a:prstGeom prst="teardrop">
                <a:avLst>
                  <a:gd name="adj" fmla="val 101756"/>
                </a:avLst>
              </a:prstGeom>
              <a:noFill/>
              <a:ln w="22225">
                <a:solidFill>
                  <a:srgbClr val="92D050"/>
                </a:solidFill>
                <a:prstDash val="dash"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0" name="Teardrop 29">
                <a:extLst>
                  <a:ext uri="{FF2B5EF4-FFF2-40B4-BE49-F238E27FC236}">
                    <a16:creationId xmlns:a16="http://schemas.microsoft.com/office/drawing/2014/main" id="{5C2D8038-C7B1-5C40-BF47-EF4B1373B176}"/>
                  </a:ext>
                </a:extLst>
              </p:cNvPr>
              <p:cNvSpPr/>
              <p:nvPr/>
            </p:nvSpPr>
            <p:spPr>
              <a:xfrm rot="6729739">
                <a:off x="2303488" y="2931500"/>
                <a:ext cx="1675938" cy="88561"/>
              </a:xfrm>
              <a:prstGeom prst="teardrop">
                <a:avLst/>
              </a:prstGeom>
              <a:gradFill flip="none" rotWithShape="1">
                <a:gsLst>
                  <a:gs pos="0">
                    <a:srgbClr val="92D050"/>
                  </a:gs>
                  <a:gs pos="74000">
                    <a:schemeClr val="accent3">
                      <a:lumMod val="45000"/>
                      <a:lumOff val="55000"/>
                    </a:schemeClr>
                  </a:gs>
                  <a:gs pos="83000">
                    <a:schemeClr val="accent3">
                      <a:lumMod val="45000"/>
                      <a:lumOff val="55000"/>
                    </a:schemeClr>
                  </a:gs>
                  <a:gs pos="100000">
                    <a:schemeClr val="accent3">
                      <a:lumMod val="30000"/>
                      <a:lumOff val="70000"/>
                    </a:schemeClr>
                  </a:gs>
                </a:gsLst>
                <a:lin ang="5400000" scaled="1"/>
                <a:tileRect/>
              </a:gradFill>
              <a:ln>
                <a:solidFill>
                  <a:srgbClr val="92D050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26" name="Teardrop 25">
              <a:extLst>
                <a:ext uri="{FF2B5EF4-FFF2-40B4-BE49-F238E27FC236}">
                  <a16:creationId xmlns:a16="http://schemas.microsoft.com/office/drawing/2014/main" id="{26DAC40E-28CB-844C-9324-C2908A3202D9}"/>
                </a:ext>
              </a:extLst>
            </p:cNvPr>
            <p:cNvSpPr/>
            <p:nvPr/>
          </p:nvSpPr>
          <p:spPr>
            <a:xfrm rot="8174833">
              <a:off x="2194010" y="4620980"/>
              <a:ext cx="1485480" cy="92390"/>
            </a:xfrm>
            <a:prstGeom prst="teardrop">
              <a:avLst/>
            </a:prstGeom>
            <a:gradFill flip="none" rotWithShape="1">
              <a:gsLst>
                <a:gs pos="0">
                  <a:srgbClr val="92D050"/>
                </a:gs>
                <a:gs pos="74000">
                  <a:schemeClr val="accent3">
                    <a:lumMod val="45000"/>
                    <a:lumOff val="55000"/>
                  </a:schemeClr>
                </a:gs>
                <a:gs pos="83000">
                  <a:schemeClr val="accent3">
                    <a:lumMod val="45000"/>
                    <a:lumOff val="55000"/>
                  </a:schemeClr>
                </a:gs>
                <a:gs pos="100000">
                  <a:schemeClr val="accent3">
                    <a:lumMod val="30000"/>
                    <a:lumOff val="70000"/>
                  </a:schemeClr>
                </a:gs>
              </a:gsLst>
              <a:lin ang="5400000" scaled="1"/>
              <a:tileRect/>
            </a:gradFill>
            <a:ln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42" name="Teardrop 41">
              <a:extLst>
                <a:ext uri="{FF2B5EF4-FFF2-40B4-BE49-F238E27FC236}">
                  <a16:creationId xmlns:a16="http://schemas.microsoft.com/office/drawing/2014/main" id="{21591D4F-C846-4046-A5C6-636BE130CDAB}"/>
                </a:ext>
              </a:extLst>
            </p:cNvPr>
            <p:cNvSpPr/>
            <p:nvPr/>
          </p:nvSpPr>
          <p:spPr>
            <a:xfrm rot="5400000">
              <a:off x="1621671" y="4422885"/>
              <a:ext cx="1485480" cy="92390"/>
            </a:xfrm>
            <a:prstGeom prst="teardrop">
              <a:avLst/>
            </a:prstGeom>
            <a:gradFill flip="none" rotWithShape="1">
              <a:gsLst>
                <a:gs pos="0">
                  <a:srgbClr val="92D050"/>
                </a:gs>
                <a:gs pos="74000">
                  <a:schemeClr val="accent3">
                    <a:lumMod val="45000"/>
                    <a:lumOff val="55000"/>
                  </a:schemeClr>
                </a:gs>
                <a:gs pos="83000">
                  <a:schemeClr val="accent3">
                    <a:lumMod val="45000"/>
                    <a:lumOff val="55000"/>
                  </a:schemeClr>
                </a:gs>
                <a:gs pos="100000">
                  <a:schemeClr val="accent3">
                    <a:lumMod val="30000"/>
                    <a:lumOff val="70000"/>
                  </a:schemeClr>
                </a:gs>
              </a:gsLst>
              <a:lin ang="5400000" scaled="1"/>
              <a:tileRect/>
            </a:gradFill>
            <a:ln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0" y="304800"/>
            <a:ext cx="9144000" cy="609600"/>
          </a:xfrm>
          <a:prstGeom prst="rect">
            <a:avLst/>
          </a:prstGeom>
          <a:noFill/>
        </p:spPr>
        <p:txBody>
          <a:bodyPr/>
          <a:lstStyle/>
          <a:p>
            <a:pPr algn="ctr">
              <a:defRPr/>
            </a:pPr>
            <a:r>
              <a:rPr lang="nl-NL" sz="3200" kern="0" dirty="0">
                <a:solidFill>
                  <a:srgbClr val="004489"/>
                </a:solidFill>
                <a:latin typeface="+mj-lt"/>
                <a:ea typeface="+mj-ea"/>
                <a:cs typeface="Times New Roman"/>
              </a:rPr>
              <a:t>				 </a:t>
            </a:r>
            <a:r>
              <a:rPr lang="nl-NL" sz="3200" kern="0" dirty="0" err="1">
                <a:solidFill>
                  <a:srgbClr val="004489"/>
                </a:solidFill>
                <a:latin typeface="+mj-lt"/>
                <a:ea typeface="+mj-ea"/>
                <a:cs typeface="Times New Roman"/>
              </a:rPr>
              <a:t>Why</a:t>
            </a:r>
            <a:r>
              <a:rPr lang="nl-NL" sz="3200" kern="0" dirty="0">
                <a:solidFill>
                  <a:srgbClr val="004489"/>
                </a:solidFill>
                <a:latin typeface="+mj-lt"/>
                <a:ea typeface="+mj-ea"/>
                <a:cs typeface="Times New Roman"/>
              </a:rPr>
              <a:t> VLBI </a:t>
            </a:r>
            <a:r>
              <a:rPr lang="nl-NL" sz="3200" kern="0" dirty="0" err="1">
                <a:solidFill>
                  <a:srgbClr val="004489"/>
                </a:solidFill>
                <a:latin typeface="+mj-lt"/>
                <a:ea typeface="+mj-ea"/>
                <a:cs typeface="Times New Roman"/>
              </a:rPr>
              <a:t>with</a:t>
            </a:r>
            <a:r>
              <a:rPr lang="nl-NL" sz="3200" kern="0" dirty="0">
                <a:solidFill>
                  <a:srgbClr val="004489"/>
                </a:solidFill>
                <a:latin typeface="+mj-lt"/>
                <a:ea typeface="+mj-ea"/>
                <a:cs typeface="Times New Roman"/>
              </a:rPr>
              <a:t> </a:t>
            </a:r>
            <a:r>
              <a:rPr lang="nl-NL" sz="3200" kern="0" dirty="0" err="1">
                <a:solidFill>
                  <a:srgbClr val="004489"/>
                </a:solidFill>
                <a:latin typeface="+mj-lt"/>
                <a:ea typeface="+mj-ea"/>
                <a:cs typeface="Times New Roman"/>
              </a:rPr>
              <a:t>the</a:t>
            </a:r>
            <a:r>
              <a:rPr lang="nl-NL" sz="3200" kern="0" dirty="0">
                <a:solidFill>
                  <a:srgbClr val="004489"/>
                </a:solidFill>
                <a:latin typeface="+mj-lt"/>
                <a:ea typeface="+mj-ea"/>
                <a:cs typeface="Times New Roman"/>
              </a:rPr>
              <a:t> SKA?</a:t>
            </a:r>
          </a:p>
          <a:p>
            <a:pPr algn="ctr">
              <a:defRPr/>
            </a:pPr>
            <a:endParaRPr lang="nl-NL" sz="1600" kern="0" dirty="0">
              <a:solidFill>
                <a:schemeClr val="accent2"/>
              </a:solidFill>
              <a:latin typeface="Times New Roman"/>
              <a:ea typeface="+mj-ea"/>
              <a:cs typeface="Times New Roman"/>
            </a:endParaRPr>
          </a:p>
          <a:p>
            <a:pPr algn="ctr">
              <a:defRPr/>
            </a:pPr>
            <a:endParaRPr lang="nl-NL" sz="1600" kern="0" dirty="0">
              <a:solidFill>
                <a:schemeClr val="accent2"/>
              </a:solidFill>
              <a:latin typeface="Times New Roman"/>
              <a:ea typeface="+mj-ea"/>
              <a:cs typeface="Times New Roman"/>
            </a:endParaRPr>
          </a:p>
          <a:p>
            <a:pPr algn="ctr">
              <a:defRPr/>
            </a:pPr>
            <a:endParaRPr lang="nl-NL" sz="1600" kern="0" dirty="0">
              <a:solidFill>
                <a:schemeClr val="accent2"/>
              </a:solidFill>
              <a:latin typeface="Times New Roman"/>
              <a:ea typeface="+mj-ea"/>
              <a:cs typeface="Times New Roman"/>
            </a:endParaRPr>
          </a:p>
          <a:p>
            <a:pPr algn="ctr">
              <a:defRPr/>
            </a:pPr>
            <a:endParaRPr lang="nl-NL" sz="1600" kern="0" dirty="0">
              <a:solidFill>
                <a:schemeClr val="accent2"/>
              </a:solidFill>
              <a:latin typeface="Tahoma"/>
              <a:ea typeface="+mj-e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19621184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alphaModFix amt="40000"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3"/>
          <p:cNvSpPr txBox="1">
            <a:spLocks noChangeArrowheads="1"/>
          </p:cNvSpPr>
          <p:nvPr/>
        </p:nvSpPr>
        <p:spPr bwMode="auto">
          <a:xfrm>
            <a:off x="5638800" y="5715000"/>
            <a:ext cx="30432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800" i="1">
                <a:solidFill>
                  <a:srgbClr val="FFFFFF"/>
                </a:solidFill>
              </a:rPr>
              <a:t>Cyg A (McKean et al. 2016)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D4E96C5-CEEC-6141-B794-1AEAAB1BBC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403341"/>
            <a:ext cx="9144000" cy="457200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13" rIns="91425" bIns="45713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455613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2pPr>
            <a:lvl3pPr marL="912813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3pPr>
            <a:lvl4pPr marL="1370013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4pPr>
            <a:lvl5pPr marL="1827213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9pPr>
          </a:lstStyle>
          <a:p>
            <a:pPr eaLnBrk="0" hangingPunct="0"/>
            <a:endParaRPr lang="en-US"/>
          </a:p>
        </p:txBody>
      </p:sp>
      <p:sp>
        <p:nvSpPr>
          <p:cNvPr id="17" name="Rectangle 1">
            <a:extLst>
              <a:ext uri="{FF2B5EF4-FFF2-40B4-BE49-F238E27FC236}">
                <a16:creationId xmlns:a16="http://schemas.microsoft.com/office/drawing/2014/main" id="{D3997357-54B3-C04C-925D-E138492A65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400800"/>
            <a:ext cx="9144000" cy="457200"/>
          </a:xfrm>
          <a:prstGeom prst="rect">
            <a:avLst/>
          </a:prstGeom>
          <a:noFill/>
          <a:ln>
            <a:noFill/>
          </a:ln>
        </p:spPr>
        <p:txBody>
          <a:bodyPr lIns="91425" tIns="45713" rIns="91425" bIns="45713"/>
          <a:lstStyle/>
          <a:p>
            <a:pPr eaLnBrk="0" hangingPunct="0"/>
            <a:endParaRPr lang="nl-NL">
              <a:solidFill>
                <a:srgbClr val="004489"/>
              </a:solidFill>
            </a:endParaRPr>
          </a:p>
        </p:txBody>
      </p:sp>
      <p:sp>
        <p:nvSpPr>
          <p:cNvPr id="18" name="Date Placeholder 3">
            <a:extLst>
              <a:ext uri="{FF2B5EF4-FFF2-40B4-BE49-F238E27FC236}">
                <a16:creationId xmlns:a16="http://schemas.microsoft.com/office/drawing/2014/main" id="{ED7831E1-C211-CE43-BBCF-DC6ABE1F3F49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xfrm>
            <a:off x="533400" y="6477000"/>
            <a:ext cx="2133600" cy="304800"/>
          </a:xfrm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defRPr/>
            </a:pPr>
            <a:r>
              <a:rPr lang="en-GB" i="1" dirty="0">
                <a:solidFill>
                  <a:srgbClr val="004489"/>
                </a:solidFill>
                <a:effectLst/>
                <a:ea typeface="+mn-ea"/>
                <a:cs typeface="+mn-cs"/>
              </a:rPr>
              <a:t>2020 June 29</a:t>
            </a:r>
          </a:p>
        </p:txBody>
      </p:sp>
      <p:pic>
        <p:nvPicPr>
          <p:cNvPr id="19" name="Picture 3" descr="logo_jive_small.jpg">
            <a:extLst>
              <a:ext uri="{FF2B5EF4-FFF2-40B4-BE49-F238E27FC236}">
                <a16:creationId xmlns:a16="http://schemas.microsoft.com/office/drawing/2014/main" id="{D8BEA741-CA10-9242-8E9E-46804ED7B5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6400800"/>
            <a:ext cx="4873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Footer Placeholder 4">
            <a:extLst>
              <a:ext uri="{FF2B5EF4-FFF2-40B4-BE49-F238E27FC236}">
                <a16:creationId xmlns:a16="http://schemas.microsoft.com/office/drawing/2014/main" id="{B0174AAB-F9F4-D844-B2D2-F3F68C5746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04295" y="6477000"/>
            <a:ext cx="6520505" cy="304800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200" i="1" dirty="0">
                <a:solidFill>
                  <a:srgbClr val="004489"/>
                </a:solidFill>
                <a:effectLst/>
              </a:rPr>
              <a:t>EAS2020 – SS16 Registering the Universe at the highest spatial accuracy 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771A0967-8EBB-E645-820F-9E736CF5178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85811" y="6400800"/>
            <a:ext cx="1253426" cy="457200"/>
          </a:xfrm>
          <a:prstGeom prst="rect">
            <a:avLst/>
          </a:prstGeom>
        </p:spPr>
      </p:pic>
      <p:sp>
        <p:nvSpPr>
          <p:cNvPr id="22" name="Rectangle 2">
            <a:extLst>
              <a:ext uri="{FF2B5EF4-FFF2-40B4-BE49-F238E27FC236}">
                <a16:creationId xmlns:a16="http://schemas.microsoft.com/office/drawing/2014/main" id="{9B91988F-0485-CE47-A45E-0552E372463E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304800"/>
            <a:ext cx="9144000" cy="609600"/>
          </a:xfrm>
          <a:prstGeom prst="rect">
            <a:avLst/>
          </a:prstGeom>
          <a:noFill/>
        </p:spPr>
        <p:txBody>
          <a:bodyPr/>
          <a:lstStyle/>
          <a:p>
            <a:pPr algn="ctr">
              <a:defRPr/>
            </a:pPr>
            <a:r>
              <a:rPr lang="nl-NL" sz="3200" kern="0" dirty="0">
                <a:solidFill>
                  <a:srgbClr val="004489"/>
                </a:solidFill>
                <a:latin typeface="+mj-lt"/>
                <a:ea typeface="+mj-ea"/>
                <a:cs typeface="Times New Roman"/>
              </a:rPr>
              <a:t>		JUMPING JIVE Project</a:t>
            </a:r>
          </a:p>
          <a:p>
            <a:pPr algn="ctr">
              <a:defRPr/>
            </a:pPr>
            <a:endParaRPr lang="nl-NL" sz="1600" kern="0" dirty="0">
              <a:solidFill>
                <a:schemeClr val="accent2"/>
              </a:solidFill>
              <a:latin typeface="Times New Roman"/>
              <a:ea typeface="+mj-ea"/>
              <a:cs typeface="Times New Roman"/>
            </a:endParaRPr>
          </a:p>
          <a:p>
            <a:pPr algn="ctr">
              <a:defRPr/>
            </a:pPr>
            <a:endParaRPr lang="nl-NL" sz="1600" kern="0" dirty="0">
              <a:solidFill>
                <a:schemeClr val="accent2"/>
              </a:solidFill>
              <a:latin typeface="Times New Roman"/>
              <a:ea typeface="+mj-ea"/>
              <a:cs typeface="Times New Roman"/>
            </a:endParaRPr>
          </a:p>
          <a:p>
            <a:pPr algn="ctr">
              <a:defRPr/>
            </a:pPr>
            <a:endParaRPr lang="nl-NL" sz="1600" kern="0" dirty="0">
              <a:solidFill>
                <a:schemeClr val="accent2"/>
              </a:solidFill>
              <a:latin typeface="Times New Roman"/>
              <a:ea typeface="+mj-ea"/>
              <a:cs typeface="Times New Roman"/>
            </a:endParaRPr>
          </a:p>
          <a:p>
            <a:pPr algn="ctr">
              <a:defRPr/>
            </a:pPr>
            <a:endParaRPr lang="nl-NL" sz="1600" kern="0" dirty="0">
              <a:solidFill>
                <a:schemeClr val="accent2"/>
              </a:solidFill>
              <a:latin typeface="Tahoma"/>
              <a:ea typeface="+mj-ea"/>
              <a:cs typeface="Tahoma"/>
            </a:endParaRPr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EDE2E267-1FD0-5B4F-A925-19E824CA6BCF}"/>
              </a:ext>
            </a:extLst>
          </p:cNvPr>
          <p:cNvSpPr txBox="1">
            <a:spLocks/>
          </p:cNvSpPr>
          <p:nvPr/>
        </p:nvSpPr>
        <p:spPr>
          <a:xfrm>
            <a:off x="990600" y="1676400"/>
            <a:ext cx="7666038" cy="4343400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nl-NL" altLang="x-none" sz="2400" b="1" dirty="0"/>
              <a:t>“</a:t>
            </a:r>
            <a:r>
              <a:rPr lang="x-none" altLang="x-none" sz="2400" b="1" i="1"/>
              <a:t>J</a:t>
            </a:r>
            <a:r>
              <a:rPr lang="x-none" altLang="x-none" sz="2400" i="1"/>
              <a:t>oining up </a:t>
            </a:r>
            <a:r>
              <a:rPr lang="x-none" altLang="x-none" sz="2400" b="1" i="1"/>
              <a:t>U</a:t>
            </a:r>
            <a:r>
              <a:rPr lang="x-none" altLang="x-none" sz="2400" i="1"/>
              <a:t>sers for </a:t>
            </a:r>
            <a:r>
              <a:rPr lang="x-none" altLang="x-none" sz="2400" b="1" i="1"/>
              <a:t>M</a:t>
            </a:r>
            <a:r>
              <a:rPr lang="x-none" altLang="x-none" sz="2400" i="1"/>
              <a:t>aximizing</a:t>
            </a:r>
            <a:r>
              <a:rPr lang="x-none" altLang="x-none" sz="2400" b="1" i="1"/>
              <a:t> </a:t>
            </a:r>
            <a:r>
              <a:rPr lang="x-none" altLang="x-none" sz="2400" i="1"/>
              <a:t>the </a:t>
            </a:r>
            <a:r>
              <a:rPr lang="x-none" altLang="x-none" sz="2400" b="1" i="1"/>
              <a:t>P</a:t>
            </a:r>
            <a:r>
              <a:rPr lang="x-none" altLang="x-none" sz="2400" i="1"/>
              <a:t>rofile</a:t>
            </a:r>
            <a:r>
              <a:rPr lang="x-none" altLang="x-none" sz="2400" b="1" i="1"/>
              <a:t>, </a:t>
            </a:r>
            <a:r>
              <a:rPr lang="x-none" altLang="x-none" sz="2400" i="1"/>
              <a:t>the </a:t>
            </a:r>
            <a:r>
              <a:rPr lang="x-none" altLang="x-none" sz="2400" b="1" i="1"/>
              <a:t>I</a:t>
            </a:r>
            <a:r>
              <a:rPr lang="x-none" altLang="x-none" sz="2400" i="1"/>
              <a:t>nnovation and </a:t>
            </a:r>
            <a:r>
              <a:rPr lang="x-none" altLang="x-none" sz="2400" b="1" i="1"/>
              <a:t>N</a:t>
            </a:r>
            <a:r>
              <a:rPr lang="x-none" altLang="x-none" sz="2400" i="1"/>
              <a:t>ecessary</a:t>
            </a:r>
            <a:r>
              <a:rPr lang="x-none" altLang="x-none" sz="2400" b="1" i="1"/>
              <a:t> G</a:t>
            </a:r>
            <a:r>
              <a:rPr lang="x-none" altLang="x-none" sz="2400" i="1"/>
              <a:t>lobalization</a:t>
            </a:r>
            <a:r>
              <a:rPr lang="x-none" altLang="x-none" sz="2400" b="1" i="1"/>
              <a:t> </a:t>
            </a:r>
            <a:r>
              <a:rPr lang="x-none" altLang="x-none" sz="2400" i="1"/>
              <a:t>of </a:t>
            </a:r>
            <a:r>
              <a:rPr lang="x-none" altLang="x-none" sz="2400" b="1" i="1"/>
              <a:t>JIVE</a:t>
            </a:r>
            <a:r>
              <a:rPr lang="nl-NL" altLang="x-none" sz="2400" b="1" i="1" dirty="0"/>
              <a:t>”</a:t>
            </a:r>
          </a:p>
          <a:p>
            <a:pPr marL="0" indent="0" algn="ctr">
              <a:buNone/>
            </a:pPr>
            <a:endParaRPr lang="nl-NL" altLang="x-none" sz="1900" b="1" dirty="0"/>
          </a:p>
          <a:p>
            <a:pPr marL="0" indent="0" algn="ctr">
              <a:buNone/>
            </a:pPr>
            <a:r>
              <a:rPr lang="nl-NL" altLang="x-none" sz="1900" b="1" dirty="0"/>
              <a:t>European </a:t>
            </a:r>
            <a:r>
              <a:rPr lang="nl-NL" altLang="x-none" sz="1900" b="1" dirty="0" err="1"/>
              <a:t>Union’s</a:t>
            </a:r>
            <a:r>
              <a:rPr lang="nl-NL" altLang="x-none" sz="1900" b="1" dirty="0"/>
              <a:t> H2020 </a:t>
            </a:r>
            <a:r>
              <a:rPr lang="en-GB" sz="1900" dirty="0"/>
              <a:t>research and innovation programme under grant agreement No 730884</a:t>
            </a:r>
            <a:endParaRPr lang="nl-NL" altLang="x-none" sz="1900" b="1" dirty="0"/>
          </a:p>
          <a:p>
            <a:pPr marL="0" indent="0">
              <a:buFont typeface="Arial" panose="020B0604020202020204" pitchFamily="34" charset="0"/>
              <a:buNone/>
            </a:pPr>
            <a:endParaRPr lang="en-GB" sz="2400" dirty="0">
              <a:solidFill>
                <a:srgbClr val="000000"/>
              </a:solidFill>
            </a:endParaRP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GB" sz="2400" b="1" dirty="0">
                <a:solidFill>
                  <a:srgbClr val="FFFFFF"/>
                </a:solidFill>
              </a:rPr>
              <a:t>Work package 10: “the SKA”</a:t>
            </a:r>
            <a:endParaRPr lang="en-GB" sz="2400" b="1" i="1" dirty="0">
              <a:solidFill>
                <a:srgbClr val="FFFFFF"/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GB" sz="1600" dirty="0">
              <a:solidFill>
                <a:srgbClr val="FFFFFF"/>
              </a:solidFill>
              <a:cs typeface="Arial"/>
            </a:endParaRPr>
          </a:p>
          <a:p>
            <a:pPr>
              <a:buFont typeface="Wingdings" pitchFamily="2" charset="2"/>
              <a:buChar char="Ø"/>
            </a:pPr>
            <a:r>
              <a:rPr lang="en-GB" sz="1600" dirty="0">
                <a:solidFill>
                  <a:srgbClr val="FFFFFF"/>
                </a:solidFill>
                <a:cs typeface="Arial"/>
              </a:rPr>
              <a:t>Provide support for SKA integration and operations within a VLBI array</a:t>
            </a:r>
          </a:p>
          <a:p>
            <a:pPr>
              <a:buFont typeface="Wingdings" pitchFamily="2" charset="2"/>
              <a:buChar char="Ø"/>
            </a:pPr>
            <a:endParaRPr lang="en-GB" sz="1600" dirty="0">
              <a:solidFill>
                <a:srgbClr val="FFFFFF"/>
              </a:solidFill>
              <a:cs typeface="Arial"/>
            </a:endParaRPr>
          </a:p>
          <a:p>
            <a:pPr>
              <a:buFont typeface="Wingdings" pitchFamily="2" charset="2"/>
              <a:buChar char="Ø"/>
            </a:pPr>
            <a:r>
              <a:rPr lang="en-GB" sz="1600" dirty="0">
                <a:solidFill>
                  <a:srgbClr val="FFFFFF"/>
                </a:solidFill>
                <a:cs typeface="Arial"/>
              </a:rPr>
              <a:t>Led by </a:t>
            </a:r>
            <a:r>
              <a:rPr lang="en-GB" sz="1600" dirty="0" err="1">
                <a:solidFill>
                  <a:srgbClr val="FFFFFF"/>
                </a:solidFill>
                <a:cs typeface="Arial"/>
              </a:rPr>
              <a:t>Zsolt</a:t>
            </a:r>
            <a:r>
              <a:rPr lang="en-GB" sz="1600" dirty="0">
                <a:solidFill>
                  <a:srgbClr val="FFFFFF"/>
                </a:solidFill>
                <a:cs typeface="Arial"/>
              </a:rPr>
              <a:t> </a:t>
            </a:r>
            <a:r>
              <a:rPr lang="en-GB" sz="1600" dirty="0" err="1">
                <a:solidFill>
                  <a:srgbClr val="FFFFFF"/>
                </a:solidFill>
                <a:cs typeface="Arial"/>
              </a:rPr>
              <a:t>Paragi</a:t>
            </a:r>
            <a:r>
              <a:rPr lang="en-GB" sz="1600" dirty="0">
                <a:solidFill>
                  <a:srgbClr val="FFFFFF"/>
                </a:solidFill>
                <a:cs typeface="Arial"/>
              </a:rPr>
              <a:t> (JIVE) and Antonio </a:t>
            </a:r>
            <a:r>
              <a:rPr lang="en-GB" sz="1600" dirty="0" err="1">
                <a:solidFill>
                  <a:srgbClr val="FFFFFF"/>
                </a:solidFill>
                <a:cs typeface="Arial"/>
              </a:rPr>
              <a:t>Chrysostomou</a:t>
            </a:r>
            <a:r>
              <a:rPr lang="en-GB" sz="1600" dirty="0">
                <a:solidFill>
                  <a:srgbClr val="FFFFFF"/>
                </a:solidFill>
                <a:cs typeface="Arial"/>
              </a:rPr>
              <a:t> (SKAO)</a:t>
            </a:r>
          </a:p>
          <a:p>
            <a:pPr>
              <a:buFont typeface="Wingdings" pitchFamily="2" charset="2"/>
              <a:buChar char="Ø"/>
            </a:pPr>
            <a:endParaRPr lang="en-GB" sz="1600" dirty="0">
              <a:solidFill>
                <a:srgbClr val="FFFFFF"/>
              </a:solidFill>
              <a:cs typeface="Arial"/>
            </a:endParaRPr>
          </a:p>
          <a:p>
            <a:pPr>
              <a:buFont typeface="Wingdings" pitchFamily="2" charset="2"/>
              <a:buChar char="Ø"/>
            </a:pPr>
            <a:r>
              <a:rPr lang="en-GB" sz="1600" dirty="0">
                <a:solidFill>
                  <a:srgbClr val="FFFFFF"/>
                </a:solidFill>
                <a:cs typeface="Arial"/>
              </a:rPr>
              <a:t>SKA-VLBI project scientist (Cristina García Miró) at SKAO (currently at JIVE)</a:t>
            </a:r>
          </a:p>
          <a:p>
            <a:pPr marL="0" indent="0">
              <a:buNone/>
            </a:pPr>
            <a:endParaRPr lang="en-GB" sz="1600" dirty="0">
              <a:cs typeface="Arial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5DFAE03F-EEA4-764C-A932-37AB00FD9302}"/>
              </a:ext>
            </a:extLst>
          </p:cNvPr>
          <p:cNvGrpSpPr/>
          <p:nvPr/>
        </p:nvGrpSpPr>
        <p:grpSpPr>
          <a:xfrm>
            <a:off x="533400" y="334226"/>
            <a:ext cx="2707511" cy="653833"/>
            <a:chOff x="264289" y="177080"/>
            <a:chExt cx="2707511" cy="653833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7400A6E5-08C3-A942-8C1D-0C5C5F202B99}"/>
                </a:ext>
              </a:extLst>
            </p:cNvPr>
            <p:cNvSpPr/>
            <p:nvPr/>
          </p:nvSpPr>
          <p:spPr bwMode="auto">
            <a:xfrm>
              <a:off x="381000" y="177080"/>
              <a:ext cx="2590800" cy="653833"/>
            </a:xfrm>
            <a:prstGeom prst="rect">
              <a:avLst/>
            </a:prstGeom>
            <a:solidFill>
              <a:srgbClr val="FFFFFF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_tradnl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endParaRPr>
            </a:p>
          </p:txBody>
        </p: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851F9F01-3FB2-E740-ABDB-63137A16C97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64289" y="177081"/>
              <a:ext cx="1792498" cy="653832"/>
            </a:xfrm>
            <a:prstGeom prst="rect">
              <a:avLst/>
            </a:prstGeom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185A56E9-145C-B749-8740-C3ACA4A81FA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73498" y="278719"/>
              <a:ext cx="673182" cy="45055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3287831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alphaModFix amt="40000"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3"/>
          <p:cNvSpPr txBox="1">
            <a:spLocks noChangeArrowheads="1"/>
          </p:cNvSpPr>
          <p:nvPr/>
        </p:nvSpPr>
        <p:spPr bwMode="auto">
          <a:xfrm>
            <a:off x="5638800" y="5715000"/>
            <a:ext cx="30432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800" i="1">
                <a:solidFill>
                  <a:srgbClr val="FFFFFF"/>
                </a:solidFill>
              </a:rPr>
              <a:t>Cyg A (McKean et al. 2016)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D4E96C5-CEEC-6141-B794-1AEAAB1BBC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403341"/>
            <a:ext cx="9144000" cy="457200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13" rIns="91425" bIns="45713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455613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2pPr>
            <a:lvl3pPr marL="912813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3pPr>
            <a:lvl4pPr marL="1370013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4pPr>
            <a:lvl5pPr marL="1827213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9pPr>
          </a:lstStyle>
          <a:p>
            <a:pPr eaLnBrk="0" hangingPunct="0"/>
            <a:endParaRPr lang="en-US"/>
          </a:p>
        </p:txBody>
      </p:sp>
      <p:sp>
        <p:nvSpPr>
          <p:cNvPr id="17" name="Rectangle 1">
            <a:extLst>
              <a:ext uri="{FF2B5EF4-FFF2-40B4-BE49-F238E27FC236}">
                <a16:creationId xmlns:a16="http://schemas.microsoft.com/office/drawing/2014/main" id="{D3997357-54B3-C04C-925D-E138492A65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400800"/>
            <a:ext cx="9144000" cy="457200"/>
          </a:xfrm>
          <a:prstGeom prst="rect">
            <a:avLst/>
          </a:prstGeom>
          <a:noFill/>
          <a:ln>
            <a:noFill/>
          </a:ln>
        </p:spPr>
        <p:txBody>
          <a:bodyPr lIns="91425" tIns="45713" rIns="91425" bIns="45713"/>
          <a:lstStyle/>
          <a:p>
            <a:pPr eaLnBrk="0" hangingPunct="0"/>
            <a:endParaRPr lang="nl-NL">
              <a:solidFill>
                <a:srgbClr val="004489"/>
              </a:solidFill>
            </a:endParaRPr>
          </a:p>
        </p:txBody>
      </p:sp>
      <p:sp>
        <p:nvSpPr>
          <p:cNvPr id="18" name="Date Placeholder 3">
            <a:extLst>
              <a:ext uri="{FF2B5EF4-FFF2-40B4-BE49-F238E27FC236}">
                <a16:creationId xmlns:a16="http://schemas.microsoft.com/office/drawing/2014/main" id="{ED7831E1-C211-CE43-BBCF-DC6ABE1F3F49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xfrm>
            <a:off x="533400" y="6477000"/>
            <a:ext cx="2133600" cy="304800"/>
          </a:xfrm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defRPr/>
            </a:pPr>
            <a:r>
              <a:rPr lang="en-GB" i="1" dirty="0">
                <a:solidFill>
                  <a:srgbClr val="004489"/>
                </a:solidFill>
                <a:effectLst/>
                <a:ea typeface="+mn-ea"/>
                <a:cs typeface="+mn-cs"/>
              </a:rPr>
              <a:t>2020 June 29</a:t>
            </a:r>
          </a:p>
        </p:txBody>
      </p:sp>
      <p:pic>
        <p:nvPicPr>
          <p:cNvPr id="19" name="Picture 3" descr="logo_jive_small.jpg">
            <a:extLst>
              <a:ext uri="{FF2B5EF4-FFF2-40B4-BE49-F238E27FC236}">
                <a16:creationId xmlns:a16="http://schemas.microsoft.com/office/drawing/2014/main" id="{D8BEA741-CA10-9242-8E9E-46804ED7B5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6400800"/>
            <a:ext cx="4873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Footer Placeholder 4">
            <a:extLst>
              <a:ext uri="{FF2B5EF4-FFF2-40B4-BE49-F238E27FC236}">
                <a16:creationId xmlns:a16="http://schemas.microsoft.com/office/drawing/2014/main" id="{B0174AAB-F9F4-D844-B2D2-F3F68C5746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04295" y="6477000"/>
            <a:ext cx="6520505" cy="304800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200" i="1" dirty="0">
                <a:solidFill>
                  <a:srgbClr val="004489"/>
                </a:solidFill>
                <a:effectLst/>
              </a:rPr>
              <a:t>EAS2020 – SS16 Registering the Universe at the highest spatial accuracy 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771A0967-8EBB-E645-820F-9E736CF5178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85811" y="6400800"/>
            <a:ext cx="1253426" cy="457200"/>
          </a:xfrm>
          <a:prstGeom prst="rect">
            <a:avLst/>
          </a:prstGeom>
        </p:spPr>
      </p:pic>
      <p:sp>
        <p:nvSpPr>
          <p:cNvPr id="22" name="Rectangle 2">
            <a:extLst>
              <a:ext uri="{FF2B5EF4-FFF2-40B4-BE49-F238E27FC236}">
                <a16:creationId xmlns:a16="http://schemas.microsoft.com/office/drawing/2014/main" id="{9B91988F-0485-CE47-A45E-0552E372463E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304800"/>
            <a:ext cx="9144000" cy="609600"/>
          </a:xfrm>
          <a:prstGeom prst="rect">
            <a:avLst/>
          </a:prstGeom>
          <a:noFill/>
        </p:spPr>
        <p:txBody>
          <a:bodyPr/>
          <a:lstStyle/>
          <a:p>
            <a:pPr algn="ctr">
              <a:defRPr/>
            </a:pPr>
            <a:r>
              <a:rPr lang="nl-NL" sz="3200" kern="0" dirty="0">
                <a:solidFill>
                  <a:srgbClr val="004489"/>
                </a:solidFill>
                <a:latin typeface="+mj-lt"/>
                <a:ea typeface="+mj-ea"/>
                <a:cs typeface="Times New Roman"/>
              </a:rPr>
              <a:t>		JUMPING JIVE Project</a:t>
            </a:r>
          </a:p>
          <a:p>
            <a:pPr algn="ctr">
              <a:defRPr/>
            </a:pPr>
            <a:endParaRPr lang="nl-NL" sz="1600" kern="0" dirty="0">
              <a:solidFill>
                <a:schemeClr val="accent2"/>
              </a:solidFill>
              <a:latin typeface="Times New Roman"/>
              <a:ea typeface="+mj-ea"/>
              <a:cs typeface="Times New Roman"/>
            </a:endParaRPr>
          </a:p>
          <a:p>
            <a:pPr algn="ctr">
              <a:defRPr/>
            </a:pPr>
            <a:endParaRPr lang="nl-NL" sz="1600" kern="0" dirty="0">
              <a:solidFill>
                <a:schemeClr val="accent2"/>
              </a:solidFill>
              <a:latin typeface="Times New Roman"/>
              <a:ea typeface="+mj-ea"/>
              <a:cs typeface="Times New Roman"/>
            </a:endParaRPr>
          </a:p>
          <a:p>
            <a:pPr algn="ctr">
              <a:defRPr/>
            </a:pPr>
            <a:endParaRPr lang="nl-NL" sz="1600" kern="0" dirty="0">
              <a:solidFill>
                <a:schemeClr val="accent2"/>
              </a:solidFill>
              <a:latin typeface="Times New Roman"/>
              <a:ea typeface="+mj-ea"/>
              <a:cs typeface="Times New Roman"/>
            </a:endParaRPr>
          </a:p>
          <a:p>
            <a:pPr algn="ctr">
              <a:defRPr/>
            </a:pPr>
            <a:endParaRPr lang="nl-NL" sz="1600" kern="0" dirty="0">
              <a:solidFill>
                <a:schemeClr val="accent2"/>
              </a:solidFill>
              <a:latin typeface="Tahoma"/>
              <a:ea typeface="+mj-ea"/>
              <a:cs typeface="Tahoma"/>
            </a:endParaRPr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EDE2E267-1FD0-5B4F-A925-19E824CA6BCF}"/>
              </a:ext>
            </a:extLst>
          </p:cNvPr>
          <p:cNvSpPr txBox="1">
            <a:spLocks/>
          </p:cNvSpPr>
          <p:nvPr/>
        </p:nvSpPr>
        <p:spPr>
          <a:xfrm>
            <a:off x="990600" y="1676400"/>
            <a:ext cx="7666038" cy="4343400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nl-NL" altLang="x-none" sz="2400" b="1" dirty="0"/>
              <a:t>“</a:t>
            </a:r>
            <a:r>
              <a:rPr lang="x-none" altLang="x-none" sz="2400" b="1" i="1"/>
              <a:t>J</a:t>
            </a:r>
            <a:r>
              <a:rPr lang="x-none" altLang="x-none" sz="2400" i="1"/>
              <a:t>oining up </a:t>
            </a:r>
            <a:r>
              <a:rPr lang="x-none" altLang="x-none" sz="2400" b="1" i="1"/>
              <a:t>U</a:t>
            </a:r>
            <a:r>
              <a:rPr lang="x-none" altLang="x-none" sz="2400" i="1"/>
              <a:t>sers for </a:t>
            </a:r>
            <a:r>
              <a:rPr lang="x-none" altLang="x-none" sz="2400" b="1" i="1"/>
              <a:t>M</a:t>
            </a:r>
            <a:r>
              <a:rPr lang="x-none" altLang="x-none" sz="2400" i="1"/>
              <a:t>aximizing</a:t>
            </a:r>
            <a:r>
              <a:rPr lang="x-none" altLang="x-none" sz="2400" b="1" i="1"/>
              <a:t> </a:t>
            </a:r>
            <a:r>
              <a:rPr lang="x-none" altLang="x-none" sz="2400" i="1"/>
              <a:t>the </a:t>
            </a:r>
            <a:r>
              <a:rPr lang="x-none" altLang="x-none" sz="2400" b="1" i="1"/>
              <a:t>P</a:t>
            </a:r>
            <a:r>
              <a:rPr lang="x-none" altLang="x-none" sz="2400" i="1"/>
              <a:t>rofile</a:t>
            </a:r>
            <a:r>
              <a:rPr lang="x-none" altLang="x-none" sz="2400" b="1" i="1"/>
              <a:t>, </a:t>
            </a:r>
            <a:r>
              <a:rPr lang="x-none" altLang="x-none" sz="2400" i="1"/>
              <a:t>the </a:t>
            </a:r>
            <a:r>
              <a:rPr lang="x-none" altLang="x-none" sz="2400" b="1" i="1"/>
              <a:t>I</a:t>
            </a:r>
            <a:r>
              <a:rPr lang="x-none" altLang="x-none" sz="2400" i="1"/>
              <a:t>nnovation and </a:t>
            </a:r>
            <a:r>
              <a:rPr lang="x-none" altLang="x-none" sz="2400" b="1" i="1"/>
              <a:t>N</a:t>
            </a:r>
            <a:r>
              <a:rPr lang="x-none" altLang="x-none" sz="2400" i="1"/>
              <a:t>ecessary</a:t>
            </a:r>
            <a:r>
              <a:rPr lang="x-none" altLang="x-none" sz="2400" b="1" i="1"/>
              <a:t> G</a:t>
            </a:r>
            <a:r>
              <a:rPr lang="x-none" altLang="x-none" sz="2400" i="1"/>
              <a:t>lobalization</a:t>
            </a:r>
            <a:r>
              <a:rPr lang="x-none" altLang="x-none" sz="2400" b="1" i="1"/>
              <a:t> </a:t>
            </a:r>
            <a:r>
              <a:rPr lang="x-none" altLang="x-none" sz="2400" i="1"/>
              <a:t>of </a:t>
            </a:r>
            <a:r>
              <a:rPr lang="x-none" altLang="x-none" sz="2400" b="1" i="1"/>
              <a:t>JIVE</a:t>
            </a:r>
            <a:r>
              <a:rPr lang="nl-NL" altLang="x-none" sz="2400" b="1" i="1" dirty="0"/>
              <a:t>”</a:t>
            </a:r>
          </a:p>
          <a:p>
            <a:pPr marL="0" indent="0" algn="ctr">
              <a:buNone/>
            </a:pPr>
            <a:endParaRPr lang="nl-NL" altLang="x-none" sz="1900" b="1" dirty="0"/>
          </a:p>
          <a:p>
            <a:pPr marL="0" indent="0" algn="ctr">
              <a:buNone/>
            </a:pPr>
            <a:r>
              <a:rPr lang="nl-NL" altLang="x-none" sz="1900" b="1" dirty="0"/>
              <a:t>European </a:t>
            </a:r>
            <a:r>
              <a:rPr lang="nl-NL" altLang="x-none" sz="1900" b="1" dirty="0" err="1"/>
              <a:t>Union’s</a:t>
            </a:r>
            <a:r>
              <a:rPr lang="nl-NL" altLang="x-none" sz="1900" b="1" dirty="0"/>
              <a:t> H2020 </a:t>
            </a:r>
            <a:r>
              <a:rPr lang="en-GB" sz="1900" dirty="0"/>
              <a:t>research and innovation programme under grant agreement No 730884</a:t>
            </a:r>
            <a:endParaRPr lang="nl-NL" altLang="x-none" sz="1900" b="1" dirty="0"/>
          </a:p>
          <a:p>
            <a:pPr marL="0" indent="0">
              <a:buFont typeface="Arial" panose="020B0604020202020204" pitchFamily="34" charset="0"/>
              <a:buNone/>
            </a:pPr>
            <a:endParaRPr lang="en-GB" sz="2400" dirty="0">
              <a:solidFill>
                <a:srgbClr val="000000"/>
              </a:solidFill>
            </a:endParaRP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GB" sz="2400" b="1" dirty="0">
                <a:solidFill>
                  <a:srgbClr val="004489"/>
                </a:solidFill>
              </a:rPr>
              <a:t>Work package 10: “VLBI with the SKA”</a:t>
            </a:r>
            <a:endParaRPr lang="en-GB" sz="2400" b="1" i="1" dirty="0">
              <a:solidFill>
                <a:srgbClr val="004489"/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GB" sz="1600" dirty="0">
              <a:solidFill>
                <a:srgbClr val="000000"/>
              </a:solidFill>
              <a:cs typeface="Arial"/>
            </a:endParaRPr>
          </a:p>
          <a:p>
            <a:pPr>
              <a:buFont typeface="Wingdings" pitchFamily="2" charset="2"/>
              <a:buChar char="Ø"/>
            </a:pPr>
            <a:r>
              <a:rPr lang="en-GB" sz="1600" dirty="0">
                <a:solidFill>
                  <a:srgbClr val="000000"/>
                </a:solidFill>
                <a:cs typeface="Arial"/>
              </a:rPr>
              <a:t>Provide support for SKA integration and operations within a VLBI array</a:t>
            </a:r>
          </a:p>
          <a:p>
            <a:pPr>
              <a:buFont typeface="Wingdings" pitchFamily="2" charset="2"/>
              <a:buChar char="Ø"/>
            </a:pPr>
            <a:endParaRPr lang="en-GB" sz="1600" dirty="0">
              <a:solidFill>
                <a:srgbClr val="000000"/>
              </a:solidFill>
              <a:cs typeface="Arial"/>
            </a:endParaRPr>
          </a:p>
          <a:p>
            <a:pPr>
              <a:buFont typeface="Wingdings" pitchFamily="2" charset="2"/>
              <a:buChar char="Ø"/>
            </a:pPr>
            <a:r>
              <a:rPr lang="en-GB" sz="1600" dirty="0">
                <a:solidFill>
                  <a:srgbClr val="000000"/>
                </a:solidFill>
                <a:cs typeface="Arial"/>
              </a:rPr>
              <a:t>Led by </a:t>
            </a:r>
            <a:r>
              <a:rPr lang="en-GB" sz="1600" dirty="0" err="1">
                <a:solidFill>
                  <a:srgbClr val="000000"/>
                </a:solidFill>
                <a:cs typeface="Arial"/>
              </a:rPr>
              <a:t>Zsolt</a:t>
            </a:r>
            <a:r>
              <a:rPr lang="en-GB" sz="1600" dirty="0">
                <a:solidFill>
                  <a:srgbClr val="000000"/>
                </a:solidFill>
                <a:cs typeface="Arial"/>
              </a:rPr>
              <a:t> </a:t>
            </a:r>
            <a:r>
              <a:rPr lang="en-GB" sz="1600" dirty="0" err="1">
                <a:solidFill>
                  <a:srgbClr val="000000"/>
                </a:solidFill>
                <a:cs typeface="Arial"/>
              </a:rPr>
              <a:t>Paragi</a:t>
            </a:r>
            <a:r>
              <a:rPr lang="en-GB" sz="1600" dirty="0">
                <a:solidFill>
                  <a:srgbClr val="000000"/>
                </a:solidFill>
                <a:cs typeface="Arial"/>
              </a:rPr>
              <a:t> (JIVE) and Antonio </a:t>
            </a:r>
            <a:r>
              <a:rPr lang="en-GB" sz="1600" dirty="0" err="1">
                <a:solidFill>
                  <a:srgbClr val="000000"/>
                </a:solidFill>
                <a:cs typeface="Arial"/>
              </a:rPr>
              <a:t>Chrysostomou</a:t>
            </a:r>
            <a:r>
              <a:rPr lang="en-GB" sz="1600" dirty="0">
                <a:solidFill>
                  <a:srgbClr val="000000"/>
                </a:solidFill>
                <a:cs typeface="Arial"/>
              </a:rPr>
              <a:t> (SKAO)</a:t>
            </a:r>
          </a:p>
          <a:p>
            <a:pPr>
              <a:buFont typeface="Wingdings" pitchFamily="2" charset="2"/>
              <a:buChar char="Ø"/>
            </a:pPr>
            <a:endParaRPr lang="en-GB" sz="1600" dirty="0">
              <a:solidFill>
                <a:srgbClr val="000000"/>
              </a:solidFill>
              <a:cs typeface="Arial"/>
            </a:endParaRPr>
          </a:p>
          <a:p>
            <a:pPr>
              <a:buFont typeface="Wingdings" pitchFamily="2" charset="2"/>
              <a:buChar char="Ø"/>
            </a:pPr>
            <a:r>
              <a:rPr lang="en-GB" sz="1600" dirty="0">
                <a:solidFill>
                  <a:srgbClr val="000000"/>
                </a:solidFill>
                <a:cs typeface="Arial"/>
              </a:rPr>
              <a:t>SKA-VLBI project scientist Cristina García-Miró (SKAO - currently at JIVE)</a:t>
            </a:r>
          </a:p>
          <a:p>
            <a:pPr marL="0" indent="0">
              <a:buNone/>
            </a:pPr>
            <a:endParaRPr lang="en-GB" sz="1600" dirty="0">
              <a:cs typeface="Arial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5DFAE03F-EEA4-764C-A932-37AB00FD9302}"/>
              </a:ext>
            </a:extLst>
          </p:cNvPr>
          <p:cNvGrpSpPr/>
          <p:nvPr/>
        </p:nvGrpSpPr>
        <p:grpSpPr>
          <a:xfrm>
            <a:off x="533400" y="334226"/>
            <a:ext cx="2707511" cy="653833"/>
            <a:chOff x="264289" y="177080"/>
            <a:chExt cx="2707511" cy="653833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7400A6E5-08C3-A942-8C1D-0C5C5F202B99}"/>
                </a:ext>
              </a:extLst>
            </p:cNvPr>
            <p:cNvSpPr/>
            <p:nvPr/>
          </p:nvSpPr>
          <p:spPr bwMode="auto">
            <a:xfrm>
              <a:off x="381000" y="177080"/>
              <a:ext cx="2590800" cy="653833"/>
            </a:xfrm>
            <a:prstGeom prst="rect">
              <a:avLst/>
            </a:prstGeom>
            <a:solidFill>
              <a:srgbClr val="FFFFFF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_tradnl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endParaRPr>
            </a:p>
          </p:txBody>
        </p: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851F9F01-3FB2-E740-ABDB-63137A16C97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64289" y="177081"/>
              <a:ext cx="1792498" cy="653832"/>
            </a:xfrm>
            <a:prstGeom prst="rect">
              <a:avLst/>
            </a:prstGeom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185A56E9-145C-B749-8740-C3ACA4A81FA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73498" y="278719"/>
              <a:ext cx="673182" cy="45055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345157313"/>
      </p:ext>
    </p:extLst>
  </p:cSld>
  <p:clrMapOvr>
    <a:masterClrMapping/>
  </p:clrMapOvr>
</p:sld>
</file>

<file path=ppt/theme/theme1.xml><?xml version="1.0" encoding="utf-8"?>
<a:theme xmlns:a="http://schemas.openxmlformats.org/drawingml/2006/main" name="Slit">
  <a:themeElements>
    <a:clrScheme name="Slit 8">
      <a:dk1>
        <a:srgbClr val="000000"/>
      </a:dk1>
      <a:lt1>
        <a:srgbClr val="D0DAE2"/>
      </a:lt1>
      <a:dk2>
        <a:srgbClr val="000000"/>
      </a:dk2>
      <a:lt2>
        <a:srgbClr val="E7EDF1"/>
      </a:lt2>
      <a:accent1>
        <a:srgbClr val="33CCCC"/>
      </a:accent1>
      <a:accent2>
        <a:srgbClr val="0099CC"/>
      </a:accent2>
      <a:accent3>
        <a:srgbClr val="E4EAEE"/>
      </a:accent3>
      <a:accent4>
        <a:srgbClr val="000000"/>
      </a:accent4>
      <a:accent5>
        <a:srgbClr val="ADE2E2"/>
      </a:accent5>
      <a:accent6>
        <a:srgbClr val="008AB9"/>
      </a:accent6>
      <a:hlink>
        <a:srgbClr val="3333CC"/>
      </a:hlink>
      <a:folHlink>
        <a:srgbClr val="008080"/>
      </a:folHlink>
    </a:clrScheme>
    <a:fontScheme name="Slit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lnDef>
  </a:objectDefaults>
  <a:extraClrSchemeLst>
    <a:extraClrScheme>
      <a:clrScheme name="Slit 1">
        <a:dk1>
          <a:srgbClr val="8C0000"/>
        </a:dk1>
        <a:lt1>
          <a:srgbClr val="FFFFFF"/>
        </a:lt1>
        <a:dk2>
          <a:srgbClr val="720000"/>
        </a:dk2>
        <a:lt2>
          <a:srgbClr val="FFFFCC"/>
        </a:lt2>
        <a:accent1>
          <a:srgbClr val="FF3300"/>
        </a:accent1>
        <a:accent2>
          <a:srgbClr val="BE7960"/>
        </a:accent2>
        <a:accent3>
          <a:srgbClr val="BCAAAA"/>
        </a:accent3>
        <a:accent4>
          <a:srgbClr val="DADADA"/>
        </a:accent4>
        <a:accent5>
          <a:srgbClr val="FFADAA"/>
        </a:accent5>
        <a:accent6>
          <a:srgbClr val="AC6D56"/>
        </a:accent6>
        <a:hlink>
          <a:srgbClr val="FFCC66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t 2">
        <a:dk1>
          <a:srgbClr val="674E2F"/>
        </a:dk1>
        <a:lt1>
          <a:srgbClr val="FFFFFF"/>
        </a:lt1>
        <a:dk2>
          <a:srgbClr val="533F27"/>
        </a:dk2>
        <a:lt2>
          <a:srgbClr val="D8B274"/>
        </a:lt2>
        <a:accent1>
          <a:srgbClr val="CC990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E2CAAA"/>
        </a:accent5>
        <a:accent6>
          <a:srgbClr val="81552A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t 3">
        <a:dk1>
          <a:srgbClr val="646464"/>
        </a:dk1>
        <a:lt1>
          <a:srgbClr val="FFFFFF"/>
        </a:lt1>
        <a:dk2>
          <a:srgbClr val="545454"/>
        </a:dk2>
        <a:lt2>
          <a:srgbClr val="D4D4CE"/>
        </a:lt2>
        <a:accent1>
          <a:srgbClr val="49747D"/>
        </a:accent1>
        <a:accent2>
          <a:srgbClr val="8F9699"/>
        </a:accent2>
        <a:accent3>
          <a:srgbClr val="B3B3B3"/>
        </a:accent3>
        <a:accent4>
          <a:srgbClr val="DADADA"/>
        </a:accent4>
        <a:accent5>
          <a:srgbClr val="B1BCBF"/>
        </a:accent5>
        <a:accent6>
          <a:srgbClr val="81878A"/>
        </a:accent6>
        <a:hlink>
          <a:srgbClr val="8DC4D7"/>
        </a:hlink>
        <a:folHlink>
          <a:srgbClr val="7FB97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t 4">
        <a:dk1>
          <a:srgbClr val="3A7400"/>
        </a:dk1>
        <a:lt1>
          <a:srgbClr val="FFFFFF"/>
        </a:lt1>
        <a:dk2>
          <a:srgbClr val="2E5C00"/>
        </a:dk2>
        <a:lt2>
          <a:srgbClr val="FFFFFF"/>
        </a:lt2>
        <a:accent1>
          <a:srgbClr val="79CA02"/>
        </a:accent1>
        <a:accent2>
          <a:srgbClr val="008080"/>
        </a:accent2>
        <a:accent3>
          <a:srgbClr val="ADB5AA"/>
        </a:accent3>
        <a:accent4>
          <a:srgbClr val="DADADA"/>
        </a:accent4>
        <a:accent5>
          <a:srgbClr val="BEE1AA"/>
        </a:accent5>
        <a:accent6>
          <a:srgbClr val="007373"/>
        </a:accent6>
        <a:hlink>
          <a:srgbClr val="A8DE0E"/>
        </a:hlink>
        <a:folHlink>
          <a:srgbClr val="00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t 5">
        <a:dk1>
          <a:srgbClr val="008885"/>
        </a:dk1>
        <a:lt1>
          <a:srgbClr val="FFFFFF"/>
        </a:lt1>
        <a:dk2>
          <a:srgbClr val="007572"/>
        </a:dk2>
        <a:lt2>
          <a:srgbClr val="FFFF99"/>
        </a:lt2>
        <a:accent1>
          <a:srgbClr val="33CCCC"/>
        </a:accent1>
        <a:accent2>
          <a:srgbClr val="6D6FC7"/>
        </a:accent2>
        <a:accent3>
          <a:srgbClr val="AABDBC"/>
        </a:accent3>
        <a:accent4>
          <a:srgbClr val="DADADA"/>
        </a:accent4>
        <a:accent5>
          <a:srgbClr val="ADE2E2"/>
        </a:accent5>
        <a:accent6>
          <a:srgbClr val="6264B4"/>
        </a:accent6>
        <a:hlink>
          <a:srgbClr val="FFFFCC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t 6">
        <a:dk1>
          <a:srgbClr val="0000AC"/>
        </a:dk1>
        <a:lt1>
          <a:srgbClr val="FFFFFF"/>
        </a:lt1>
        <a:dk2>
          <a:srgbClr val="000086"/>
        </a:dk2>
        <a:lt2>
          <a:srgbClr val="CCFFFF"/>
        </a:lt2>
        <a:accent1>
          <a:srgbClr val="0099FF"/>
        </a:accent1>
        <a:accent2>
          <a:srgbClr val="00B000"/>
        </a:accent2>
        <a:accent3>
          <a:srgbClr val="AAAAC3"/>
        </a:accent3>
        <a:accent4>
          <a:srgbClr val="DADADA"/>
        </a:accent4>
        <a:accent5>
          <a:srgbClr val="AACAFF"/>
        </a:accent5>
        <a:accent6>
          <a:srgbClr val="009F00"/>
        </a:accent6>
        <a:hlink>
          <a:srgbClr val="FFE701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t 7">
        <a:dk1>
          <a:srgbClr val="7474A2"/>
        </a:dk1>
        <a:lt1>
          <a:srgbClr val="FFFFFF"/>
        </a:lt1>
        <a:dk2>
          <a:srgbClr val="5E5E8E"/>
        </a:dk2>
        <a:lt2>
          <a:srgbClr val="D1D1DF"/>
        </a:lt2>
        <a:accent1>
          <a:srgbClr val="CC66FF"/>
        </a:accent1>
        <a:accent2>
          <a:srgbClr val="6666FF"/>
        </a:accent2>
        <a:accent3>
          <a:srgbClr val="B6B6C6"/>
        </a:accent3>
        <a:accent4>
          <a:srgbClr val="DADADA"/>
        </a:accent4>
        <a:accent5>
          <a:srgbClr val="E2B8FF"/>
        </a:accent5>
        <a:accent6>
          <a:srgbClr val="5C5CE7"/>
        </a:accent6>
        <a:hlink>
          <a:srgbClr val="FFCC99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t 8">
        <a:dk1>
          <a:srgbClr val="000000"/>
        </a:dk1>
        <a:lt1>
          <a:srgbClr val="D0DAE2"/>
        </a:lt1>
        <a:dk2>
          <a:srgbClr val="000000"/>
        </a:dk2>
        <a:lt2>
          <a:srgbClr val="E7EDF1"/>
        </a:lt2>
        <a:accent1>
          <a:srgbClr val="33CCCC"/>
        </a:accent1>
        <a:accent2>
          <a:srgbClr val="0099CC"/>
        </a:accent2>
        <a:accent3>
          <a:srgbClr val="E4EAEE"/>
        </a:accent3>
        <a:accent4>
          <a:srgbClr val="000000"/>
        </a:accent4>
        <a:accent5>
          <a:srgbClr val="ADE2E2"/>
        </a:accent5>
        <a:accent6>
          <a:srgbClr val="008AB9"/>
        </a:accent6>
        <a:hlink>
          <a:srgbClr val="3333CC"/>
        </a:hlink>
        <a:folHlink>
          <a:srgbClr val="0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t 9">
        <a:dk1>
          <a:srgbClr val="000000"/>
        </a:dk1>
        <a:lt1>
          <a:srgbClr val="FFFFFF"/>
        </a:lt1>
        <a:dk2>
          <a:srgbClr val="000000"/>
        </a:dk2>
        <a:lt2>
          <a:srgbClr val="E6E6E6"/>
        </a:lt2>
        <a:accent1>
          <a:srgbClr val="66CCFF"/>
        </a:accent1>
        <a:accent2>
          <a:srgbClr val="9999FF"/>
        </a:accent2>
        <a:accent3>
          <a:srgbClr val="FFFFFF"/>
        </a:accent3>
        <a:accent4>
          <a:srgbClr val="000000"/>
        </a:accent4>
        <a:accent5>
          <a:srgbClr val="B8E2FF"/>
        </a:accent5>
        <a:accent6>
          <a:srgbClr val="8A8AE7"/>
        </a:accent6>
        <a:hlink>
          <a:srgbClr val="3333CC"/>
        </a:hlink>
        <a:folHlink>
          <a:srgbClr val="008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45737</TotalTime>
  <Words>1346</Words>
  <Application>Microsoft Macintosh PowerPoint</Application>
  <PresentationFormat>On-screen Show (4:3)</PresentationFormat>
  <Paragraphs>333</Paragraphs>
  <Slides>23</Slides>
  <Notes>23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8" baseType="lpstr">
      <vt:lpstr>Arial</vt:lpstr>
      <vt:lpstr>Tahoma</vt:lpstr>
      <vt:lpstr>Times New Roman</vt:lpstr>
      <vt:lpstr>Wingdings</vt:lpstr>
      <vt:lpstr>Slit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ASTRON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Kristine Yun</dc:creator>
  <cp:lastModifiedBy>Garcia Miro, Cristina</cp:lastModifiedBy>
  <cp:revision>1785</cp:revision>
  <dcterms:created xsi:type="dcterms:W3CDTF">2006-09-13T07:40:25Z</dcterms:created>
  <dcterms:modified xsi:type="dcterms:W3CDTF">2020-06-29T06:06:46Z</dcterms:modified>
</cp:coreProperties>
</file>