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81" r:id="rId6"/>
    <p:sldId id="282" r:id="rId7"/>
    <p:sldId id="276" r:id="rId8"/>
    <p:sldId id="278" r:id="rId9"/>
    <p:sldId id="277" r:id="rId10"/>
    <p:sldId id="262" r:id="rId11"/>
    <p:sldId id="280" r:id="rId12"/>
    <p:sldId id="279" r:id="rId13"/>
    <p:sldId id="275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7" d="100"/>
          <a:sy n="197" d="100"/>
        </p:scale>
        <p:origin x="-1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62659-A227-E546-9D80-24C727514D46}" type="datetime1">
              <a:rPr lang="en-US"/>
              <a:pPr/>
              <a:t>10/14/14 OY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BA1C-B203-374C-A549-C851D9A54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5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C1AA04-3FF6-474D-B6C0-C2FE85883E7A}" type="datetime1">
              <a:rPr lang="en-US"/>
              <a:pPr/>
              <a:t>10/14/14 OY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62544-D980-8448-8E2F-9F0D25E5E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1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DC0F03-23CC-5442-864E-B384C9B6C235}" type="datetime1">
              <a:rPr lang="en-US"/>
              <a:pPr/>
              <a:t>10/14/14 OY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A487F-C007-6046-A2C3-3FB0A1EB2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9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1334B-A7F1-1D4C-B059-F3BBDF920ADC}" type="datetime1">
              <a:rPr lang="en-US"/>
              <a:pPr/>
              <a:t>10/14/14 OY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0B05E-0ACC-C642-8BA0-64D1B6DF2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0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E9CDF-57B7-624D-A4F7-0F8920EC3421}" type="datetime1">
              <a:rPr lang="en-US"/>
              <a:pPr/>
              <a:t>10/14/14 OY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E2973-557F-F042-9B3F-12F8F467CF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5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68C5A-33A5-A441-971F-3A6947DE3712}" type="datetime1">
              <a:rPr lang="en-US"/>
              <a:pPr/>
              <a:t>10/14/14 OY 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4929D-362F-5F44-8381-1F2F0120B5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C7F435-DAAD-3C44-88F4-6CF56834BD78}" type="datetime1">
              <a:rPr lang="en-US"/>
              <a:pPr/>
              <a:t>10/14/14 OY 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957A5-E9FF-B94B-A933-C834024DDD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4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14CC5-445F-2B46-BCE9-3F64176A627E}" type="datetime1">
              <a:rPr lang="en-US"/>
              <a:pPr/>
              <a:t>10/14/14 OY 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7954-9A19-D34A-A812-8EBFFB8D8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9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9B080-F2B7-DD47-9ABF-57460032E4C4}" type="datetime1">
              <a:rPr lang="en-US"/>
              <a:pPr/>
              <a:t>10/14/14 OY 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1054E-4C36-1642-9F93-E102EE130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9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41C079-90F7-E142-9373-47C8AA595246}" type="datetime1">
              <a:rPr lang="en-US"/>
              <a:pPr/>
              <a:t>10/14/14 OY 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B14D8-79FD-3C48-A17B-33C7B5ACC6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45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C44376-B0C8-5F46-B11A-9B302428C094}" type="datetime1">
              <a:rPr lang="en-US"/>
              <a:pPr/>
              <a:t>10/14/14 OY 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80F5D-F563-D046-A81A-37C6288BF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0E8398C-F1A3-F244-8280-6CE15CF99D3E}" type="datetime1">
              <a:rPr lang="en-US"/>
              <a:pPr/>
              <a:t>10/14/14 OY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3F5DEF1-3CDE-C548-B920-0D254A032D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Text Box 7"/>
          <p:cNvSpPr txBox="1">
            <a:spLocks noChangeArrowheads="1"/>
          </p:cNvSpPr>
          <p:nvPr userDrawn="1"/>
        </p:nvSpPr>
        <p:spPr bwMode="auto">
          <a:xfrm>
            <a:off x="3908425" y="373063"/>
            <a:ext cx="249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4" name="Line 180"/>
          <p:cNvSpPr>
            <a:spLocks noChangeShapeType="1"/>
          </p:cNvSpPr>
          <p:nvPr userDrawn="1"/>
        </p:nvSpPr>
        <p:spPr bwMode="auto">
          <a:xfrm>
            <a:off x="381000" y="951816"/>
            <a:ext cx="8305800" cy="0"/>
          </a:xfrm>
          <a:prstGeom prst="line">
            <a:avLst/>
          </a:prstGeom>
          <a:noFill/>
          <a:ln w="57150" cmpd="thinThick">
            <a:solidFill>
              <a:srgbClr val="80004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36" name="TextBox 1203"/>
          <p:cNvSpPr txBox="1">
            <a:spLocks noChangeArrowheads="1"/>
          </p:cNvSpPr>
          <p:nvPr userDrawn="1"/>
        </p:nvSpPr>
        <p:spPr bwMode="auto">
          <a:xfrm>
            <a:off x="1148139" y="175252"/>
            <a:ext cx="60848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3rd International VLBI Technology Workshop </a:t>
            </a:r>
            <a:endParaRPr lang="en-US" sz="2000" b="1" dirty="0"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1400" b="1" dirty="0" smtClean="0">
                <a:ea typeface="ＭＳ Ｐゴシック" charset="-128"/>
                <a:cs typeface="ＭＳ Ｐゴシック" charset="-128"/>
              </a:rPr>
              <a:t>10</a:t>
            </a:r>
            <a:r>
              <a:rPr lang="en-US" sz="1400" b="1" baseline="0" dirty="0" smtClean="0">
                <a:ea typeface="ＭＳ Ｐゴシック" charset="-128"/>
                <a:cs typeface="ＭＳ Ｐゴシック" charset="-128"/>
              </a:rPr>
              <a:t> - 13</a:t>
            </a:r>
            <a:r>
              <a:rPr lang="en-US" sz="1400" b="1" dirty="0" smtClean="0">
                <a:ea typeface="ＭＳ Ｐゴシック" charset="-128"/>
                <a:cs typeface="ＭＳ Ｐゴシック" charset="-128"/>
              </a:rPr>
              <a:t> November 2014. </a:t>
            </a:r>
            <a:r>
              <a:rPr lang="en-US" sz="1400" b="1" kern="12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Groningen/</a:t>
            </a:r>
            <a:r>
              <a:rPr lang="en-US" sz="1400" b="1" kern="1200" dirty="0" err="1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Dwingeloo</a:t>
            </a:r>
            <a:r>
              <a:rPr lang="en-US" sz="1400" b="1" kern="1200" dirty="0" smtClean="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, The Netherlands</a:t>
            </a:r>
            <a:endParaRPr lang="en-US" sz="1400" b="1" kern="1200" dirty="0">
              <a:solidFill>
                <a:schemeClr val="tx1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" name="Picture 1" descr="NASA_Logo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837"/>
            <a:ext cx="776540" cy="61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6977413" y="135387"/>
            <a:ext cx="1615281" cy="694876"/>
            <a:chOff x="7092317" y="90258"/>
            <a:chExt cx="1615281" cy="69487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92317" y="90258"/>
              <a:ext cx="1141816" cy="69487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086358" y="135387"/>
              <a:ext cx="621240" cy="62124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375" y="2599979"/>
            <a:ext cx="6546850" cy="320232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DSCC VLBI PROCESSOR </a:t>
            </a:r>
          </a:p>
          <a:p>
            <a:pPr eaLnBrk="1" hangingPunct="1">
              <a:lnSpc>
                <a:spcPct val="11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(DVP) </a:t>
            </a:r>
          </a:p>
          <a:p>
            <a:pPr eaLnBrk="1" hangingPunct="1">
              <a:lnSpc>
                <a:spcPct val="80000"/>
              </a:lnSpc>
            </a:pPr>
            <a:endParaRPr lang="en-US" sz="25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10000"/>
                </a:solidFill>
                <a:latin typeface="+mj-lt"/>
                <a:cs typeface="Times" charset="0"/>
              </a:rPr>
              <a:t>J.E. Clark</a:t>
            </a:r>
            <a:r>
              <a:rPr lang="en-US" sz="1800" baseline="30000" dirty="0" smtClean="0">
                <a:solidFill>
                  <a:srgbClr val="010000"/>
                </a:solidFill>
                <a:latin typeface="+mj-lt"/>
                <a:cs typeface="Times" charset="0"/>
              </a:rPr>
              <a:t>1</a:t>
            </a:r>
            <a:r>
              <a:rPr lang="en-US" sz="1800" dirty="0" smtClean="0">
                <a:solidFill>
                  <a:srgbClr val="010000"/>
                </a:solidFill>
                <a:latin typeface="+mj-lt"/>
                <a:cs typeface="Times" charset="0"/>
              </a:rPr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10000"/>
                </a:solidFill>
                <a:latin typeface="+mj-lt"/>
                <a:cs typeface="Times" charset="0"/>
              </a:rPr>
              <a:t>C</a:t>
            </a:r>
            <a:r>
              <a:rPr lang="en-US" sz="1800" dirty="0">
                <a:solidFill>
                  <a:srgbClr val="010000"/>
                </a:solidFill>
                <a:latin typeface="+mj-lt"/>
                <a:cs typeface="Times" charset="0"/>
              </a:rPr>
              <a:t>. García-</a:t>
            </a:r>
            <a:r>
              <a:rPr lang="en-US" sz="1800" dirty="0" smtClean="0">
                <a:solidFill>
                  <a:srgbClr val="010000"/>
                </a:solidFill>
                <a:latin typeface="+mj-lt"/>
                <a:cs typeface="Times" charset="0"/>
              </a:rPr>
              <a:t>Miró</a:t>
            </a:r>
            <a:r>
              <a:rPr lang="en-US" sz="1800" baseline="30000" dirty="0" smtClean="0">
                <a:solidFill>
                  <a:srgbClr val="010000"/>
                </a:solidFill>
                <a:latin typeface="+mj-lt"/>
                <a:cs typeface="Times" charset="0"/>
              </a:rPr>
              <a:t>2</a:t>
            </a:r>
            <a:r>
              <a:rPr lang="en-US" sz="1800" dirty="0" smtClean="0">
                <a:solidFill>
                  <a:srgbClr val="010000"/>
                </a:solidFill>
                <a:latin typeface="+mj-lt"/>
                <a:cs typeface="Times" charset="0"/>
              </a:rPr>
              <a:t>, S. Horiuchi</a:t>
            </a:r>
            <a:r>
              <a:rPr lang="en-US" sz="1800" baseline="30000" dirty="0" smtClean="0">
                <a:solidFill>
                  <a:srgbClr val="010000"/>
                </a:solidFill>
                <a:latin typeface="+mj-lt"/>
                <a:cs typeface="Times" charset="0"/>
              </a:rPr>
              <a:t>3</a:t>
            </a:r>
          </a:p>
          <a:p>
            <a:pPr marL="228600" indent="-228600" eaLnBrk="1" hangingPunct="1">
              <a:lnSpc>
                <a:spcPct val="80000"/>
              </a:lnSpc>
              <a:buAutoNum type="arabicParenBoth"/>
            </a:pPr>
            <a:r>
              <a:rPr lang="en-US" sz="1000" dirty="0" smtClean="0">
                <a:solidFill>
                  <a:srgbClr val="010000"/>
                </a:solidFill>
                <a:latin typeface="+mj-lt"/>
                <a:cs typeface="Times" charset="0"/>
              </a:rPr>
              <a:t>Jet Propulsion Laboratory, California Institute of Technology, USA</a:t>
            </a:r>
          </a:p>
          <a:p>
            <a:pPr marL="228600" indent="-228600" eaLnBrk="1" hangingPunct="1">
              <a:lnSpc>
                <a:spcPct val="80000"/>
              </a:lnSpc>
              <a:buAutoNum type="arabicParenBoth"/>
            </a:pPr>
            <a:r>
              <a:rPr lang="en-US" sz="1000" dirty="0" smtClean="0">
                <a:solidFill>
                  <a:schemeClr val="tx1"/>
                </a:solidFill>
              </a:rPr>
              <a:t>Madrid </a:t>
            </a:r>
            <a:r>
              <a:rPr lang="en-US" sz="1000" dirty="0">
                <a:solidFill>
                  <a:schemeClr val="tx1"/>
                </a:solidFill>
              </a:rPr>
              <a:t>Deep Space Communications Complex, NASA, ISDEFE, </a:t>
            </a:r>
            <a:r>
              <a:rPr lang="en-US" sz="1000" dirty="0" smtClean="0">
                <a:solidFill>
                  <a:schemeClr val="tx1"/>
                </a:solidFill>
              </a:rPr>
              <a:t>Spain. </a:t>
            </a:r>
          </a:p>
          <a:p>
            <a:r>
              <a:rPr lang="en-US" sz="1000" dirty="0" smtClean="0">
                <a:solidFill>
                  <a:schemeClr val="tx1"/>
                </a:solidFill>
              </a:rPr>
              <a:t>(3) </a:t>
            </a:r>
            <a:r>
              <a:rPr lang="en-US" sz="1000" dirty="0">
                <a:solidFill>
                  <a:schemeClr val="tx1"/>
                </a:solidFill>
              </a:rPr>
              <a:t>Canberra DSN/NASA, C.S.I.R.O., Australia 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5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908425" y="373063"/>
            <a:ext cx="249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73304" y="5906664"/>
            <a:ext cx="1353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Copyright 2014 California Institute of Technology</a:t>
            </a:r>
            <a:r>
              <a:rPr lang="en-US" sz="900"/>
              <a:t>. </a:t>
            </a:r>
            <a:endParaRPr lang="en-US" sz="900" smtClean="0"/>
          </a:p>
          <a:p>
            <a:pPr algn="ctr"/>
            <a:r>
              <a:rPr lang="en-US" sz="900" smtClean="0"/>
              <a:t>U.S</a:t>
            </a:r>
            <a:r>
              <a:rPr lang="en-US" sz="900" dirty="0"/>
              <a:t>. Government sponsorship acknowledged.</a:t>
            </a:r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3603769" y="1597210"/>
            <a:ext cx="1595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Helvetica"/>
                <a:cs typeface="Helvetica"/>
              </a:rPr>
              <a:t>JPL</a:t>
            </a:r>
            <a:endParaRPr lang="en-US" sz="6000" b="1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	</a:t>
            </a:r>
            <a:r>
              <a:rPr lang="en-US" dirty="0" smtClean="0">
                <a:latin typeface="Helvetica"/>
                <a:cs typeface="Helvetica"/>
              </a:rPr>
              <a:t>						Questions?</a:t>
            </a:r>
            <a:endParaRPr lang="en-US" dirty="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908425" y="373063"/>
            <a:ext cx="249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6566" y="1353871"/>
            <a:ext cx="2278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Introduction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1076958"/>
            <a:ext cx="6851650" cy="55016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1" y="1222029"/>
            <a:ext cx="3860800" cy="3202323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2600" dirty="0" smtClean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What is a DVP?</a:t>
            </a:r>
          </a:p>
          <a:p>
            <a:pPr algn="l" eaLnBrk="1" hangingPunct="1"/>
            <a:r>
              <a:rPr lang="en-US" sz="2600" dirty="0" smtClean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Current Implementation</a:t>
            </a:r>
          </a:p>
          <a:p>
            <a:pPr algn="l" eaLnBrk="1" hangingPunct="1"/>
            <a:r>
              <a:rPr lang="en-US" sz="2600" dirty="0" smtClean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Future Implementation</a:t>
            </a:r>
          </a:p>
          <a:p>
            <a:pPr algn="l" eaLnBrk="1" hangingPunct="1"/>
            <a:r>
              <a:rPr lang="en-US" sz="2600" dirty="0" smtClean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Fringes to antennas </a:t>
            </a:r>
            <a:r>
              <a:rPr lang="en-US" sz="2600" dirty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o</a:t>
            </a:r>
            <a:r>
              <a:rPr lang="en-US" sz="2600" dirty="0" smtClean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utside of DSN</a:t>
            </a:r>
          </a:p>
          <a:p>
            <a:pPr algn="l" eaLnBrk="1" hangingPunct="1"/>
            <a:r>
              <a:rPr lang="en-US" sz="2600" dirty="0" smtClean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DVP Specification Documentation</a:t>
            </a:r>
          </a:p>
          <a:p>
            <a:pPr algn="l" eaLnBrk="1" hangingPunct="1"/>
            <a:r>
              <a:rPr lang="en-US" sz="2600" dirty="0" smtClean="0">
                <a:solidFill>
                  <a:schemeClr val="bg1"/>
                </a:solidFill>
                <a:latin typeface="Helvetica"/>
                <a:ea typeface="ＭＳ Ｐゴシック" charset="0"/>
                <a:cs typeface="Helvetica"/>
              </a:rPr>
              <a:t>Questions?</a:t>
            </a:r>
          </a:p>
          <a:p>
            <a:pPr marL="342900" indent="-342900" algn="l" eaLnBrk="1" hangingPunct="1">
              <a:lnSpc>
                <a:spcPct val="80000"/>
              </a:lnSpc>
              <a:buFont typeface="Arial"/>
              <a:buChar char="•"/>
            </a:pPr>
            <a:endParaRPr lang="en-US" sz="2500" dirty="0">
              <a:solidFill>
                <a:schemeClr val="tx1"/>
              </a:solidFill>
              <a:latin typeface="Helvetica"/>
              <a:ea typeface="ＭＳ Ｐゴシック" charset="0"/>
              <a:cs typeface="Helvetica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  <a:latin typeface="Helvetica"/>
              <a:ea typeface="ＭＳ Ｐゴシック" charset="0"/>
              <a:cs typeface="Helvetica"/>
            </a:endParaRPr>
          </a:p>
          <a:p>
            <a:pPr eaLnBrk="1" hangingPunct="1">
              <a:lnSpc>
                <a:spcPct val="80000"/>
              </a:lnSpc>
            </a:pPr>
            <a:endParaRPr lang="en-US" sz="2500" dirty="0">
              <a:solidFill>
                <a:schemeClr val="tx1"/>
              </a:solidFill>
              <a:latin typeface="Helvetica"/>
              <a:ea typeface="ＭＳ Ｐゴシック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584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908425" y="373063"/>
            <a:ext cx="249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Helvetica"/>
              <a:cs typeface="Helvetica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06500" y="1441450"/>
            <a:ext cx="6400800" cy="41402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Helvetica"/>
                <a:cs typeface="Helvetica"/>
              </a:rPr>
              <a:t>The DVP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One Mark5C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ROACH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Two-Input IF Digitizer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12x2 IF Switch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Helvetica"/>
                <a:cs typeface="Helvetica"/>
              </a:rPr>
              <a:t>VEX in, VDIF out…</a:t>
            </a: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1312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615505" y="5933813"/>
            <a:ext cx="7772400" cy="570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13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Helvetica"/>
                <a:ea typeface="ＭＳ Ｐゴシック" charset="0"/>
                <a:cs typeface="Helvetica"/>
              </a:rPr>
              <a:t>Operational Since December 2013</a:t>
            </a:r>
            <a:endParaRPr lang="en-US" sz="2400" b="1" dirty="0">
              <a:solidFill>
                <a:srgbClr val="FF0000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000" y="1694275"/>
            <a:ext cx="8705850" cy="3873459"/>
          </a:xfrm>
        </p:spPr>
        <p:txBody>
          <a:bodyPr>
            <a:noAutofit/>
          </a:bodyPr>
          <a:lstStyle/>
          <a:p>
            <a:pPr marL="342900" indent="-342900" algn="l"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Fixed 16 Complex Channels (I&amp;Q) or…</a:t>
            </a:r>
          </a:p>
          <a:p>
            <a:pPr marL="342900" indent="-342900" algn="l"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Fixed 32 USB/LSB Channels</a:t>
            </a:r>
          </a:p>
          <a:p>
            <a:pPr marL="342900" indent="-342900" algn="l"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2, 4, or 8-bit Sampling</a:t>
            </a:r>
          </a:p>
          <a:p>
            <a:pPr marL="342900" indent="-342900" algn="l"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Up to 2Gb/sec Data Rate (No Dual-Bank)</a:t>
            </a:r>
          </a:p>
          <a:p>
            <a:pPr marL="342900" indent="-342900" algn="l"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VDIF Only</a:t>
            </a:r>
            <a:r>
              <a:rPr lang="en-US" sz="2500" dirty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 </a:t>
            </a:r>
            <a:r>
              <a:rPr lang="en-US" sz="250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(</a:t>
            </a:r>
            <a:r>
              <a:rPr lang="en-US" sz="2500" dirty="0" smtClean="0">
                <a:solidFill>
                  <a:srgbClr val="FF0000"/>
                </a:solidFill>
                <a:latin typeface="Helvetica"/>
                <a:ea typeface="ＭＳ Ｐゴシック" charset="0"/>
                <a:cs typeface="Helvetica"/>
              </a:rPr>
              <a:t>w/16-byte headers</a:t>
            </a:r>
            <a:r>
              <a:rPr lang="en-US" sz="250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, I know…)</a:t>
            </a:r>
          </a:p>
          <a:p>
            <a:pPr marL="342900" indent="-342900" algn="l"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No WX, GPS-FMOUT, IFDTP, ANTAB, etc…</a:t>
            </a:r>
          </a:p>
          <a:p>
            <a:pPr marL="342900" indent="-342900" algn="l"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Operational VEX builder for JPL, </a:t>
            </a:r>
            <a:r>
              <a:rPr lang="en-US" sz="2500" dirty="0" err="1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dev</a:t>
            </a:r>
            <a:r>
              <a:rPr lang="en-US" sz="2500" dirty="0" smtClean="0">
                <a:solidFill>
                  <a:schemeClr val="tx1"/>
                </a:solidFill>
                <a:latin typeface="Helvetica"/>
                <a:ea typeface="ＭＳ Ｐゴシック" charset="0"/>
                <a:cs typeface="Helvetica"/>
              </a:rPr>
              <a:t> version for others…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908425" y="373063"/>
            <a:ext cx="2492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latin typeface="Times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67905" y="1038337"/>
            <a:ext cx="7772400" cy="5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2800" b="1" dirty="0" smtClean="0">
                <a:latin typeface="Helvetica"/>
                <a:ea typeface="ＭＳ Ｐゴシック" charset="0"/>
                <a:cs typeface="Helvetica"/>
              </a:rPr>
              <a:t>DVP CURRENT IMPLEMENTATION</a:t>
            </a:r>
            <a:endParaRPr lang="en-US" sz="2800" b="1" dirty="0">
              <a:latin typeface="Helvetica"/>
              <a:ea typeface="ＭＳ Ｐゴシック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42814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63562" y="1212851"/>
            <a:ext cx="6812627" cy="70095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1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buFont typeface="Arial" charset="0"/>
              <a:buNone/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717550" y="1612515"/>
            <a:ext cx="7867649" cy="387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solidFill>
                  <a:srgbClr val="008000"/>
                </a:solidFill>
                <a:latin typeface="Helvetica"/>
                <a:ea typeface="ＭＳ Ｐゴシック" charset="0"/>
                <a:cs typeface="Helvetica"/>
              </a:rPr>
              <a:t>Variable # </a:t>
            </a:r>
            <a:r>
              <a:rPr lang="en-US" sz="2500" dirty="0" smtClean="0">
                <a:latin typeface="Helvetica"/>
                <a:ea typeface="ＭＳ Ｐゴシック" charset="0"/>
                <a:cs typeface="Helvetica"/>
              </a:rPr>
              <a:t>Complex Channels (I&amp;Q) or…</a:t>
            </a:r>
          </a:p>
          <a:p>
            <a:pPr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solidFill>
                  <a:srgbClr val="008000"/>
                </a:solidFill>
                <a:latin typeface="Helvetica"/>
                <a:ea typeface="ＭＳ Ｐゴシック" charset="0"/>
                <a:cs typeface="Helvetica"/>
              </a:rPr>
              <a:t>Variable # </a:t>
            </a:r>
            <a:r>
              <a:rPr lang="en-US" sz="2500" dirty="0" smtClean="0">
                <a:latin typeface="Helvetica"/>
                <a:ea typeface="ＭＳ Ｐゴシック" charset="0"/>
                <a:cs typeface="Helvetica"/>
              </a:rPr>
              <a:t>USB/LSB Channels</a:t>
            </a:r>
          </a:p>
          <a:p>
            <a:pPr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solidFill>
                  <a:srgbClr val="008000"/>
                </a:solidFill>
                <a:latin typeface="Helvetica"/>
                <a:ea typeface="ＭＳ Ｐゴシック" charset="0"/>
                <a:cs typeface="Helvetica"/>
              </a:rPr>
              <a:t>1</a:t>
            </a:r>
            <a:r>
              <a:rPr lang="en-US" sz="2500" dirty="0" smtClean="0">
                <a:latin typeface="Helvetica"/>
                <a:ea typeface="ＭＳ Ｐゴシック" charset="0"/>
                <a:cs typeface="Helvetica"/>
              </a:rPr>
              <a:t>, 2, 4, or 8-bit Sampling</a:t>
            </a:r>
          </a:p>
          <a:p>
            <a:pPr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latin typeface="Helvetica"/>
                <a:ea typeface="ＭＳ Ｐゴシック" charset="0"/>
                <a:cs typeface="Helvetica"/>
              </a:rPr>
              <a:t>Up to </a:t>
            </a:r>
            <a:r>
              <a:rPr lang="en-US" sz="2500" dirty="0" smtClean="0">
                <a:solidFill>
                  <a:srgbClr val="008000"/>
                </a:solidFill>
                <a:latin typeface="Helvetica"/>
                <a:ea typeface="ＭＳ Ｐゴシック" charset="0"/>
                <a:cs typeface="Helvetica"/>
              </a:rPr>
              <a:t>4Gb/sec </a:t>
            </a:r>
            <a:r>
              <a:rPr lang="en-US" sz="2500" dirty="0" smtClean="0">
                <a:latin typeface="Helvetica"/>
                <a:ea typeface="ＭＳ Ｐゴシック" charset="0"/>
                <a:cs typeface="Helvetica"/>
              </a:rPr>
              <a:t>Data Rate (Dual-Bank)</a:t>
            </a:r>
          </a:p>
          <a:p>
            <a:pPr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latin typeface="Helvetica"/>
                <a:ea typeface="ＭＳ Ｐゴシック" charset="0"/>
                <a:cs typeface="Helvetica"/>
              </a:rPr>
              <a:t>VDIF Only (</a:t>
            </a:r>
            <a:r>
              <a:rPr lang="en-US" sz="2500" dirty="0" smtClean="0">
                <a:solidFill>
                  <a:srgbClr val="008000"/>
                </a:solidFill>
                <a:latin typeface="Helvetica"/>
                <a:ea typeface="ＭＳ Ｐゴシック" charset="0"/>
                <a:cs typeface="Helvetica"/>
              </a:rPr>
              <a:t>w/32-byte Headers</a:t>
            </a:r>
            <a:r>
              <a:rPr lang="en-US" sz="2500" dirty="0" smtClean="0">
                <a:latin typeface="Helvetica"/>
                <a:ea typeface="ＭＳ Ｐゴシック" charset="0"/>
                <a:cs typeface="Helvetica"/>
              </a:rPr>
              <a:t>)</a:t>
            </a:r>
          </a:p>
          <a:p>
            <a:pPr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solidFill>
                  <a:srgbClr val="008000"/>
                </a:solidFill>
                <a:latin typeface="Helvetica"/>
                <a:ea typeface="ＭＳ Ｐゴシック" charset="0"/>
                <a:cs typeface="Helvetica"/>
              </a:rPr>
              <a:t>WX, GPS-FMOUT, IFDTP, ANTAB, (PCFS-type Log File)</a:t>
            </a:r>
          </a:p>
          <a:p>
            <a:pPr eaLnBrk="1" hangingPunct="1">
              <a:lnSpc>
                <a:spcPct val="130000"/>
              </a:lnSpc>
              <a:buFont typeface="Arial"/>
              <a:buChar char="•"/>
            </a:pPr>
            <a:r>
              <a:rPr lang="en-US" sz="2500" dirty="0" smtClean="0">
                <a:solidFill>
                  <a:srgbClr val="008000"/>
                </a:solidFill>
                <a:latin typeface="Helvetica"/>
                <a:ea typeface="ＭＳ Ｐゴシック" charset="0"/>
                <a:cs typeface="Helvetica"/>
              </a:rPr>
              <a:t>Single flexible VEX script builder for all users.</a:t>
            </a:r>
            <a:endParaRPr lang="en-US" sz="2500" dirty="0">
              <a:solidFill>
                <a:srgbClr val="008000"/>
              </a:solidFill>
              <a:latin typeface="Helvetica"/>
              <a:ea typeface="ＭＳ Ｐゴシック" charset="0"/>
              <a:cs typeface="Helvetica"/>
            </a:endParaRPr>
          </a:p>
          <a:p>
            <a:pPr eaLnBrk="1" hangingPunct="1">
              <a:lnSpc>
                <a:spcPct val="130000"/>
              </a:lnSpc>
              <a:buFont typeface="Arial"/>
              <a:buChar char="•"/>
            </a:pPr>
            <a:endParaRPr lang="en-US" sz="2500" dirty="0" smtClean="0">
              <a:solidFill>
                <a:srgbClr val="008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67905" y="1038337"/>
            <a:ext cx="7772400" cy="5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2800" b="1" dirty="0" smtClean="0">
                <a:latin typeface="Helvetica"/>
                <a:ea typeface="ＭＳ Ｐゴシック" charset="0"/>
                <a:cs typeface="Helvetica"/>
              </a:rPr>
              <a:t>DVP FUTURE IMPLEMENTATION</a:t>
            </a:r>
            <a:endParaRPr lang="en-US" sz="2800" b="1" dirty="0"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0520" y="5645636"/>
            <a:ext cx="3737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(Probably not until FY </a:t>
            </a:r>
            <a:r>
              <a:rPr lang="fr-FR" dirty="0" smtClean="0">
                <a:latin typeface="Helvetica"/>
                <a:cs typeface="Helvetica"/>
              </a:rPr>
              <a:t>’</a:t>
            </a:r>
            <a:r>
              <a:rPr lang="en-US" dirty="0" smtClean="0">
                <a:latin typeface="Helvetica"/>
                <a:cs typeface="Helvetica"/>
              </a:rPr>
              <a:t>16)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7573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63562" y="1212851"/>
            <a:ext cx="6812627" cy="70095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1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buFont typeface="Arial" charset="0"/>
              <a:buNone/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Arial" charset="0"/>
              <a:buNone/>
            </a:pPr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9278" y="1108111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External DVP users: </a:t>
            </a:r>
            <a:r>
              <a:rPr lang="en-US" sz="2800" b="1" dirty="0" smtClean="0">
                <a:solidFill>
                  <a:srgbClr val="008000"/>
                </a:solidFill>
              </a:rPr>
              <a:t>FRINGES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3350" y="1755058"/>
            <a:ext cx="7350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"/>
                <a:cs typeface="Helvetica"/>
              </a:rPr>
              <a:t>First Fringes!</a:t>
            </a:r>
          </a:p>
          <a:p>
            <a:r>
              <a:rPr lang="en-US" b="1" dirty="0" smtClean="0">
                <a:solidFill>
                  <a:srgbClr val="3366FF"/>
                </a:solidFill>
                <a:latin typeface="Helvetica"/>
                <a:cs typeface="Helvetica"/>
              </a:rPr>
              <a:t>DSS-63 at the EVN software </a:t>
            </a:r>
            <a:r>
              <a:rPr lang="en-US" b="1" dirty="0" err="1" smtClean="0">
                <a:solidFill>
                  <a:srgbClr val="3366FF"/>
                </a:solidFill>
                <a:latin typeface="Helvetica"/>
                <a:cs typeface="Helvetica"/>
              </a:rPr>
              <a:t>correlator</a:t>
            </a:r>
            <a:r>
              <a:rPr lang="en-US" b="1" dirty="0" smtClean="0">
                <a:solidFill>
                  <a:srgbClr val="3366FF"/>
                </a:solidFill>
                <a:latin typeface="Helvetica"/>
                <a:cs typeface="Helvetica"/>
              </a:rPr>
              <a:t> at JIVE (SFXC)</a:t>
            </a:r>
          </a:p>
          <a:p>
            <a:endParaRPr lang="en-US" b="1" dirty="0" smtClean="0">
              <a:solidFill>
                <a:srgbClr val="3366FF"/>
              </a:solidFill>
              <a:latin typeface="Helvetica"/>
              <a:cs typeface="Helvetica"/>
            </a:endParaRPr>
          </a:p>
          <a:p>
            <a:r>
              <a:rPr lang="en-US" b="1" dirty="0" err="1" smtClean="0">
                <a:latin typeface="Helvetica"/>
                <a:cs typeface="Helvetica"/>
              </a:rPr>
              <a:t>Effelsberg</a:t>
            </a:r>
            <a:endParaRPr lang="en-US" b="1" dirty="0" smtClean="0">
              <a:latin typeface="Helvetica"/>
              <a:cs typeface="Helvetica"/>
            </a:endParaRPr>
          </a:p>
          <a:p>
            <a:r>
              <a:rPr lang="en-US" b="1" dirty="0" smtClean="0">
                <a:latin typeface="Helvetica"/>
                <a:cs typeface="Helvetica"/>
              </a:rPr>
              <a:t>To</a:t>
            </a:r>
          </a:p>
          <a:p>
            <a:r>
              <a:rPr lang="en-US" b="1" dirty="0" err="1" smtClean="0">
                <a:latin typeface="Helvetica"/>
                <a:cs typeface="Helvetica"/>
              </a:rPr>
              <a:t>Robledo</a:t>
            </a:r>
            <a:r>
              <a:rPr lang="en-US" b="1" dirty="0" smtClean="0">
                <a:latin typeface="Helvetica"/>
                <a:cs typeface="Helvetica"/>
              </a:rPr>
              <a:t> DVP</a:t>
            </a:r>
          </a:p>
          <a:p>
            <a:endParaRPr lang="en-US" b="1" dirty="0">
              <a:solidFill>
                <a:srgbClr val="3366FF"/>
              </a:solidFill>
              <a:latin typeface="Helvetica"/>
              <a:cs typeface="Helvetica"/>
            </a:endParaRPr>
          </a:p>
          <a:p>
            <a:r>
              <a:rPr lang="en-US" b="1" dirty="0" smtClean="0">
                <a:solidFill>
                  <a:srgbClr val="3366FF"/>
                </a:solidFill>
                <a:latin typeface="Helvetica"/>
                <a:cs typeface="Helvetica"/>
              </a:rPr>
              <a:t>8 channels,</a:t>
            </a:r>
          </a:p>
          <a:p>
            <a:r>
              <a:rPr lang="en-US" b="1" dirty="0" smtClean="0">
                <a:solidFill>
                  <a:srgbClr val="3366FF"/>
                </a:solidFill>
                <a:latin typeface="Helvetica"/>
                <a:cs typeface="Helvetica"/>
              </a:rPr>
              <a:t>16MHz wide,</a:t>
            </a:r>
          </a:p>
          <a:p>
            <a:r>
              <a:rPr lang="en-US" b="1" dirty="0" smtClean="0">
                <a:solidFill>
                  <a:srgbClr val="3366FF"/>
                </a:solidFill>
                <a:latin typeface="Helvetica"/>
                <a:cs typeface="Helvetica"/>
              </a:rPr>
              <a:t>2-bit</a:t>
            </a: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2653661"/>
            <a:ext cx="4610100" cy="34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9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301" y="1974467"/>
            <a:ext cx="402589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Helvetica"/>
                <a:cs typeface="Helvetica"/>
              </a:rPr>
              <a:t>DSS-43 22GHz Fringe test to </a:t>
            </a:r>
            <a:r>
              <a:rPr lang="en-US" sz="2800" b="1" dirty="0" err="1">
                <a:solidFill>
                  <a:srgbClr val="FF0000"/>
                </a:solidFill>
                <a:latin typeface="Helvetica"/>
                <a:cs typeface="Helvetica"/>
              </a:rPr>
              <a:t>HartRAO</a:t>
            </a:r>
            <a:r>
              <a:rPr lang="en-US" sz="2800" b="1" dirty="0">
                <a:solidFill>
                  <a:srgbClr val="FF0000"/>
                </a:solidFill>
                <a:latin typeface="Helvetica"/>
                <a:cs typeface="Helvetica"/>
              </a:rPr>
              <a:t> and Hobart, at BONN </a:t>
            </a:r>
            <a:r>
              <a:rPr lang="en-US" sz="2800" b="1" dirty="0" smtClean="0">
                <a:solidFill>
                  <a:srgbClr val="FF0000"/>
                </a:solidFill>
                <a:latin typeface="Helvetica"/>
                <a:cs typeface="Helvetica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Helvetica"/>
                <a:cs typeface="Helvetica"/>
              </a:rPr>
              <a:t>DiFX</a:t>
            </a:r>
            <a:r>
              <a:rPr lang="en-US" sz="2800" b="1" smtClean="0">
                <a:solidFill>
                  <a:srgbClr val="FF0000"/>
                </a:solidFill>
                <a:latin typeface="Helvetica"/>
                <a:cs typeface="Helvetica"/>
              </a:rPr>
              <a:t>) </a:t>
            </a:r>
            <a:r>
              <a:rPr lang="en-US" sz="2800" b="1" dirty="0" err="1" smtClean="0">
                <a:solidFill>
                  <a:srgbClr val="FF0000"/>
                </a:solidFill>
                <a:latin typeface="Helvetica"/>
                <a:cs typeface="Helvetica"/>
              </a:rPr>
              <a:t>Correlator</a:t>
            </a:r>
            <a:endParaRPr lang="en-US" sz="2800" b="1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059" y="1122872"/>
            <a:ext cx="279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More Fringes…</a:t>
            </a:r>
            <a:endParaRPr lang="en-US" sz="2800" b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1083600"/>
            <a:ext cx="4133850" cy="53496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4200" y="1803017"/>
            <a:ext cx="6997700" cy="4525963"/>
          </a:xfrm>
        </p:spPr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latin typeface="Helvetica"/>
                <a:cs typeface="Helvetica"/>
              </a:rPr>
              <a:t>DSS-43 to Japanese VERA Antennas at </a:t>
            </a:r>
            <a:r>
              <a:rPr lang="en-US" sz="2400" b="1" dirty="0" err="1">
                <a:latin typeface="Helvetica"/>
                <a:cs typeface="Helvetica"/>
              </a:rPr>
              <a:t>Mitaka</a:t>
            </a:r>
            <a:r>
              <a:rPr lang="en-US" sz="2400" b="1" dirty="0">
                <a:latin typeface="Helvetica"/>
                <a:cs typeface="Helvetica"/>
              </a:rPr>
              <a:t> </a:t>
            </a:r>
            <a:r>
              <a:rPr lang="en-US" sz="2400" b="1" dirty="0" smtClean="0">
                <a:latin typeface="Helvetica"/>
                <a:cs typeface="Helvetica"/>
              </a:rPr>
              <a:t>NAOJ…</a:t>
            </a:r>
            <a:endParaRPr lang="en-US" sz="2400" b="1" dirty="0">
              <a:latin typeface="Helvetica"/>
              <a:cs typeface="Helvetica"/>
            </a:endParaRPr>
          </a:p>
          <a:p>
            <a:pPr marL="0" indent="0">
              <a:buNone/>
            </a:pPr>
            <a:endParaRPr lang="en-US" sz="2400" b="1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400" b="1" dirty="0">
                <a:latin typeface="Helvetica"/>
                <a:cs typeface="Helvetica"/>
              </a:rPr>
              <a:t>IVS: DSS-65 for SGP EUR129 correlated at JIVE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059" y="1122872"/>
            <a:ext cx="279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More Fringes…</a:t>
            </a:r>
            <a:endParaRPr lang="en-US" sz="28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0518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3201" y="2215767"/>
            <a:ext cx="5511800" cy="168313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latin typeface="Helvetica"/>
                <a:cs typeface="Helvetica"/>
              </a:rPr>
              <a:t>JPL has published an official DVP External Interface Agreement. It describes the full specification and functionality of the DVP. I will make it available to any station.</a:t>
            </a:r>
          </a:p>
          <a:p>
            <a:pPr marL="0" indent="0">
              <a:buNone/>
            </a:pPr>
            <a:endParaRPr lang="en-US" sz="2000" b="1" dirty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2000" b="1" dirty="0" smtClean="0">
                <a:latin typeface="Helvetica"/>
                <a:cs typeface="Helvetica"/>
              </a:rPr>
              <a:t>Describes Input and output file formats, channel encoding, and data products from any DVP station in the Deep Space Network.</a:t>
            </a:r>
            <a:endParaRPr lang="en-US" sz="2000" b="1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059" y="1122872"/>
            <a:ext cx="4055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Helvetica"/>
                <a:cs typeface="Helvetica"/>
              </a:rPr>
              <a:t>For anyone interested:</a:t>
            </a:r>
            <a:endParaRPr lang="en-US" sz="2800" b="1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20845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145E297140E45B797E081426A2797" ma:contentTypeVersion="" ma:contentTypeDescription="Create a new document." ma:contentTypeScope="" ma:versionID="160958be7475a95d82e96848130d17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2A5D70-D300-43BA-9453-9529B5FFD5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86F590-C0FB-4586-A8B5-536766C2DF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36BAA1-54C1-46C4-ABD1-BF2EAD58B1E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2469</TotalTime>
  <Words>414</Words>
  <Application>Microsoft Macintosh PowerPoint</Application>
  <PresentationFormat>On-screen Show (4:3)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Operational Since December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JPL</dc:creator>
  <cp:lastModifiedBy>JPL</cp:lastModifiedBy>
  <cp:revision>200</cp:revision>
  <dcterms:created xsi:type="dcterms:W3CDTF">2010-11-08T16:24:56Z</dcterms:created>
  <dcterms:modified xsi:type="dcterms:W3CDTF">2014-10-14T13:10:16Z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0x0101008AF145E297140E45B797E081426A2797</vt:lpwstr>
  </property>
</Properties>
</file>