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60" r:id="rId2"/>
    <p:sldId id="273" r:id="rId3"/>
    <p:sldId id="274" r:id="rId4"/>
    <p:sldId id="275" r:id="rId5"/>
    <p:sldId id="276" r:id="rId6"/>
    <p:sldId id="277" r:id="rId7"/>
    <p:sldId id="278" r:id="rId8"/>
    <p:sldId id="293" r:id="rId9"/>
    <p:sldId id="294" r:id="rId10"/>
    <p:sldId id="280" r:id="rId11"/>
    <p:sldId id="279" r:id="rId12"/>
    <p:sldId id="286" r:id="rId13"/>
    <p:sldId id="287" r:id="rId14"/>
    <p:sldId id="288" r:id="rId15"/>
    <p:sldId id="289" r:id="rId16"/>
    <p:sldId id="290" r:id="rId17"/>
    <p:sldId id="297" r:id="rId18"/>
    <p:sldId id="292" r:id="rId19"/>
    <p:sldId id="291" r:id="rId20"/>
    <p:sldId id="296" r:id="rId21"/>
    <p:sldId id="295" r:id="rId22"/>
    <p:sldId id="281" r:id="rId23"/>
    <p:sldId id="283" r:id="rId24"/>
    <p:sldId id="285" r:id="rId25"/>
    <p:sldId id="272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9FE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07" autoAdjust="0"/>
    <p:restoredTop sz="99602" autoAdjust="0"/>
  </p:normalViewPr>
  <p:slideViewPr>
    <p:cSldViewPr showGuides="1">
      <p:cViewPr varScale="1">
        <p:scale>
          <a:sx n="122" d="100"/>
          <a:sy n="122" d="100"/>
        </p:scale>
        <p:origin x="-264" y="-112"/>
      </p:cViewPr>
      <p:guideLst>
        <p:guide orient="horz" pos="2160"/>
        <p:guide orient="horz" pos="799"/>
        <p:guide pos="2880"/>
        <p:guide pos="5556"/>
        <p:guide pos="2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96"/>
    </p:cViewPr>
  </p:sorterViewPr>
  <p:notesViewPr>
    <p:cSldViewPr showGuides="1">
      <p:cViewPr varScale="1">
        <p:scale>
          <a:sx n="54" d="100"/>
          <a:sy n="54" d="100"/>
        </p:scale>
        <p:origin x="-2844" y="-90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handoutMaster" Target="handoutMasters/handoutMaster1.xml"/><Relationship Id="rId2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FA697C-5849-4DDF-A6C8-08E6893940F4}" type="datetimeFigureOut">
              <a:rPr lang="en-AU" smtClean="0"/>
              <a:pPr/>
              <a:t>7/11/2014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014AF-979A-46D9-9B43-4C67319580DA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1444176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992BC2-9435-4D31-AEB3-5D5877AD6447}" type="datetimeFigureOut">
              <a:rPr lang="en-AU" smtClean="0"/>
              <a:pPr/>
              <a:t>7/11/2014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496215-5E4C-414D-A8DB-C38AA7CF7C2A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0318353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578B6B3C-62F7-0C4A-BF32-4948FB6158A3}" type="slidenum">
              <a:rPr lang="en-US" sz="1200" b="0"/>
              <a:pPr/>
              <a:t>23</a:t>
            </a:fld>
            <a:endParaRPr lang="en-US" sz="1200" b="0"/>
          </a:p>
        </p:txBody>
      </p:sp>
      <p:sp>
        <p:nvSpPr>
          <p:cNvPr id="462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36FD28D0-0EC2-CF43-A61B-4E0539558770}" type="slidenum">
              <a:rPr lang="en-US"/>
              <a:pPr eaLnBrk="1" hangingPunct="1"/>
              <a:t>24</a:t>
            </a:fld>
            <a:endParaRPr lang="en-US"/>
          </a:p>
        </p:txBody>
      </p:sp>
      <p:sp>
        <p:nvSpPr>
          <p:cNvPr id="174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+ Collaborator logo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4440" y="3122613"/>
            <a:ext cx="8467494" cy="1080000"/>
          </a:xfrm>
        </p:spPr>
        <p:txBody>
          <a:bodyPr anchor="b" anchorCtr="0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4440" y="4257092"/>
            <a:ext cx="8475710" cy="360040"/>
          </a:xfrm>
        </p:spPr>
        <p:txBody>
          <a:bodyPr>
            <a:normAutofit/>
          </a:bodyPr>
          <a:lstStyle>
            <a:lvl1pPr marL="0" indent="0" algn="l">
              <a:buNone/>
              <a:defRPr sz="22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1497" y="5500319"/>
            <a:ext cx="9170984" cy="1357681"/>
            <a:chOff x="1497" y="5500319"/>
            <a:chExt cx="9170984" cy="1357681"/>
          </a:xfrm>
        </p:grpSpPr>
        <p:sp>
          <p:nvSpPr>
            <p:cNvPr id="8" name="Rectangle 7"/>
            <p:cNvSpPr/>
            <p:nvPr userDrawn="1"/>
          </p:nvSpPr>
          <p:spPr>
            <a:xfrm>
              <a:off x="1497" y="5940320"/>
              <a:ext cx="9158377" cy="9176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9" name="Freeform 7"/>
            <p:cNvSpPr>
              <a:spLocks noEditPoints="1"/>
            </p:cNvSpPr>
            <p:nvPr userDrawn="1"/>
          </p:nvSpPr>
          <p:spPr bwMode="auto">
            <a:xfrm>
              <a:off x="1497" y="5563679"/>
              <a:ext cx="9170984" cy="932871"/>
            </a:xfrm>
            <a:custGeom>
              <a:avLst/>
              <a:gdLst/>
              <a:ahLst/>
              <a:cxnLst>
                <a:cxn ang="0">
                  <a:pos x="2313" y="117"/>
                </a:cxn>
                <a:cxn ang="0">
                  <a:pos x="0" y="117"/>
                </a:cxn>
                <a:cxn ang="0">
                  <a:pos x="0" y="137"/>
                </a:cxn>
                <a:cxn ang="0">
                  <a:pos x="2030" y="137"/>
                </a:cxn>
                <a:cxn ang="0">
                  <a:pos x="2313" y="117"/>
                </a:cxn>
                <a:cxn ang="0">
                  <a:pos x="2880" y="0"/>
                </a:cxn>
                <a:cxn ang="0">
                  <a:pos x="2880" y="0"/>
                </a:cxn>
                <a:cxn ang="0">
                  <a:pos x="2880" y="117"/>
                </a:cxn>
                <a:cxn ang="0">
                  <a:pos x="2313" y="117"/>
                </a:cxn>
                <a:cxn ang="0">
                  <a:pos x="2784" y="293"/>
                </a:cxn>
                <a:cxn ang="0">
                  <a:pos x="2880" y="293"/>
                </a:cxn>
                <a:cxn ang="0">
                  <a:pos x="2880" y="0"/>
                </a:cxn>
              </a:cxnLst>
              <a:rect l="0" t="0" r="r" b="b"/>
              <a:pathLst>
                <a:path w="2880" h="293">
                  <a:moveTo>
                    <a:pt x="2313" y="117"/>
                  </a:moveTo>
                  <a:cubicBezTo>
                    <a:pt x="0" y="117"/>
                    <a:pt x="0" y="117"/>
                    <a:pt x="0" y="117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2030" y="137"/>
                    <a:pt x="2030" y="137"/>
                    <a:pt x="2030" y="137"/>
                  </a:cubicBezTo>
                  <a:cubicBezTo>
                    <a:pt x="2214" y="137"/>
                    <a:pt x="2274" y="132"/>
                    <a:pt x="2313" y="117"/>
                  </a:cubicBezTo>
                  <a:moveTo>
                    <a:pt x="2880" y="0"/>
                  </a:moveTo>
                  <a:cubicBezTo>
                    <a:pt x="2880" y="0"/>
                    <a:pt x="2880" y="0"/>
                    <a:pt x="2880" y="0"/>
                  </a:cubicBezTo>
                  <a:cubicBezTo>
                    <a:pt x="2880" y="117"/>
                    <a:pt x="2880" y="117"/>
                    <a:pt x="2880" y="117"/>
                  </a:cubicBezTo>
                  <a:cubicBezTo>
                    <a:pt x="2313" y="117"/>
                    <a:pt x="2313" y="117"/>
                    <a:pt x="2313" y="117"/>
                  </a:cubicBezTo>
                  <a:cubicBezTo>
                    <a:pt x="2411" y="197"/>
                    <a:pt x="2542" y="293"/>
                    <a:pt x="2784" y="293"/>
                  </a:cubicBezTo>
                  <a:cubicBezTo>
                    <a:pt x="2842" y="293"/>
                    <a:pt x="2880" y="293"/>
                    <a:pt x="2880" y="293"/>
                  </a:cubicBezTo>
                  <a:cubicBezTo>
                    <a:pt x="2880" y="0"/>
                    <a:pt x="2880" y="0"/>
                    <a:pt x="2880" y="0"/>
                  </a:cubicBezTo>
                </a:path>
              </a:pathLst>
            </a:custGeom>
            <a:solidFill>
              <a:srgbClr val="BFBF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0" name="Freeform 8"/>
            <p:cNvSpPr>
              <a:spLocks noEditPoints="1"/>
            </p:cNvSpPr>
            <p:nvPr userDrawn="1"/>
          </p:nvSpPr>
          <p:spPr bwMode="auto">
            <a:xfrm>
              <a:off x="1497" y="5500319"/>
              <a:ext cx="9170984" cy="435430"/>
            </a:xfrm>
            <a:custGeom>
              <a:avLst/>
              <a:gdLst/>
              <a:ahLst/>
              <a:cxnLst>
                <a:cxn ang="0">
                  <a:pos x="2880" y="20"/>
                </a:cxn>
                <a:cxn ang="0">
                  <a:pos x="2789" y="20"/>
                </a:cxn>
                <a:cxn ang="0">
                  <a:pos x="2313" y="137"/>
                </a:cxn>
                <a:cxn ang="0">
                  <a:pos x="2313" y="137"/>
                </a:cxn>
                <a:cxn ang="0">
                  <a:pos x="2880" y="137"/>
                </a:cxn>
                <a:cxn ang="0">
                  <a:pos x="2880" y="20"/>
                </a:cxn>
                <a:cxn ang="0">
                  <a:pos x="1860" y="0"/>
                </a:cxn>
                <a:cxn ang="0">
                  <a:pos x="0" y="0"/>
                </a:cxn>
                <a:cxn ang="0">
                  <a:pos x="0" y="137"/>
                </a:cxn>
                <a:cxn ang="0">
                  <a:pos x="2313" y="137"/>
                </a:cxn>
                <a:cxn ang="0">
                  <a:pos x="2313" y="137"/>
                </a:cxn>
                <a:cxn ang="0">
                  <a:pos x="2313" y="137"/>
                </a:cxn>
                <a:cxn ang="0">
                  <a:pos x="2313" y="137"/>
                </a:cxn>
                <a:cxn ang="0">
                  <a:pos x="1860" y="0"/>
                </a:cxn>
              </a:cxnLst>
              <a:rect l="0" t="0" r="r" b="b"/>
              <a:pathLst>
                <a:path w="2880" h="137">
                  <a:moveTo>
                    <a:pt x="2880" y="20"/>
                  </a:moveTo>
                  <a:cubicBezTo>
                    <a:pt x="2789" y="20"/>
                    <a:pt x="2789" y="20"/>
                    <a:pt x="2789" y="20"/>
                  </a:cubicBezTo>
                  <a:cubicBezTo>
                    <a:pt x="2500" y="20"/>
                    <a:pt x="2393" y="107"/>
                    <a:pt x="2313" y="137"/>
                  </a:cubicBezTo>
                  <a:cubicBezTo>
                    <a:pt x="2313" y="137"/>
                    <a:pt x="2313" y="137"/>
                    <a:pt x="2313" y="137"/>
                  </a:cubicBezTo>
                  <a:cubicBezTo>
                    <a:pt x="2880" y="137"/>
                    <a:pt x="2880" y="137"/>
                    <a:pt x="2880" y="137"/>
                  </a:cubicBezTo>
                  <a:cubicBezTo>
                    <a:pt x="2880" y="20"/>
                    <a:pt x="2880" y="20"/>
                    <a:pt x="2880" y="20"/>
                  </a:cubicBezTo>
                  <a:moveTo>
                    <a:pt x="186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7"/>
                    <a:pt x="0" y="137"/>
                    <a:pt x="0" y="137"/>
                  </a:cubicBezTo>
                  <a:cubicBezTo>
                    <a:pt x="2313" y="137"/>
                    <a:pt x="2313" y="137"/>
                    <a:pt x="2313" y="137"/>
                  </a:cubicBezTo>
                  <a:cubicBezTo>
                    <a:pt x="2313" y="137"/>
                    <a:pt x="2313" y="137"/>
                    <a:pt x="2313" y="137"/>
                  </a:cubicBezTo>
                  <a:cubicBezTo>
                    <a:pt x="2313" y="137"/>
                    <a:pt x="2313" y="137"/>
                    <a:pt x="2313" y="137"/>
                  </a:cubicBezTo>
                  <a:cubicBezTo>
                    <a:pt x="2313" y="137"/>
                    <a:pt x="2313" y="137"/>
                    <a:pt x="2313" y="137"/>
                  </a:cubicBezTo>
                  <a:cubicBezTo>
                    <a:pt x="2216" y="57"/>
                    <a:pt x="2053" y="0"/>
                    <a:pt x="1860" y="0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1" name="Freeform 9"/>
            <p:cNvSpPr>
              <a:spLocks/>
            </p:cNvSpPr>
            <p:nvPr userDrawn="1"/>
          </p:nvSpPr>
          <p:spPr bwMode="auto">
            <a:xfrm>
              <a:off x="1497" y="5563679"/>
              <a:ext cx="7365906" cy="432734"/>
            </a:xfrm>
            <a:custGeom>
              <a:avLst/>
              <a:gdLst/>
              <a:ahLst/>
              <a:cxnLst>
                <a:cxn ang="0">
                  <a:pos x="2313" y="117"/>
                </a:cxn>
                <a:cxn ang="0">
                  <a:pos x="1860" y="0"/>
                </a:cxn>
                <a:cxn ang="0">
                  <a:pos x="0" y="0"/>
                </a:cxn>
                <a:cxn ang="0">
                  <a:pos x="0" y="136"/>
                </a:cxn>
                <a:cxn ang="0">
                  <a:pos x="2030" y="136"/>
                </a:cxn>
                <a:cxn ang="0">
                  <a:pos x="2313" y="117"/>
                </a:cxn>
              </a:cxnLst>
              <a:rect l="0" t="0" r="r" b="b"/>
              <a:pathLst>
                <a:path w="2313" h="136">
                  <a:moveTo>
                    <a:pt x="2313" y="117"/>
                  </a:moveTo>
                  <a:cubicBezTo>
                    <a:pt x="2204" y="55"/>
                    <a:pt x="2053" y="0"/>
                    <a:pt x="186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36"/>
                    <a:pt x="0" y="136"/>
                    <a:pt x="0" y="136"/>
                  </a:cubicBezTo>
                  <a:cubicBezTo>
                    <a:pt x="2030" y="136"/>
                    <a:pt x="2030" y="136"/>
                    <a:pt x="2030" y="136"/>
                  </a:cubicBezTo>
                  <a:cubicBezTo>
                    <a:pt x="2214" y="136"/>
                    <a:pt x="2274" y="132"/>
                    <a:pt x="2313" y="117"/>
                  </a:cubicBezTo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sp>
          <p:nvSpPr>
            <p:cNvPr id="12" name="Freeform 10"/>
            <p:cNvSpPr>
              <a:spLocks/>
            </p:cNvSpPr>
            <p:nvPr userDrawn="1"/>
          </p:nvSpPr>
          <p:spPr bwMode="auto">
            <a:xfrm>
              <a:off x="7367402" y="5563679"/>
              <a:ext cx="1805078" cy="869511"/>
            </a:xfrm>
            <a:custGeom>
              <a:avLst/>
              <a:gdLst/>
              <a:ahLst/>
              <a:cxnLst>
                <a:cxn ang="0">
                  <a:pos x="476" y="0"/>
                </a:cxn>
                <a:cxn ang="0">
                  <a:pos x="0" y="117"/>
                </a:cxn>
                <a:cxn ang="0">
                  <a:pos x="471" y="273"/>
                </a:cxn>
                <a:cxn ang="0">
                  <a:pos x="567" y="273"/>
                </a:cxn>
                <a:cxn ang="0">
                  <a:pos x="567" y="0"/>
                </a:cxn>
                <a:cxn ang="0">
                  <a:pos x="476" y="0"/>
                </a:cxn>
              </a:cxnLst>
              <a:rect l="0" t="0" r="r" b="b"/>
              <a:pathLst>
                <a:path w="567" h="273">
                  <a:moveTo>
                    <a:pt x="476" y="0"/>
                  </a:moveTo>
                  <a:cubicBezTo>
                    <a:pt x="187" y="0"/>
                    <a:pt x="80" y="87"/>
                    <a:pt x="0" y="117"/>
                  </a:cubicBezTo>
                  <a:cubicBezTo>
                    <a:pt x="128" y="190"/>
                    <a:pt x="229" y="273"/>
                    <a:pt x="471" y="273"/>
                  </a:cubicBezTo>
                  <a:cubicBezTo>
                    <a:pt x="529" y="273"/>
                    <a:pt x="567" y="273"/>
                    <a:pt x="567" y="273"/>
                  </a:cubicBezTo>
                  <a:cubicBezTo>
                    <a:pt x="567" y="0"/>
                    <a:pt x="567" y="0"/>
                    <a:pt x="567" y="0"/>
                  </a:cubicBezTo>
                  <a:lnTo>
                    <a:pt x="476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AU"/>
            </a:p>
          </p:txBody>
        </p:sp>
        <p:pic>
          <p:nvPicPr>
            <p:cNvPr id="13" name="Picture 78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69275" y="5675743"/>
              <a:ext cx="655638" cy="655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4" name="Group 19"/>
            <p:cNvGrpSpPr/>
            <p:nvPr userDrawn="1"/>
          </p:nvGrpSpPr>
          <p:grpSpPr>
            <a:xfrm>
              <a:off x="360000" y="5807505"/>
              <a:ext cx="814388" cy="95250"/>
              <a:chOff x="3495675" y="5969000"/>
              <a:chExt cx="814388" cy="95250"/>
            </a:xfrm>
            <a:solidFill>
              <a:schemeClr val="accent1"/>
            </a:solidFill>
          </p:grpSpPr>
          <p:sp>
            <p:nvSpPr>
              <p:cNvPr id="15" name="Freeform 26"/>
              <p:cNvSpPr>
                <a:spLocks/>
              </p:cNvSpPr>
              <p:nvPr/>
            </p:nvSpPr>
            <p:spPr bwMode="auto">
              <a:xfrm>
                <a:off x="34956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1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1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16" name="Freeform 27"/>
              <p:cNvSpPr>
                <a:spLocks/>
              </p:cNvSpPr>
              <p:nvPr/>
            </p:nvSpPr>
            <p:spPr bwMode="auto">
              <a:xfrm>
                <a:off x="360362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17" name="Freeform 28"/>
              <p:cNvSpPr>
                <a:spLocks/>
              </p:cNvSpPr>
              <p:nvPr/>
            </p:nvSpPr>
            <p:spPr bwMode="auto">
              <a:xfrm>
                <a:off x="37115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9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18" name="Oval 29"/>
              <p:cNvSpPr>
                <a:spLocks noChangeArrowheads="1"/>
              </p:cNvSpPr>
              <p:nvPr/>
            </p:nvSpPr>
            <p:spPr bwMode="auto">
              <a:xfrm>
                <a:off x="3819525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19" name="Freeform 30"/>
              <p:cNvSpPr>
                <a:spLocks/>
              </p:cNvSpPr>
              <p:nvPr/>
            </p:nvSpPr>
            <p:spPr bwMode="auto">
              <a:xfrm>
                <a:off x="3851275" y="5997575"/>
                <a:ext cx="50800" cy="66675"/>
              </a:xfrm>
              <a:custGeom>
                <a:avLst/>
                <a:gdLst>
                  <a:gd name="T0" fmla="*/ 16 w 16"/>
                  <a:gd name="T1" fmla="*/ 20 h 21"/>
                  <a:gd name="T2" fmla="*/ 10 w 16"/>
                  <a:gd name="T3" fmla="*/ 21 h 21"/>
                  <a:gd name="T4" fmla="*/ 0 w 16"/>
                  <a:gd name="T5" fmla="*/ 11 h 21"/>
                  <a:gd name="T6" fmla="*/ 10 w 16"/>
                  <a:gd name="T7" fmla="*/ 0 h 21"/>
                  <a:gd name="T8" fmla="*/ 16 w 16"/>
                  <a:gd name="T9" fmla="*/ 1 h 21"/>
                  <a:gd name="T10" fmla="*/ 14 w 16"/>
                  <a:gd name="T11" fmla="*/ 5 h 21"/>
                  <a:gd name="T12" fmla="*/ 11 w 16"/>
                  <a:gd name="T13" fmla="*/ 4 h 21"/>
                  <a:gd name="T14" fmla="*/ 6 w 16"/>
                  <a:gd name="T15" fmla="*/ 10 h 21"/>
                  <a:gd name="T16" fmla="*/ 11 w 16"/>
                  <a:gd name="T17" fmla="*/ 17 h 21"/>
                  <a:gd name="T18" fmla="*/ 15 w 16"/>
                  <a:gd name="T19" fmla="*/ 16 h 21"/>
                  <a:gd name="T20" fmla="*/ 16 w 16"/>
                  <a:gd name="T21" fmla="*/ 2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21">
                    <a:moveTo>
                      <a:pt x="16" y="20"/>
                    </a:moveTo>
                    <a:cubicBezTo>
                      <a:pt x="14" y="21"/>
                      <a:pt x="12" y="21"/>
                      <a:pt x="10" y="21"/>
                    </a:cubicBez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4" y="0"/>
                      <a:pt x="10" y="0"/>
                    </a:cubicBezTo>
                    <a:cubicBezTo>
                      <a:pt x="12" y="0"/>
                      <a:pt x="14" y="0"/>
                      <a:pt x="16" y="1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3" y="4"/>
                      <a:pt x="12" y="4"/>
                      <a:pt x="11" y="4"/>
                    </a:cubicBezTo>
                    <a:cubicBezTo>
                      <a:pt x="7" y="4"/>
                      <a:pt x="6" y="6"/>
                      <a:pt x="6" y="10"/>
                    </a:cubicBezTo>
                    <a:cubicBezTo>
                      <a:pt x="6" y="15"/>
                      <a:pt x="7" y="17"/>
                      <a:pt x="11" y="17"/>
                    </a:cubicBezTo>
                    <a:cubicBezTo>
                      <a:pt x="12" y="17"/>
                      <a:pt x="14" y="17"/>
                      <a:pt x="15" y="16"/>
                    </a:cubicBezTo>
                    <a:lnTo>
                      <a:pt x="16" y="2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20" name="Freeform 31"/>
              <p:cNvSpPr>
                <a:spLocks/>
              </p:cNvSpPr>
              <p:nvPr/>
            </p:nvSpPr>
            <p:spPr bwMode="auto">
              <a:xfrm>
                <a:off x="3911600" y="5997575"/>
                <a:ext cx="47625" cy="66675"/>
              </a:xfrm>
              <a:custGeom>
                <a:avLst/>
                <a:gdLst>
                  <a:gd name="T0" fmla="*/ 6 w 15"/>
                  <a:gd name="T1" fmla="*/ 21 h 21"/>
                  <a:gd name="T2" fmla="*/ 0 w 15"/>
                  <a:gd name="T3" fmla="*/ 20 h 21"/>
                  <a:gd name="T4" fmla="*/ 1 w 15"/>
                  <a:gd name="T5" fmla="*/ 16 h 21"/>
                  <a:gd name="T6" fmla="*/ 6 w 15"/>
                  <a:gd name="T7" fmla="*/ 17 h 21"/>
                  <a:gd name="T8" fmla="*/ 9 w 15"/>
                  <a:gd name="T9" fmla="*/ 15 h 21"/>
                  <a:gd name="T10" fmla="*/ 6 w 15"/>
                  <a:gd name="T11" fmla="*/ 12 h 21"/>
                  <a:gd name="T12" fmla="*/ 0 w 15"/>
                  <a:gd name="T13" fmla="*/ 6 h 21"/>
                  <a:gd name="T14" fmla="*/ 8 w 15"/>
                  <a:gd name="T15" fmla="*/ 0 h 21"/>
                  <a:gd name="T16" fmla="*/ 13 w 15"/>
                  <a:gd name="T17" fmla="*/ 0 h 21"/>
                  <a:gd name="T18" fmla="*/ 13 w 15"/>
                  <a:gd name="T19" fmla="*/ 4 h 21"/>
                  <a:gd name="T20" fmla="*/ 9 w 15"/>
                  <a:gd name="T21" fmla="*/ 4 h 21"/>
                  <a:gd name="T22" fmla="*/ 6 w 15"/>
                  <a:gd name="T23" fmla="*/ 6 h 21"/>
                  <a:gd name="T24" fmla="*/ 9 w 15"/>
                  <a:gd name="T25" fmla="*/ 9 h 21"/>
                  <a:gd name="T26" fmla="*/ 15 w 15"/>
                  <a:gd name="T27" fmla="*/ 14 h 21"/>
                  <a:gd name="T28" fmla="*/ 6 w 15"/>
                  <a:gd name="T2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" h="21">
                    <a:moveTo>
                      <a:pt x="6" y="21"/>
                    </a:moveTo>
                    <a:cubicBezTo>
                      <a:pt x="4" y="21"/>
                      <a:pt x="2" y="21"/>
                      <a:pt x="0" y="20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3" y="17"/>
                      <a:pt x="5" y="17"/>
                      <a:pt x="6" y="17"/>
                    </a:cubicBezTo>
                    <a:cubicBezTo>
                      <a:pt x="8" y="17"/>
                      <a:pt x="9" y="16"/>
                      <a:pt x="9" y="15"/>
                    </a:cubicBezTo>
                    <a:cubicBezTo>
                      <a:pt x="9" y="14"/>
                      <a:pt x="8" y="13"/>
                      <a:pt x="6" y="12"/>
                    </a:cubicBezTo>
                    <a:cubicBezTo>
                      <a:pt x="3" y="11"/>
                      <a:pt x="0" y="10"/>
                      <a:pt x="0" y="6"/>
                    </a:cubicBezTo>
                    <a:cubicBezTo>
                      <a:pt x="0" y="2"/>
                      <a:pt x="3" y="0"/>
                      <a:pt x="8" y="0"/>
                    </a:cubicBezTo>
                    <a:cubicBezTo>
                      <a:pt x="10" y="0"/>
                      <a:pt x="12" y="0"/>
                      <a:pt x="13" y="0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1" y="4"/>
                      <a:pt x="10" y="4"/>
                      <a:pt x="9" y="4"/>
                    </a:cubicBezTo>
                    <a:cubicBezTo>
                      <a:pt x="6" y="4"/>
                      <a:pt x="6" y="5"/>
                      <a:pt x="6" y="6"/>
                    </a:cubicBezTo>
                    <a:cubicBezTo>
                      <a:pt x="6" y="7"/>
                      <a:pt x="7" y="8"/>
                      <a:pt x="9" y="9"/>
                    </a:cubicBezTo>
                    <a:cubicBezTo>
                      <a:pt x="13" y="10"/>
                      <a:pt x="15" y="11"/>
                      <a:pt x="15" y="14"/>
                    </a:cubicBezTo>
                    <a:cubicBezTo>
                      <a:pt x="15" y="18"/>
                      <a:pt x="11" y="21"/>
                      <a:pt x="6" y="21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21" name="Freeform 32"/>
              <p:cNvSpPr>
                <a:spLocks noEditPoints="1"/>
              </p:cNvSpPr>
              <p:nvPr/>
            </p:nvSpPr>
            <p:spPr bwMode="auto">
              <a:xfrm>
                <a:off x="3965575" y="5969000"/>
                <a:ext cx="28575" cy="95250"/>
              </a:xfrm>
              <a:custGeom>
                <a:avLst/>
                <a:gdLst>
                  <a:gd name="T0" fmla="*/ 4 w 9"/>
                  <a:gd name="T1" fmla="*/ 30 h 30"/>
                  <a:gd name="T2" fmla="*/ 4 w 9"/>
                  <a:gd name="T3" fmla="*/ 13 h 30"/>
                  <a:gd name="T4" fmla="*/ 0 w 9"/>
                  <a:gd name="T5" fmla="*/ 13 h 30"/>
                  <a:gd name="T6" fmla="*/ 0 w 9"/>
                  <a:gd name="T7" fmla="*/ 9 h 30"/>
                  <a:gd name="T8" fmla="*/ 9 w 9"/>
                  <a:gd name="T9" fmla="*/ 9 h 30"/>
                  <a:gd name="T10" fmla="*/ 9 w 9"/>
                  <a:gd name="T11" fmla="*/ 30 h 30"/>
                  <a:gd name="T12" fmla="*/ 4 w 9"/>
                  <a:gd name="T13" fmla="*/ 30 h 30"/>
                  <a:gd name="T14" fmla="*/ 6 w 9"/>
                  <a:gd name="T15" fmla="*/ 6 h 30"/>
                  <a:gd name="T16" fmla="*/ 3 w 9"/>
                  <a:gd name="T17" fmla="*/ 3 h 30"/>
                  <a:gd name="T18" fmla="*/ 6 w 9"/>
                  <a:gd name="T19" fmla="*/ 0 h 30"/>
                  <a:gd name="T20" fmla="*/ 9 w 9"/>
                  <a:gd name="T21" fmla="*/ 3 h 30"/>
                  <a:gd name="T22" fmla="*/ 6 w 9"/>
                  <a:gd name="T23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" h="30">
                    <a:moveTo>
                      <a:pt x="4" y="30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30"/>
                      <a:pt x="9" y="30"/>
                      <a:pt x="9" y="30"/>
                    </a:cubicBezTo>
                    <a:lnTo>
                      <a:pt x="4" y="30"/>
                    </a:lnTo>
                    <a:close/>
                    <a:moveTo>
                      <a:pt x="6" y="6"/>
                    </a:moveTo>
                    <a:cubicBezTo>
                      <a:pt x="4" y="6"/>
                      <a:pt x="3" y="5"/>
                      <a:pt x="3" y="3"/>
                    </a:cubicBezTo>
                    <a:cubicBezTo>
                      <a:pt x="3" y="1"/>
                      <a:pt x="4" y="0"/>
                      <a:pt x="6" y="0"/>
                    </a:cubicBezTo>
                    <a:cubicBezTo>
                      <a:pt x="8" y="0"/>
                      <a:pt x="9" y="1"/>
                      <a:pt x="9" y="3"/>
                    </a:cubicBezTo>
                    <a:cubicBezTo>
                      <a:pt x="9" y="5"/>
                      <a:pt x="8" y="6"/>
                      <a:pt x="6" y="6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22" name="Freeform 33"/>
              <p:cNvSpPr>
                <a:spLocks/>
              </p:cNvSpPr>
              <p:nvPr/>
            </p:nvSpPr>
            <p:spPr bwMode="auto">
              <a:xfrm>
                <a:off x="4013200" y="5997575"/>
                <a:ext cx="39687" cy="66675"/>
              </a:xfrm>
              <a:custGeom>
                <a:avLst/>
                <a:gdLst>
                  <a:gd name="T0" fmla="*/ 11 w 12"/>
                  <a:gd name="T1" fmla="*/ 5 h 21"/>
                  <a:gd name="T2" fmla="*/ 9 w 12"/>
                  <a:gd name="T3" fmla="*/ 5 h 21"/>
                  <a:gd name="T4" fmla="*/ 5 w 12"/>
                  <a:gd name="T5" fmla="*/ 8 h 21"/>
                  <a:gd name="T6" fmla="*/ 5 w 12"/>
                  <a:gd name="T7" fmla="*/ 21 h 21"/>
                  <a:gd name="T8" fmla="*/ 0 w 12"/>
                  <a:gd name="T9" fmla="*/ 21 h 21"/>
                  <a:gd name="T10" fmla="*/ 0 w 12"/>
                  <a:gd name="T11" fmla="*/ 0 h 21"/>
                  <a:gd name="T12" fmla="*/ 4 w 12"/>
                  <a:gd name="T13" fmla="*/ 0 h 21"/>
                  <a:gd name="T14" fmla="*/ 4 w 12"/>
                  <a:gd name="T15" fmla="*/ 4 h 21"/>
                  <a:gd name="T16" fmla="*/ 10 w 12"/>
                  <a:gd name="T17" fmla="*/ 0 h 21"/>
                  <a:gd name="T18" fmla="*/ 12 w 12"/>
                  <a:gd name="T19" fmla="*/ 0 h 21"/>
                  <a:gd name="T20" fmla="*/ 11 w 12"/>
                  <a:gd name="T21" fmla="*/ 5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" h="21">
                    <a:moveTo>
                      <a:pt x="11" y="5"/>
                    </a:moveTo>
                    <a:cubicBezTo>
                      <a:pt x="11" y="5"/>
                      <a:pt x="10" y="5"/>
                      <a:pt x="9" y="5"/>
                    </a:cubicBezTo>
                    <a:cubicBezTo>
                      <a:pt x="8" y="5"/>
                      <a:pt x="7" y="6"/>
                      <a:pt x="5" y="8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11" y="0"/>
                      <a:pt x="11" y="0"/>
                      <a:pt x="12" y="0"/>
                    </a:cubicBezTo>
                    <a:lnTo>
                      <a:pt x="11" y="5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23" name="Freeform 34"/>
              <p:cNvSpPr>
                <a:spLocks noEditPoints="1"/>
              </p:cNvSpPr>
              <p:nvPr/>
            </p:nvSpPr>
            <p:spPr bwMode="auto">
              <a:xfrm>
                <a:off x="4062413" y="5997575"/>
                <a:ext cx="66675" cy="66675"/>
              </a:xfrm>
              <a:custGeom>
                <a:avLst/>
                <a:gdLst>
                  <a:gd name="T0" fmla="*/ 10 w 21"/>
                  <a:gd name="T1" fmla="*/ 21 h 21"/>
                  <a:gd name="T2" fmla="*/ 0 w 21"/>
                  <a:gd name="T3" fmla="*/ 11 h 21"/>
                  <a:gd name="T4" fmla="*/ 10 w 21"/>
                  <a:gd name="T5" fmla="*/ 0 h 21"/>
                  <a:gd name="T6" fmla="*/ 21 w 21"/>
                  <a:gd name="T7" fmla="*/ 10 h 21"/>
                  <a:gd name="T8" fmla="*/ 10 w 21"/>
                  <a:gd name="T9" fmla="*/ 21 h 21"/>
                  <a:gd name="T10" fmla="*/ 10 w 21"/>
                  <a:gd name="T11" fmla="*/ 4 h 21"/>
                  <a:gd name="T12" fmla="*/ 5 w 21"/>
                  <a:gd name="T13" fmla="*/ 10 h 21"/>
                  <a:gd name="T14" fmla="*/ 10 w 21"/>
                  <a:gd name="T15" fmla="*/ 17 h 21"/>
                  <a:gd name="T16" fmla="*/ 15 w 21"/>
                  <a:gd name="T17" fmla="*/ 11 h 21"/>
                  <a:gd name="T18" fmla="*/ 10 w 21"/>
                  <a:gd name="T19" fmla="*/ 4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21">
                    <a:moveTo>
                      <a:pt x="10" y="21"/>
                    </a:move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3" y="0"/>
                      <a:pt x="10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7"/>
                      <a:pt x="17" y="21"/>
                      <a:pt x="10" y="21"/>
                    </a:cubicBezTo>
                    <a:moveTo>
                      <a:pt x="10" y="4"/>
                    </a:moveTo>
                    <a:cubicBezTo>
                      <a:pt x="7" y="4"/>
                      <a:pt x="5" y="7"/>
                      <a:pt x="5" y="10"/>
                    </a:cubicBezTo>
                    <a:cubicBezTo>
                      <a:pt x="5" y="14"/>
                      <a:pt x="6" y="17"/>
                      <a:pt x="10" y="17"/>
                    </a:cubicBezTo>
                    <a:cubicBezTo>
                      <a:pt x="14" y="17"/>
                      <a:pt x="15" y="14"/>
                      <a:pt x="15" y="11"/>
                    </a:cubicBezTo>
                    <a:cubicBezTo>
                      <a:pt x="15" y="6"/>
                      <a:pt x="14" y="4"/>
                      <a:pt x="10" y="4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24" name="Oval 35"/>
              <p:cNvSpPr>
                <a:spLocks noChangeArrowheads="1"/>
              </p:cNvSpPr>
              <p:nvPr/>
            </p:nvSpPr>
            <p:spPr bwMode="auto">
              <a:xfrm>
                <a:off x="4141788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25" name="Freeform 36"/>
              <p:cNvSpPr>
                <a:spLocks noEditPoints="1"/>
              </p:cNvSpPr>
              <p:nvPr/>
            </p:nvSpPr>
            <p:spPr bwMode="auto">
              <a:xfrm>
                <a:off x="41767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3 w 18"/>
                  <a:gd name="T3" fmla="*/ 19 h 21"/>
                  <a:gd name="T4" fmla="*/ 7 w 18"/>
                  <a:gd name="T5" fmla="*/ 21 h 21"/>
                  <a:gd name="T6" fmla="*/ 0 w 18"/>
                  <a:gd name="T7" fmla="*/ 15 h 21"/>
                  <a:gd name="T8" fmla="*/ 10 w 18"/>
                  <a:gd name="T9" fmla="*/ 8 h 21"/>
                  <a:gd name="T10" fmla="*/ 13 w 18"/>
                  <a:gd name="T11" fmla="*/ 8 h 21"/>
                  <a:gd name="T12" fmla="*/ 13 w 18"/>
                  <a:gd name="T13" fmla="*/ 7 h 21"/>
                  <a:gd name="T14" fmla="*/ 8 w 18"/>
                  <a:gd name="T15" fmla="*/ 4 h 21"/>
                  <a:gd name="T16" fmla="*/ 2 w 18"/>
                  <a:gd name="T17" fmla="*/ 5 h 21"/>
                  <a:gd name="T18" fmla="*/ 2 w 18"/>
                  <a:gd name="T19" fmla="*/ 1 h 21"/>
                  <a:gd name="T20" fmla="*/ 9 w 18"/>
                  <a:gd name="T21" fmla="*/ 0 h 21"/>
                  <a:gd name="T22" fmla="*/ 18 w 18"/>
                  <a:gd name="T23" fmla="*/ 7 h 21"/>
                  <a:gd name="T24" fmla="*/ 18 w 18"/>
                  <a:gd name="T25" fmla="*/ 21 h 21"/>
                  <a:gd name="T26" fmla="*/ 14 w 18"/>
                  <a:gd name="T27" fmla="*/ 21 h 21"/>
                  <a:gd name="T28" fmla="*/ 13 w 18"/>
                  <a:gd name="T29" fmla="*/ 12 h 21"/>
                  <a:gd name="T30" fmla="*/ 10 w 18"/>
                  <a:gd name="T31" fmla="*/ 12 h 21"/>
                  <a:gd name="T32" fmla="*/ 5 w 18"/>
                  <a:gd name="T33" fmla="*/ 15 h 21"/>
                  <a:gd name="T34" fmla="*/ 8 w 18"/>
                  <a:gd name="T35" fmla="*/ 17 h 21"/>
                  <a:gd name="T36" fmla="*/ 13 w 18"/>
                  <a:gd name="T37" fmla="*/ 15 h 21"/>
                  <a:gd name="T38" fmla="*/ 13 w 18"/>
                  <a:gd name="T39" fmla="*/ 12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3" y="19"/>
                      <a:pt x="13" y="19"/>
                      <a:pt x="13" y="19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3" y="21"/>
                      <a:pt x="0" y="19"/>
                      <a:pt x="0" y="15"/>
                    </a:cubicBezTo>
                    <a:cubicBezTo>
                      <a:pt x="0" y="10"/>
                      <a:pt x="4" y="8"/>
                      <a:pt x="10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3" y="5"/>
                      <a:pt x="12" y="4"/>
                      <a:pt x="8" y="4"/>
                    </a:cubicBezTo>
                    <a:cubicBezTo>
                      <a:pt x="6" y="4"/>
                      <a:pt x="4" y="4"/>
                      <a:pt x="2" y="5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4" y="0"/>
                      <a:pt x="6" y="0"/>
                      <a:pt x="9" y="0"/>
                    </a:cubicBezTo>
                    <a:cubicBezTo>
                      <a:pt x="15" y="0"/>
                      <a:pt x="18" y="2"/>
                      <a:pt x="18" y="7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  <a:moveTo>
                      <a:pt x="13" y="12"/>
                    </a:moveTo>
                    <a:cubicBezTo>
                      <a:pt x="10" y="12"/>
                      <a:pt x="10" y="12"/>
                      <a:pt x="10" y="12"/>
                    </a:cubicBezTo>
                    <a:cubicBezTo>
                      <a:pt x="7" y="12"/>
                      <a:pt x="5" y="13"/>
                      <a:pt x="5" y="15"/>
                    </a:cubicBezTo>
                    <a:cubicBezTo>
                      <a:pt x="5" y="16"/>
                      <a:pt x="6" y="17"/>
                      <a:pt x="8" y="17"/>
                    </a:cubicBezTo>
                    <a:cubicBezTo>
                      <a:pt x="10" y="17"/>
                      <a:pt x="11" y="17"/>
                      <a:pt x="13" y="15"/>
                    </a:cubicBezTo>
                    <a:lnTo>
                      <a:pt x="13" y="12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26" name="Freeform 37"/>
              <p:cNvSpPr>
                <a:spLocks/>
              </p:cNvSpPr>
              <p:nvPr/>
            </p:nvSpPr>
            <p:spPr bwMode="auto">
              <a:xfrm>
                <a:off x="42529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4 w 18"/>
                  <a:gd name="T3" fmla="*/ 18 h 21"/>
                  <a:gd name="T4" fmla="*/ 7 w 18"/>
                  <a:gd name="T5" fmla="*/ 21 h 21"/>
                  <a:gd name="T6" fmla="*/ 0 w 18"/>
                  <a:gd name="T7" fmla="*/ 13 h 21"/>
                  <a:gd name="T8" fmla="*/ 0 w 18"/>
                  <a:gd name="T9" fmla="*/ 0 h 21"/>
                  <a:gd name="T10" fmla="*/ 5 w 18"/>
                  <a:gd name="T11" fmla="*/ 0 h 21"/>
                  <a:gd name="T12" fmla="*/ 5 w 18"/>
                  <a:gd name="T13" fmla="*/ 12 h 21"/>
                  <a:gd name="T14" fmla="*/ 8 w 18"/>
                  <a:gd name="T15" fmla="*/ 17 h 21"/>
                  <a:gd name="T16" fmla="*/ 13 w 18"/>
                  <a:gd name="T17" fmla="*/ 14 h 21"/>
                  <a:gd name="T18" fmla="*/ 13 w 18"/>
                  <a:gd name="T19" fmla="*/ 0 h 21"/>
                  <a:gd name="T20" fmla="*/ 18 w 18"/>
                  <a:gd name="T21" fmla="*/ 0 h 21"/>
                  <a:gd name="T22" fmla="*/ 18 w 18"/>
                  <a:gd name="T23" fmla="*/ 21 h 21"/>
                  <a:gd name="T24" fmla="*/ 14 w 18"/>
                  <a:gd name="T25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4" y="18"/>
                      <a:pt x="14" y="18"/>
                      <a:pt x="14" y="18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2" y="21"/>
                      <a:pt x="0" y="18"/>
                      <a:pt x="0" y="1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5" y="15"/>
                      <a:pt x="6" y="17"/>
                      <a:pt x="8" y="17"/>
                    </a:cubicBezTo>
                    <a:cubicBezTo>
                      <a:pt x="10" y="17"/>
                      <a:pt x="11" y="16"/>
                      <a:pt x="13" y="14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</p:grpSp>
      </p:grpSp>
      <p:sp>
        <p:nvSpPr>
          <p:cNvPr id="27" name="Text Placeholder 14"/>
          <p:cNvSpPr>
            <a:spLocks noGrp="1"/>
          </p:cNvSpPr>
          <p:nvPr>
            <p:ph type="body" sz="quarter" idx="17"/>
          </p:nvPr>
        </p:nvSpPr>
        <p:spPr>
          <a:xfrm>
            <a:off x="360000" y="5625959"/>
            <a:ext cx="4752000" cy="144000"/>
          </a:xfrm>
        </p:spPr>
        <p:txBody>
          <a:bodyPr anchor="ctr">
            <a:noAutofit/>
          </a:bodyPr>
          <a:lstStyle>
            <a:lvl1pPr>
              <a:buFontTx/>
              <a:buNone/>
              <a:defRPr sz="1200" b="1" cap="all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>
                <a:solidFill>
                  <a:schemeClr val="bg2"/>
                </a:solidFill>
              </a:defRPr>
            </a:lvl2pPr>
            <a:lvl3pPr marL="0" indent="0">
              <a:buFontTx/>
              <a:buNone/>
              <a:defRPr sz="1200">
                <a:solidFill>
                  <a:schemeClr val="bg2"/>
                </a:solidFill>
              </a:defRPr>
            </a:lvl3pPr>
            <a:lvl4pPr marL="0" indent="0">
              <a:buFontTx/>
              <a:buNone/>
              <a:defRPr sz="1200">
                <a:solidFill>
                  <a:schemeClr val="bg2"/>
                </a:solidFill>
              </a:defRPr>
            </a:lvl4pPr>
            <a:lvl5pPr marL="0" indent="0">
              <a:buFontTx/>
              <a:buNone/>
              <a:defRPr sz="1200">
                <a:solidFill>
                  <a:schemeClr val="bg2"/>
                </a:solidFill>
              </a:defRPr>
            </a:lvl5pPr>
            <a:lvl6pPr marL="0" indent="0">
              <a:buFontTx/>
              <a:buNone/>
              <a:defRPr sz="1200">
                <a:solidFill>
                  <a:schemeClr val="bg2"/>
                </a:solidFill>
              </a:defRPr>
            </a:lvl6pPr>
            <a:lvl7pPr marL="0" indent="0">
              <a:buFontTx/>
              <a:buNone/>
              <a:defRPr sz="1200">
                <a:solidFill>
                  <a:schemeClr val="bg2"/>
                </a:solidFill>
              </a:defRPr>
            </a:lvl7pPr>
            <a:lvl8pPr marL="0" indent="0">
              <a:buFontTx/>
              <a:buNone/>
              <a:defRPr sz="1200">
                <a:solidFill>
                  <a:schemeClr val="bg2"/>
                </a:solidFill>
              </a:defRPr>
            </a:lvl8pPr>
            <a:lvl9pPr marL="0" indent="0">
              <a:buFontTx/>
              <a:buNone/>
              <a:defRPr sz="1200">
                <a:solidFill>
                  <a:schemeClr val="bg2"/>
                </a:solidFill>
              </a:defRPr>
            </a:lvl9pPr>
          </a:lstStyle>
          <a:p>
            <a:endParaRPr lang="en-AU" dirty="0" smtClean="0"/>
          </a:p>
        </p:txBody>
      </p:sp>
    </p:spTree>
    <p:extLst>
      <p:ext uri="{BB962C8B-B14F-4D97-AF65-F5344CB8AC3E}">
        <p14:creationId xmlns:p14="http://schemas.microsoft.com/office/powerpoint/2010/main" val="35207133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IVTW 2014 - Australia  |  Chris Phillips</a:t>
            </a:r>
            <a:endParaRPr lang="en-AU" dirty="0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 smtClean="0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638850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IVTW 2014 - Australia  |  Chris Phillips</a:t>
            </a:r>
            <a:endParaRPr lang="en-AU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60000" y="1276350"/>
            <a:ext cx="8460000" cy="4559300"/>
          </a:xfrm>
        </p:spPr>
        <p:txBody>
          <a:bodyPr/>
          <a:lstStyle>
            <a:lvl1pPr>
              <a:lnSpc>
                <a:spcPct val="85000"/>
              </a:lnSpc>
              <a:spcAft>
                <a:spcPts val="0"/>
              </a:spcAft>
              <a:buFontTx/>
              <a:buNone/>
              <a:defRPr sz="4000" b="1">
                <a:solidFill>
                  <a:schemeClr val="accent1">
                    <a:lumMod val="75000"/>
                  </a:schemeClr>
                </a:solidFill>
              </a:defRPr>
            </a:lvl1pPr>
            <a:lvl2pPr marL="0" indent="0">
              <a:lnSpc>
                <a:spcPct val="85000"/>
              </a:lnSpc>
              <a:spcAft>
                <a:spcPts val="0"/>
              </a:spcAft>
              <a:buNone/>
              <a:defRPr sz="4000" b="1">
                <a:solidFill>
                  <a:schemeClr val="accent2"/>
                </a:solidFill>
              </a:defRPr>
            </a:lvl2pPr>
            <a:lvl3pPr marL="0" indent="0">
              <a:spcBef>
                <a:spcPts val="2200"/>
              </a:spcBef>
              <a:buNone/>
              <a:defRPr b="1">
                <a:solidFill>
                  <a:srgbClr val="00313C"/>
                </a:solidFill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 smtClean="0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938246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 userDrawn="1"/>
        </p:nvGrpSpPr>
        <p:grpSpPr>
          <a:xfrm>
            <a:off x="-7938" y="6056313"/>
            <a:ext cx="9161463" cy="801687"/>
            <a:chOff x="-7938" y="6056313"/>
            <a:chExt cx="9161463" cy="801687"/>
          </a:xfrm>
        </p:grpSpPr>
        <p:sp>
          <p:nvSpPr>
            <p:cNvPr id="32" name="AutoShape 4"/>
            <p:cNvSpPr>
              <a:spLocks noChangeAspect="1" noChangeArrowheads="1" noTextEdit="1"/>
            </p:cNvSpPr>
            <p:nvPr userDrawn="1"/>
          </p:nvSpPr>
          <p:spPr bwMode="auto">
            <a:xfrm>
              <a:off x="-7938" y="6056313"/>
              <a:ext cx="9161463" cy="80168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AU"/>
            </a:p>
          </p:txBody>
        </p:sp>
        <p:grpSp>
          <p:nvGrpSpPr>
            <p:cNvPr id="33" name="Group 1"/>
            <p:cNvGrpSpPr>
              <a:grpSpLocks/>
            </p:cNvGrpSpPr>
            <p:nvPr userDrawn="1"/>
          </p:nvGrpSpPr>
          <p:grpSpPr bwMode="auto">
            <a:xfrm>
              <a:off x="1588" y="6065838"/>
              <a:ext cx="9142412" cy="690562"/>
              <a:chOff x="1495" y="6065893"/>
              <a:chExt cx="9143026" cy="690563"/>
            </a:xfrm>
          </p:grpSpPr>
          <p:sp>
            <p:nvSpPr>
              <p:cNvPr id="35" name="Freeform 8"/>
              <p:cNvSpPr>
                <a:spLocks noEditPoints="1"/>
              </p:cNvSpPr>
              <p:nvPr userDrawn="1"/>
            </p:nvSpPr>
            <p:spPr bwMode="auto">
              <a:xfrm>
                <a:off x="1495" y="6065893"/>
                <a:ext cx="9143026" cy="690563"/>
              </a:xfrm>
              <a:custGeom>
                <a:avLst/>
                <a:gdLst>
                  <a:gd name="T0" fmla="*/ 2880 w 2880"/>
                  <a:gd name="T1" fmla="*/ 14 h 217"/>
                  <a:gd name="T2" fmla="*/ 2817 w 2880"/>
                  <a:gd name="T3" fmla="*/ 14 h 217"/>
                  <a:gd name="T4" fmla="*/ 2486 w 2880"/>
                  <a:gd name="T5" fmla="*/ 95 h 217"/>
                  <a:gd name="T6" fmla="*/ 2486 w 2880"/>
                  <a:gd name="T7" fmla="*/ 95 h 217"/>
                  <a:gd name="T8" fmla="*/ 2880 w 2880"/>
                  <a:gd name="T9" fmla="*/ 95 h 217"/>
                  <a:gd name="T10" fmla="*/ 2880 w 2880"/>
                  <a:gd name="T11" fmla="*/ 217 h 217"/>
                  <a:gd name="T12" fmla="*/ 2880 w 2880"/>
                  <a:gd name="T13" fmla="*/ 217 h 217"/>
                  <a:gd name="T14" fmla="*/ 2880 w 2880"/>
                  <a:gd name="T15" fmla="*/ 14 h 217"/>
                  <a:gd name="T16" fmla="*/ 2171 w 2880"/>
                  <a:gd name="T17" fmla="*/ 0 h 217"/>
                  <a:gd name="T18" fmla="*/ 0 w 2880"/>
                  <a:gd name="T19" fmla="*/ 0 h 217"/>
                  <a:gd name="T20" fmla="*/ 0 w 2880"/>
                  <a:gd name="T21" fmla="*/ 95 h 217"/>
                  <a:gd name="T22" fmla="*/ 2486 w 2880"/>
                  <a:gd name="T23" fmla="*/ 95 h 217"/>
                  <a:gd name="T24" fmla="*/ 2486 w 2880"/>
                  <a:gd name="T25" fmla="*/ 95 h 217"/>
                  <a:gd name="T26" fmla="*/ 2486 w 2880"/>
                  <a:gd name="T27" fmla="*/ 95 h 217"/>
                  <a:gd name="T28" fmla="*/ 2486 w 2880"/>
                  <a:gd name="T29" fmla="*/ 95 h 217"/>
                  <a:gd name="T30" fmla="*/ 2171 w 2880"/>
                  <a:gd name="T31" fmla="*/ 0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880" h="217">
                    <a:moveTo>
                      <a:pt x="2880" y="14"/>
                    </a:moveTo>
                    <a:cubicBezTo>
                      <a:pt x="2817" y="14"/>
                      <a:pt x="2817" y="14"/>
                      <a:pt x="2817" y="14"/>
                    </a:cubicBezTo>
                    <a:cubicBezTo>
                      <a:pt x="2616" y="14"/>
                      <a:pt x="2542" y="74"/>
                      <a:pt x="2486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880" y="95"/>
                      <a:pt x="2880" y="95"/>
                      <a:pt x="2880" y="95"/>
                    </a:cubicBezTo>
                    <a:cubicBezTo>
                      <a:pt x="2880" y="217"/>
                      <a:pt x="2880" y="217"/>
                      <a:pt x="2880" y="217"/>
                    </a:cubicBezTo>
                    <a:cubicBezTo>
                      <a:pt x="2880" y="217"/>
                      <a:pt x="2880" y="217"/>
                      <a:pt x="2880" y="217"/>
                    </a:cubicBezTo>
                    <a:cubicBezTo>
                      <a:pt x="2880" y="14"/>
                      <a:pt x="2880" y="14"/>
                      <a:pt x="2880" y="14"/>
                    </a:cubicBezTo>
                    <a:moveTo>
                      <a:pt x="217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95"/>
                      <a:pt x="0" y="95"/>
                      <a:pt x="0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486" y="95"/>
                      <a:pt x="2486" y="95"/>
                      <a:pt x="2486" y="95"/>
                    </a:cubicBezTo>
                    <a:cubicBezTo>
                      <a:pt x="2419" y="39"/>
                      <a:pt x="2306" y="0"/>
                      <a:pt x="2171" y="0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36" name="Freeform 9"/>
              <p:cNvSpPr>
                <a:spLocks noEditPoints="1"/>
              </p:cNvSpPr>
              <p:nvPr userDrawn="1"/>
            </p:nvSpPr>
            <p:spPr bwMode="auto">
              <a:xfrm>
                <a:off x="1495" y="6367518"/>
                <a:ext cx="9143026" cy="388938"/>
              </a:xfrm>
              <a:custGeom>
                <a:avLst/>
                <a:gdLst>
                  <a:gd name="T0" fmla="*/ 2486 w 2880"/>
                  <a:gd name="T1" fmla="*/ 0 h 122"/>
                  <a:gd name="T2" fmla="*/ 0 w 2880"/>
                  <a:gd name="T3" fmla="*/ 0 h 122"/>
                  <a:gd name="T4" fmla="*/ 0 w 2880"/>
                  <a:gd name="T5" fmla="*/ 13 h 122"/>
                  <a:gd name="T6" fmla="*/ 2289 w 2880"/>
                  <a:gd name="T7" fmla="*/ 13 h 122"/>
                  <a:gd name="T8" fmla="*/ 2486 w 2880"/>
                  <a:gd name="T9" fmla="*/ 0 h 122"/>
                  <a:gd name="T10" fmla="*/ 2880 w 2880"/>
                  <a:gd name="T11" fmla="*/ 0 h 122"/>
                  <a:gd name="T12" fmla="*/ 2486 w 2880"/>
                  <a:gd name="T13" fmla="*/ 0 h 122"/>
                  <a:gd name="T14" fmla="*/ 2813 w 2880"/>
                  <a:gd name="T15" fmla="*/ 122 h 122"/>
                  <a:gd name="T16" fmla="*/ 2880 w 2880"/>
                  <a:gd name="T17" fmla="*/ 122 h 122"/>
                  <a:gd name="T18" fmla="*/ 2880 w 2880"/>
                  <a:gd name="T19" fmla="*/ 0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80" h="122">
                    <a:moveTo>
                      <a:pt x="2486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2289" y="13"/>
                      <a:pt x="2289" y="13"/>
                      <a:pt x="2289" y="13"/>
                    </a:cubicBezTo>
                    <a:cubicBezTo>
                      <a:pt x="2418" y="13"/>
                      <a:pt x="2459" y="10"/>
                      <a:pt x="2486" y="0"/>
                    </a:cubicBezTo>
                    <a:moveTo>
                      <a:pt x="2880" y="0"/>
                    </a:moveTo>
                    <a:cubicBezTo>
                      <a:pt x="2486" y="0"/>
                      <a:pt x="2486" y="0"/>
                      <a:pt x="2486" y="0"/>
                    </a:cubicBezTo>
                    <a:cubicBezTo>
                      <a:pt x="2554" y="56"/>
                      <a:pt x="2645" y="122"/>
                      <a:pt x="2813" y="122"/>
                    </a:cubicBezTo>
                    <a:cubicBezTo>
                      <a:pt x="2854" y="122"/>
                      <a:pt x="2880" y="122"/>
                      <a:pt x="2880" y="122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37" name="Freeform 10"/>
              <p:cNvSpPr>
                <a:spLocks/>
              </p:cNvSpPr>
              <p:nvPr userDrawn="1"/>
            </p:nvSpPr>
            <p:spPr bwMode="auto">
              <a:xfrm>
                <a:off x="1495" y="6110343"/>
                <a:ext cx="7891992" cy="298450"/>
              </a:xfrm>
              <a:custGeom>
                <a:avLst/>
                <a:gdLst>
                  <a:gd name="T0" fmla="*/ 2486 w 2486"/>
                  <a:gd name="T1" fmla="*/ 81 h 94"/>
                  <a:gd name="T2" fmla="*/ 2171 w 2486"/>
                  <a:gd name="T3" fmla="*/ 0 h 94"/>
                  <a:gd name="T4" fmla="*/ 0 w 2486"/>
                  <a:gd name="T5" fmla="*/ 0 h 94"/>
                  <a:gd name="T6" fmla="*/ 0 w 2486"/>
                  <a:gd name="T7" fmla="*/ 94 h 94"/>
                  <a:gd name="T8" fmla="*/ 2289 w 2486"/>
                  <a:gd name="T9" fmla="*/ 94 h 94"/>
                  <a:gd name="T10" fmla="*/ 2486 w 2486"/>
                  <a:gd name="T11" fmla="*/ 81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86" h="94">
                    <a:moveTo>
                      <a:pt x="2486" y="81"/>
                    </a:moveTo>
                    <a:cubicBezTo>
                      <a:pt x="2410" y="38"/>
                      <a:pt x="2306" y="0"/>
                      <a:pt x="217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2289" y="94"/>
                      <a:pt x="2289" y="94"/>
                      <a:pt x="2289" y="94"/>
                    </a:cubicBezTo>
                    <a:cubicBezTo>
                      <a:pt x="2418" y="94"/>
                      <a:pt x="2459" y="91"/>
                      <a:pt x="2486" y="81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38" name="Freeform 11"/>
              <p:cNvSpPr>
                <a:spLocks/>
              </p:cNvSpPr>
              <p:nvPr userDrawn="1"/>
            </p:nvSpPr>
            <p:spPr bwMode="auto">
              <a:xfrm>
                <a:off x="7893487" y="6110343"/>
                <a:ext cx="1251034" cy="601663"/>
              </a:xfrm>
              <a:custGeom>
                <a:avLst/>
                <a:gdLst>
                  <a:gd name="T0" fmla="*/ 331 w 394"/>
                  <a:gd name="T1" fmla="*/ 0 h 189"/>
                  <a:gd name="T2" fmla="*/ 0 w 394"/>
                  <a:gd name="T3" fmla="*/ 81 h 189"/>
                  <a:gd name="T4" fmla="*/ 327 w 394"/>
                  <a:gd name="T5" fmla="*/ 189 h 189"/>
                  <a:gd name="T6" fmla="*/ 394 w 394"/>
                  <a:gd name="T7" fmla="*/ 189 h 189"/>
                  <a:gd name="T8" fmla="*/ 394 w 394"/>
                  <a:gd name="T9" fmla="*/ 0 h 189"/>
                  <a:gd name="T10" fmla="*/ 331 w 394"/>
                  <a:gd name="T11" fmla="*/ 0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4" h="189">
                    <a:moveTo>
                      <a:pt x="331" y="0"/>
                    </a:moveTo>
                    <a:cubicBezTo>
                      <a:pt x="130" y="0"/>
                      <a:pt x="56" y="60"/>
                      <a:pt x="0" y="81"/>
                    </a:cubicBezTo>
                    <a:cubicBezTo>
                      <a:pt x="89" y="131"/>
                      <a:pt x="159" y="189"/>
                      <a:pt x="327" y="189"/>
                    </a:cubicBezTo>
                    <a:cubicBezTo>
                      <a:pt x="368" y="189"/>
                      <a:pt x="394" y="189"/>
                      <a:pt x="394" y="189"/>
                    </a:cubicBezTo>
                    <a:cubicBezTo>
                      <a:pt x="394" y="0"/>
                      <a:pt x="394" y="0"/>
                      <a:pt x="394" y="0"/>
                    </a:cubicBezTo>
                    <a:lnTo>
                      <a:pt x="331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</p:grpSp>
        <p:pic>
          <p:nvPicPr>
            <p:cNvPr id="34" name="Picture 78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459788" y="6191250"/>
              <a:ext cx="454025" cy="454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360000" y="1276350"/>
            <a:ext cx="7477125" cy="4559301"/>
          </a:xfrm>
        </p:spPr>
        <p:txBody>
          <a:bodyPr/>
          <a:lstStyle>
            <a:lvl1pPr>
              <a:spcAft>
                <a:spcPts val="0"/>
              </a:spcAft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0" indent="0">
              <a:lnSpc>
                <a:spcPct val="75000"/>
              </a:lnSpc>
              <a:spcAft>
                <a:spcPts val="850"/>
              </a:spcAft>
              <a:buNone/>
              <a:defRPr sz="4400" b="1">
                <a:solidFill>
                  <a:schemeClr val="bg1"/>
                </a:solidFill>
              </a:defRPr>
            </a:lvl2pPr>
            <a:lvl3pPr marL="0" indent="0">
              <a:buNone/>
              <a:defRPr sz="2200" b="1">
                <a:solidFill>
                  <a:srgbClr val="FFFFFF"/>
                </a:solidFill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77991" y="6504332"/>
            <a:ext cx="6083845" cy="124274"/>
          </a:xfrm>
        </p:spPr>
        <p:txBody>
          <a:bodyPr/>
          <a:lstStyle/>
          <a:p>
            <a:r>
              <a:rPr lang="en-AU" smtClean="0"/>
              <a:t>IVTW 2014 - Australia  |  Chris Phillips</a:t>
            </a:r>
            <a:endParaRPr lang="en-AU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 smtClean="0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641239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Option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8"/>
          <p:cNvGrpSpPr/>
          <p:nvPr userDrawn="1"/>
        </p:nvGrpSpPr>
        <p:grpSpPr>
          <a:xfrm>
            <a:off x="608" y="5500319"/>
            <a:ext cx="9167813" cy="996950"/>
            <a:chOff x="608" y="5500319"/>
            <a:chExt cx="9167813" cy="996950"/>
          </a:xfrm>
        </p:grpSpPr>
        <p:grpSp>
          <p:nvGrpSpPr>
            <p:cNvPr id="4" name="Group 22"/>
            <p:cNvGrpSpPr>
              <a:grpSpLocks/>
            </p:cNvGrpSpPr>
            <p:nvPr userDrawn="1"/>
          </p:nvGrpSpPr>
          <p:grpSpPr bwMode="auto">
            <a:xfrm>
              <a:off x="608" y="5500319"/>
              <a:ext cx="9167813" cy="996950"/>
              <a:chOff x="-7938" y="5668963"/>
              <a:chExt cx="9167813" cy="996950"/>
            </a:xfrm>
          </p:grpSpPr>
          <p:sp>
            <p:nvSpPr>
              <p:cNvPr id="58" name="Freeform 11"/>
              <p:cNvSpPr>
                <a:spLocks noEditPoints="1"/>
              </p:cNvSpPr>
              <p:nvPr userDrawn="1"/>
            </p:nvSpPr>
            <p:spPr bwMode="auto">
              <a:xfrm>
                <a:off x="-7938" y="5668963"/>
                <a:ext cx="9167813" cy="996950"/>
              </a:xfrm>
              <a:custGeom>
                <a:avLst/>
                <a:gdLst>
                  <a:gd name="T0" fmla="*/ 2880 w 2880"/>
                  <a:gd name="T1" fmla="*/ 20 h 313"/>
                  <a:gd name="T2" fmla="*/ 2789 w 2880"/>
                  <a:gd name="T3" fmla="*/ 20 h 313"/>
                  <a:gd name="T4" fmla="*/ 2313 w 2880"/>
                  <a:gd name="T5" fmla="*/ 137 h 313"/>
                  <a:gd name="T6" fmla="*/ 2784 w 2880"/>
                  <a:gd name="T7" fmla="*/ 313 h 313"/>
                  <a:gd name="T8" fmla="*/ 2880 w 2880"/>
                  <a:gd name="T9" fmla="*/ 313 h 313"/>
                  <a:gd name="T10" fmla="*/ 2880 w 2880"/>
                  <a:gd name="T11" fmla="*/ 20 h 313"/>
                  <a:gd name="T12" fmla="*/ 1860 w 2880"/>
                  <a:gd name="T13" fmla="*/ 0 h 313"/>
                  <a:gd name="T14" fmla="*/ 0 w 2880"/>
                  <a:gd name="T15" fmla="*/ 0 h 313"/>
                  <a:gd name="T16" fmla="*/ 0 w 2880"/>
                  <a:gd name="T17" fmla="*/ 157 h 313"/>
                  <a:gd name="T18" fmla="*/ 2030 w 2880"/>
                  <a:gd name="T19" fmla="*/ 157 h 313"/>
                  <a:gd name="T20" fmla="*/ 2313 w 2880"/>
                  <a:gd name="T21" fmla="*/ 137 h 313"/>
                  <a:gd name="T22" fmla="*/ 2313 w 2880"/>
                  <a:gd name="T23" fmla="*/ 137 h 313"/>
                  <a:gd name="T24" fmla="*/ 2313 w 2880"/>
                  <a:gd name="T25" fmla="*/ 137 h 313"/>
                  <a:gd name="T26" fmla="*/ 1860 w 2880"/>
                  <a:gd name="T27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80" h="313">
                    <a:moveTo>
                      <a:pt x="2880" y="20"/>
                    </a:moveTo>
                    <a:cubicBezTo>
                      <a:pt x="2789" y="20"/>
                      <a:pt x="2789" y="20"/>
                      <a:pt x="2789" y="20"/>
                    </a:cubicBezTo>
                    <a:cubicBezTo>
                      <a:pt x="2500" y="20"/>
                      <a:pt x="2393" y="107"/>
                      <a:pt x="2313" y="137"/>
                    </a:cubicBezTo>
                    <a:cubicBezTo>
                      <a:pt x="2411" y="217"/>
                      <a:pt x="2542" y="313"/>
                      <a:pt x="2784" y="313"/>
                    </a:cubicBezTo>
                    <a:cubicBezTo>
                      <a:pt x="2842" y="313"/>
                      <a:pt x="2880" y="313"/>
                      <a:pt x="2880" y="313"/>
                    </a:cubicBezTo>
                    <a:cubicBezTo>
                      <a:pt x="2880" y="20"/>
                      <a:pt x="2880" y="20"/>
                      <a:pt x="2880" y="20"/>
                    </a:cubicBezTo>
                    <a:moveTo>
                      <a:pt x="186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57"/>
                      <a:pt x="0" y="157"/>
                      <a:pt x="0" y="157"/>
                    </a:cubicBezTo>
                    <a:cubicBezTo>
                      <a:pt x="2030" y="157"/>
                      <a:pt x="2030" y="157"/>
                      <a:pt x="2030" y="157"/>
                    </a:cubicBezTo>
                    <a:cubicBezTo>
                      <a:pt x="2214" y="157"/>
                      <a:pt x="2274" y="152"/>
                      <a:pt x="2313" y="137"/>
                    </a:cubicBezTo>
                    <a:cubicBezTo>
                      <a:pt x="2313" y="137"/>
                      <a:pt x="2313" y="137"/>
                      <a:pt x="2313" y="137"/>
                    </a:cubicBezTo>
                    <a:cubicBezTo>
                      <a:pt x="2313" y="137"/>
                      <a:pt x="2313" y="137"/>
                      <a:pt x="2313" y="137"/>
                    </a:cubicBezTo>
                    <a:cubicBezTo>
                      <a:pt x="2216" y="57"/>
                      <a:pt x="2053" y="0"/>
                      <a:pt x="1860" y="0"/>
                    </a:cubicBezTo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9" name="Freeform 24"/>
              <p:cNvSpPr>
                <a:spLocks/>
              </p:cNvSpPr>
              <p:nvPr userDrawn="1"/>
            </p:nvSpPr>
            <p:spPr bwMode="auto">
              <a:xfrm>
                <a:off x="-7938" y="5732463"/>
                <a:ext cx="7362826" cy="433387"/>
              </a:xfrm>
              <a:custGeom>
                <a:avLst/>
                <a:gdLst>
                  <a:gd name="T0" fmla="*/ 2313 w 2313"/>
                  <a:gd name="T1" fmla="*/ 117 h 136"/>
                  <a:gd name="T2" fmla="*/ 1860 w 2313"/>
                  <a:gd name="T3" fmla="*/ 0 h 136"/>
                  <a:gd name="T4" fmla="*/ 0 w 2313"/>
                  <a:gd name="T5" fmla="*/ 0 h 136"/>
                  <a:gd name="T6" fmla="*/ 0 w 2313"/>
                  <a:gd name="T7" fmla="*/ 136 h 136"/>
                  <a:gd name="T8" fmla="*/ 2030 w 2313"/>
                  <a:gd name="T9" fmla="*/ 136 h 136"/>
                  <a:gd name="T10" fmla="*/ 2313 w 2313"/>
                  <a:gd name="T11" fmla="*/ 11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13" h="136">
                    <a:moveTo>
                      <a:pt x="2313" y="117"/>
                    </a:moveTo>
                    <a:cubicBezTo>
                      <a:pt x="2204" y="55"/>
                      <a:pt x="2053" y="0"/>
                      <a:pt x="186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36"/>
                      <a:pt x="0" y="136"/>
                      <a:pt x="0" y="136"/>
                    </a:cubicBezTo>
                    <a:cubicBezTo>
                      <a:pt x="2030" y="136"/>
                      <a:pt x="2030" y="136"/>
                      <a:pt x="2030" y="136"/>
                    </a:cubicBezTo>
                    <a:cubicBezTo>
                      <a:pt x="2214" y="136"/>
                      <a:pt x="2274" y="132"/>
                      <a:pt x="2313" y="11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60" name="Freeform 25"/>
              <p:cNvSpPr>
                <a:spLocks/>
              </p:cNvSpPr>
              <p:nvPr userDrawn="1"/>
            </p:nvSpPr>
            <p:spPr bwMode="auto">
              <a:xfrm>
                <a:off x="7354888" y="5732463"/>
                <a:ext cx="1804987" cy="869950"/>
              </a:xfrm>
              <a:custGeom>
                <a:avLst/>
                <a:gdLst>
                  <a:gd name="T0" fmla="*/ 476 w 567"/>
                  <a:gd name="T1" fmla="*/ 0 h 273"/>
                  <a:gd name="T2" fmla="*/ 0 w 567"/>
                  <a:gd name="T3" fmla="*/ 117 h 273"/>
                  <a:gd name="T4" fmla="*/ 471 w 567"/>
                  <a:gd name="T5" fmla="*/ 273 h 273"/>
                  <a:gd name="T6" fmla="*/ 567 w 567"/>
                  <a:gd name="T7" fmla="*/ 273 h 273"/>
                  <a:gd name="T8" fmla="*/ 567 w 567"/>
                  <a:gd name="T9" fmla="*/ 0 h 273"/>
                  <a:gd name="T10" fmla="*/ 476 w 567"/>
                  <a:gd name="T11" fmla="*/ 0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67" h="273">
                    <a:moveTo>
                      <a:pt x="476" y="0"/>
                    </a:moveTo>
                    <a:cubicBezTo>
                      <a:pt x="187" y="0"/>
                      <a:pt x="80" y="87"/>
                      <a:pt x="0" y="117"/>
                    </a:cubicBezTo>
                    <a:cubicBezTo>
                      <a:pt x="128" y="190"/>
                      <a:pt x="229" y="273"/>
                      <a:pt x="471" y="273"/>
                    </a:cubicBezTo>
                    <a:cubicBezTo>
                      <a:pt x="529" y="273"/>
                      <a:pt x="567" y="273"/>
                      <a:pt x="567" y="273"/>
                    </a:cubicBezTo>
                    <a:cubicBezTo>
                      <a:pt x="567" y="0"/>
                      <a:pt x="567" y="0"/>
                      <a:pt x="567" y="0"/>
                    </a:cubicBezTo>
                    <a:lnTo>
                      <a:pt x="47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</p:grpSp>
        <p:pic>
          <p:nvPicPr>
            <p:cNvPr id="44" name="Picture 78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69275" y="5675743"/>
              <a:ext cx="655638" cy="655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5" name="Group 19"/>
            <p:cNvGrpSpPr/>
            <p:nvPr userDrawn="1"/>
          </p:nvGrpSpPr>
          <p:grpSpPr>
            <a:xfrm>
              <a:off x="360000" y="5807505"/>
              <a:ext cx="814388" cy="95250"/>
              <a:chOff x="3495675" y="5969000"/>
              <a:chExt cx="814388" cy="95250"/>
            </a:xfrm>
            <a:solidFill>
              <a:schemeClr val="accent1"/>
            </a:solidFill>
          </p:grpSpPr>
          <p:sp>
            <p:nvSpPr>
              <p:cNvPr id="46" name="Freeform 26"/>
              <p:cNvSpPr>
                <a:spLocks/>
              </p:cNvSpPr>
              <p:nvPr/>
            </p:nvSpPr>
            <p:spPr bwMode="auto">
              <a:xfrm>
                <a:off x="34956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1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1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47" name="Freeform 27"/>
              <p:cNvSpPr>
                <a:spLocks/>
              </p:cNvSpPr>
              <p:nvPr/>
            </p:nvSpPr>
            <p:spPr bwMode="auto">
              <a:xfrm>
                <a:off x="360362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48" name="Freeform 28"/>
              <p:cNvSpPr>
                <a:spLocks/>
              </p:cNvSpPr>
              <p:nvPr/>
            </p:nvSpPr>
            <p:spPr bwMode="auto">
              <a:xfrm>
                <a:off x="37115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9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49" name="Oval 29"/>
              <p:cNvSpPr>
                <a:spLocks noChangeArrowheads="1"/>
              </p:cNvSpPr>
              <p:nvPr/>
            </p:nvSpPr>
            <p:spPr bwMode="auto">
              <a:xfrm>
                <a:off x="3819525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0" name="Freeform 30"/>
              <p:cNvSpPr>
                <a:spLocks/>
              </p:cNvSpPr>
              <p:nvPr/>
            </p:nvSpPr>
            <p:spPr bwMode="auto">
              <a:xfrm>
                <a:off x="3851275" y="5997575"/>
                <a:ext cx="50800" cy="66675"/>
              </a:xfrm>
              <a:custGeom>
                <a:avLst/>
                <a:gdLst>
                  <a:gd name="T0" fmla="*/ 16 w 16"/>
                  <a:gd name="T1" fmla="*/ 20 h 21"/>
                  <a:gd name="T2" fmla="*/ 10 w 16"/>
                  <a:gd name="T3" fmla="*/ 21 h 21"/>
                  <a:gd name="T4" fmla="*/ 0 w 16"/>
                  <a:gd name="T5" fmla="*/ 11 h 21"/>
                  <a:gd name="T6" fmla="*/ 10 w 16"/>
                  <a:gd name="T7" fmla="*/ 0 h 21"/>
                  <a:gd name="T8" fmla="*/ 16 w 16"/>
                  <a:gd name="T9" fmla="*/ 1 h 21"/>
                  <a:gd name="T10" fmla="*/ 14 w 16"/>
                  <a:gd name="T11" fmla="*/ 5 h 21"/>
                  <a:gd name="T12" fmla="*/ 11 w 16"/>
                  <a:gd name="T13" fmla="*/ 4 h 21"/>
                  <a:gd name="T14" fmla="*/ 6 w 16"/>
                  <a:gd name="T15" fmla="*/ 10 h 21"/>
                  <a:gd name="T16" fmla="*/ 11 w 16"/>
                  <a:gd name="T17" fmla="*/ 17 h 21"/>
                  <a:gd name="T18" fmla="*/ 15 w 16"/>
                  <a:gd name="T19" fmla="*/ 16 h 21"/>
                  <a:gd name="T20" fmla="*/ 16 w 16"/>
                  <a:gd name="T21" fmla="*/ 2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21">
                    <a:moveTo>
                      <a:pt x="16" y="20"/>
                    </a:moveTo>
                    <a:cubicBezTo>
                      <a:pt x="14" y="21"/>
                      <a:pt x="12" y="21"/>
                      <a:pt x="10" y="21"/>
                    </a:cubicBez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4" y="0"/>
                      <a:pt x="10" y="0"/>
                    </a:cubicBezTo>
                    <a:cubicBezTo>
                      <a:pt x="12" y="0"/>
                      <a:pt x="14" y="0"/>
                      <a:pt x="16" y="1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3" y="4"/>
                      <a:pt x="12" y="4"/>
                      <a:pt x="11" y="4"/>
                    </a:cubicBezTo>
                    <a:cubicBezTo>
                      <a:pt x="7" y="4"/>
                      <a:pt x="6" y="6"/>
                      <a:pt x="6" y="10"/>
                    </a:cubicBezTo>
                    <a:cubicBezTo>
                      <a:pt x="6" y="15"/>
                      <a:pt x="7" y="17"/>
                      <a:pt x="11" y="17"/>
                    </a:cubicBezTo>
                    <a:cubicBezTo>
                      <a:pt x="12" y="17"/>
                      <a:pt x="14" y="17"/>
                      <a:pt x="15" y="16"/>
                    </a:cubicBezTo>
                    <a:lnTo>
                      <a:pt x="16" y="2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1" name="Freeform 31"/>
              <p:cNvSpPr>
                <a:spLocks/>
              </p:cNvSpPr>
              <p:nvPr/>
            </p:nvSpPr>
            <p:spPr bwMode="auto">
              <a:xfrm>
                <a:off x="3911600" y="5997575"/>
                <a:ext cx="47625" cy="66675"/>
              </a:xfrm>
              <a:custGeom>
                <a:avLst/>
                <a:gdLst>
                  <a:gd name="T0" fmla="*/ 6 w 15"/>
                  <a:gd name="T1" fmla="*/ 21 h 21"/>
                  <a:gd name="T2" fmla="*/ 0 w 15"/>
                  <a:gd name="T3" fmla="*/ 20 h 21"/>
                  <a:gd name="T4" fmla="*/ 1 w 15"/>
                  <a:gd name="T5" fmla="*/ 16 h 21"/>
                  <a:gd name="T6" fmla="*/ 6 w 15"/>
                  <a:gd name="T7" fmla="*/ 17 h 21"/>
                  <a:gd name="T8" fmla="*/ 9 w 15"/>
                  <a:gd name="T9" fmla="*/ 15 h 21"/>
                  <a:gd name="T10" fmla="*/ 6 w 15"/>
                  <a:gd name="T11" fmla="*/ 12 h 21"/>
                  <a:gd name="T12" fmla="*/ 0 w 15"/>
                  <a:gd name="T13" fmla="*/ 6 h 21"/>
                  <a:gd name="T14" fmla="*/ 8 w 15"/>
                  <a:gd name="T15" fmla="*/ 0 h 21"/>
                  <a:gd name="T16" fmla="*/ 13 w 15"/>
                  <a:gd name="T17" fmla="*/ 0 h 21"/>
                  <a:gd name="T18" fmla="*/ 13 w 15"/>
                  <a:gd name="T19" fmla="*/ 4 h 21"/>
                  <a:gd name="T20" fmla="*/ 9 w 15"/>
                  <a:gd name="T21" fmla="*/ 4 h 21"/>
                  <a:gd name="T22" fmla="*/ 6 w 15"/>
                  <a:gd name="T23" fmla="*/ 6 h 21"/>
                  <a:gd name="T24" fmla="*/ 9 w 15"/>
                  <a:gd name="T25" fmla="*/ 9 h 21"/>
                  <a:gd name="T26" fmla="*/ 15 w 15"/>
                  <a:gd name="T27" fmla="*/ 14 h 21"/>
                  <a:gd name="T28" fmla="*/ 6 w 15"/>
                  <a:gd name="T2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" h="21">
                    <a:moveTo>
                      <a:pt x="6" y="21"/>
                    </a:moveTo>
                    <a:cubicBezTo>
                      <a:pt x="4" y="21"/>
                      <a:pt x="2" y="21"/>
                      <a:pt x="0" y="20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3" y="17"/>
                      <a:pt x="5" y="17"/>
                      <a:pt x="6" y="17"/>
                    </a:cubicBezTo>
                    <a:cubicBezTo>
                      <a:pt x="8" y="17"/>
                      <a:pt x="9" y="16"/>
                      <a:pt x="9" y="15"/>
                    </a:cubicBezTo>
                    <a:cubicBezTo>
                      <a:pt x="9" y="14"/>
                      <a:pt x="8" y="13"/>
                      <a:pt x="6" y="12"/>
                    </a:cubicBezTo>
                    <a:cubicBezTo>
                      <a:pt x="3" y="11"/>
                      <a:pt x="0" y="10"/>
                      <a:pt x="0" y="6"/>
                    </a:cubicBezTo>
                    <a:cubicBezTo>
                      <a:pt x="0" y="2"/>
                      <a:pt x="3" y="0"/>
                      <a:pt x="8" y="0"/>
                    </a:cubicBezTo>
                    <a:cubicBezTo>
                      <a:pt x="10" y="0"/>
                      <a:pt x="12" y="0"/>
                      <a:pt x="13" y="0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1" y="4"/>
                      <a:pt x="10" y="4"/>
                      <a:pt x="9" y="4"/>
                    </a:cubicBezTo>
                    <a:cubicBezTo>
                      <a:pt x="6" y="4"/>
                      <a:pt x="6" y="5"/>
                      <a:pt x="6" y="6"/>
                    </a:cubicBezTo>
                    <a:cubicBezTo>
                      <a:pt x="6" y="7"/>
                      <a:pt x="7" y="8"/>
                      <a:pt x="9" y="9"/>
                    </a:cubicBezTo>
                    <a:cubicBezTo>
                      <a:pt x="13" y="10"/>
                      <a:pt x="15" y="11"/>
                      <a:pt x="15" y="14"/>
                    </a:cubicBezTo>
                    <a:cubicBezTo>
                      <a:pt x="15" y="18"/>
                      <a:pt x="11" y="21"/>
                      <a:pt x="6" y="21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2" name="Freeform 32"/>
              <p:cNvSpPr>
                <a:spLocks noEditPoints="1"/>
              </p:cNvSpPr>
              <p:nvPr/>
            </p:nvSpPr>
            <p:spPr bwMode="auto">
              <a:xfrm>
                <a:off x="3965575" y="5969000"/>
                <a:ext cx="28575" cy="95250"/>
              </a:xfrm>
              <a:custGeom>
                <a:avLst/>
                <a:gdLst>
                  <a:gd name="T0" fmla="*/ 4 w 9"/>
                  <a:gd name="T1" fmla="*/ 30 h 30"/>
                  <a:gd name="T2" fmla="*/ 4 w 9"/>
                  <a:gd name="T3" fmla="*/ 13 h 30"/>
                  <a:gd name="T4" fmla="*/ 0 w 9"/>
                  <a:gd name="T5" fmla="*/ 13 h 30"/>
                  <a:gd name="T6" fmla="*/ 0 w 9"/>
                  <a:gd name="T7" fmla="*/ 9 h 30"/>
                  <a:gd name="T8" fmla="*/ 9 w 9"/>
                  <a:gd name="T9" fmla="*/ 9 h 30"/>
                  <a:gd name="T10" fmla="*/ 9 w 9"/>
                  <a:gd name="T11" fmla="*/ 30 h 30"/>
                  <a:gd name="T12" fmla="*/ 4 w 9"/>
                  <a:gd name="T13" fmla="*/ 30 h 30"/>
                  <a:gd name="T14" fmla="*/ 6 w 9"/>
                  <a:gd name="T15" fmla="*/ 6 h 30"/>
                  <a:gd name="T16" fmla="*/ 3 w 9"/>
                  <a:gd name="T17" fmla="*/ 3 h 30"/>
                  <a:gd name="T18" fmla="*/ 6 w 9"/>
                  <a:gd name="T19" fmla="*/ 0 h 30"/>
                  <a:gd name="T20" fmla="*/ 9 w 9"/>
                  <a:gd name="T21" fmla="*/ 3 h 30"/>
                  <a:gd name="T22" fmla="*/ 6 w 9"/>
                  <a:gd name="T23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" h="30">
                    <a:moveTo>
                      <a:pt x="4" y="30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30"/>
                      <a:pt x="9" y="30"/>
                      <a:pt x="9" y="30"/>
                    </a:cubicBezTo>
                    <a:lnTo>
                      <a:pt x="4" y="30"/>
                    </a:lnTo>
                    <a:close/>
                    <a:moveTo>
                      <a:pt x="6" y="6"/>
                    </a:moveTo>
                    <a:cubicBezTo>
                      <a:pt x="4" y="6"/>
                      <a:pt x="3" y="5"/>
                      <a:pt x="3" y="3"/>
                    </a:cubicBezTo>
                    <a:cubicBezTo>
                      <a:pt x="3" y="1"/>
                      <a:pt x="4" y="0"/>
                      <a:pt x="6" y="0"/>
                    </a:cubicBezTo>
                    <a:cubicBezTo>
                      <a:pt x="8" y="0"/>
                      <a:pt x="9" y="1"/>
                      <a:pt x="9" y="3"/>
                    </a:cubicBezTo>
                    <a:cubicBezTo>
                      <a:pt x="9" y="5"/>
                      <a:pt x="8" y="6"/>
                      <a:pt x="6" y="6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3" name="Freeform 33"/>
              <p:cNvSpPr>
                <a:spLocks/>
              </p:cNvSpPr>
              <p:nvPr/>
            </p:nvSpPr>
            <p:spPr bwMode="auto">
              <a:xfrm>
                <a:off x="4013200" y="5997575"/>
                <a:ext cx="39687" cy="66675"/>
              </a:xfrm>
              <a:custGeom>
                <a:avLst/>
                <a:gdLst>
                  <a:gd name="T0" fmla="*/ 11 w 12"/>
                  <a:gd name="T1" fmla="*/ 5 h 21"/>
                  <a:gd name="T2" fmla="*/ 9 w 12"/>
                  <a:gd name="T3" fmla="*/ 5 h 21"/>
                  <a:gd name="T4" fmla="*/ 5 w 12"/>
                  <a:gd name="T5" fmla="*/ 8 h 21"/>
                  <a:gd name="T6" fmla="*/ 5 w 12"/>
                  <a:gd name="T7" fmla="*/ 21 h 21"/>
                  <a:gd name="T8" fmla="*/ 0 w 12"/>
                  <a:gd name="T9" fmla="*/ 21 h 21"/>
                  <a:gd name="T10" fmla="*/ 0 w 12"/>
                  <a:gd name="T11" fmla="*/ 0 h 21"/>
                  <a:gd name="T12" fmla="*/ 4 w 12"/>
                  <a:gd name="T13" fmla="*/ 0 h 21"/>
                  <a:gd name="T14" fmla="*/ 4 w 12"/>
                  <a:gd name="T15" fmla="*/ 4 h 21"/>
                  <a:gd name="T16" fmla="*/ 10 w 12"/>
                  <a:gd name="T17" fmla="*/ 0 h 21"/>
                  <a:gd name="T18" fmla="*/ 12 w 12"/>
                  <a:gd name="T19" fmla="*/ 0 h 21"/>
                  <a:gd name="T20" fmla="*/ 11 w 12"/>
                  <a:gd name="T21" fmla="*/ 5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" h="21">
                    <a:moveTo>
                      <a:pt x="11" y="5"/>
                    </a:moveTo>
                    <a:cubicBezTo>
                      <a:pt x="11" y="5"/>
                      <a:pt x="10" y="5"/>
                      <a:pt x="9" y="5"/>
                    </a:cubicBezTo>
                    <a:cubicBezTo>
                      <a:pt x="8" y="5"/>
                      <a:pt x="7" y="6"/>
                      <a:pt x="5" y="8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11" y="0"/>
                      <a:pt x="11" y="0"/>
                      <a:pt x="12" y="0"/>
                    </a:cubicBezTo>
                    <a:lnTo>
                      <a:pt x="11" y="5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4" name="Freeform 34"/>
              <p:cNvSpPr>
                <a:spLocks noEditPoints="1"/>
              </p:cNvSpPr>
              <p:nvPr/>
            </p:nvSpPr>
            <p:spPr bwMode="auto">
              <a:xfrm>
                <a:off x="4062413" y="5997575"/>
                <a:ext cx="66675" cy="66675"/>
              </a:xfrm>
              <a:custGeom>
                <a:avLst/>
                <a:gdLst>
                  <a:gd name="T0" fmla="*/ 10 w 21"/>
                  <a:gd name="T1" fmla="*/ 21 h 21"/>
                  <a:gd name="T2" fmla="*/ 0 w 21"/>
                  <a:gd name="T3" fmla="*/ 11 h 21"/>
                  <a:gd name="T4" fmla="*/ 10 w 21"/>
                  <a:gd name="T5" fmla="*/ 0 h 21"/>
                  <a:gd name="T6" fmla="*/ 21 w 21"/>
                  <a:gd name="T7" fmla="*/ 10 h 21"/>
                  <a:gd name="T8" fmla="*/ 10 w 21"/>
                  <a:gd name="T9" fmla="*/ 21 h 21"/>
                  <a:gd name="T10" fmla="*/ 10 w 21"/>
                  <a:gd name="T11" fmla="*/ 4 h 21"/>
                  <a:gd name="T12" fmla="*/ 5 w 21"/>
                  <a:gd name="T13" fmla="*/ 10 h 21"/>
                  <a:gd name="T14" fmla="*/ 10 w 21"/>
                  <a:gd name="T15" fmla="*/ 17 h 21"/>
                  <a:gd name="T16" fmla="*/ 15 w 21"/>
                  <a:gd name="T17" fmla="*/ 11 h 21"/>
                  <a:gd name="T18" fmla="*/ 10 w 21"/>
                  <a:gd name="T19" fmla="*/ 4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21">
                    <a:moveTo>
                      <a:pt x="10" y="21"/>
                    </a:move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3" y="0"/>
                      <a:pt x="10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7"/>
                      <a:pt x="17" y="21"/>
                      <a:pt x="10" y="21"/>
                    </a:cubicBezTo>
                    <a:moveTo>
                      <a:pt x="10" y="4"/>
                    </a:moveTo>
                    <a:cubicBezTo>
                      <a:pt x="7" y="4"/>
                      <a:pt x="5" y="7"/>
                      <a:pt x="5" y="10"/>
                    </a:cubicBezTo>
                    <a:cubicBezTo>
                      <a:pt x="5" y="14"/>
                      <a:pt x="6" y="17"/>
                      <a:pt x="10" y="17"/>
                    </a:cubicBezTo>
                    <a:cubicBezTo>
                      <a:pt x="14" y="17"/>
                      <a:pt x="15" y="14"/>
                      <a:pt x="15" y="11"/>
                    </a:cubicBezTo>
                    <a:cubicBezTo>
                      <a:pt x="15" y="6"/>
                      <a:pt x="14" y="4"/>
                      <a:pt x="10" y="4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5" name="Oval 35"/>
              <p:cNvSpPr>
                <a:spLocks noChangeArrowheads="1"/>
              </p:cNvSpPr>
              <p:nvPr/>
            </p:nvSpPr>
            <p:spPr bwMode="auto">
              <a:xfrm>
                <a:off x="4141788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6" name="Freeform 36"/>
              <p:cNvSpPr>
                <a:spLocks noEditPoints="1"/>
              </p:cNvSpPr>
              <p:nvPr/>
            </p:nvSpPr>
            <p:spPr bwMode="auto">
              <a:xfrm>
                <a:off x="41767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3 w 18"/>
                  <a:gd name="T3" fmla="*/ 19 h 21"/>
                  <a:gd name="T4" fmla="*/ 7 w 18"/>
                  <a:gd name="T5" fmla="*/ 21 h 21"/>
                  <a:gd name="T6" fmla="*/ 0 w 18"/>
                  <a:gd name="T7" fmla="*/ 15 h 21"/>
                  <a:gd name="T8" fmla="*/ 10 w 18"/>
                  <a:gd name="T9" fmla="*/ 8 h 21"/>
                  <a:gd name="T10" fmla="*/ 13 w 18"/>
                  <a:gd name="T11" fmla="*/ 8 h 21"/>
                  <a:gd name="T12" fmla="*/ 13 w 18"/>
                  <a:gd name="T13" fmla="*/ 7 h 21"/>
                  <a:gd name="T14" fmla="*/ 8 w 18"/>
                  <a:gd name="T15" fmla="*/ 4 h 21"/>
                  <a:gd name="T16" fmla="*/ 2 w 18"/>
                  <a:gd name="T17" fmla="*/ 5 h 21"/>
                  <a:gd name="T18" fmla="*/ 2 w 18"/>
                  <a:gd name="T19" fmla="*/ 1 h 21"/>
                  <a:gd name="T20" fmla="*/ 9 w 18"/>
                  <a:gd name="T21" fmla="*/ 0 h 21"/>
                  <a:gd name="T22" fmla="*/ 18 w 18"/>
                  <a:gd name="T23" fmla="*/ 7 h 21"/>
                  <a:gd name="T24" fmla="*/ 18 w 18"/>
                  <a:gd name="T25" fmla="*/ 21 h 21"/>
                  <a:gd name="T26" fmla="*/ 14 w 18"/>
                  <a:gd name="T27" fmla="*/ 21 h 21"/>
                  <a:gd name="T28" fmla="*/ 13 w 18"/>
                  <a:gd name="T29" fmla="*/ 12 h 21"/>
                  <a:gd name="T30" fmla="*/ 10 w 18"/>
                  <a:gd name="T31" fmla="*/ 12 h 21"/>
                  <a:gd name="T32" fmla="*/ 5 w 18"/>
                  <a:gd name="T33" fmla="*/ 15 h 21"/>
                  <a:gd name="T34" fmla="*/ 8 w 18"/>
                  <a:gd name="T35" fmla="*/ 17 h 21"/>
                  <a:gd name="T36" fmla="*/ 13 w 18"/>
                  <a:gd name="T37" fmla="*/ 15 h 21"/>
                  <a:gd name="T38" fmla="*/ 13 w 18"/>
                  <a:gd name="T39" fmla="*/ 12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3" y="19"/>
                      <a:pt x="13" y="19"/>
                      <a:pt x="13" y="19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3" y="21"/>
                      <a:pt x="0" y="19"/>
                      <a:pt x="0" y="15"/>
                    </a:cubicBezTo>
                    <a:cubicBezTo>
                      <a:pt x="0" y="10"/>
                      <a:pt x="4" y="8"/>
                      <a:pt x="10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3" y="5"/>
                      <a:pt x="12" y="4"/>
                      <a:pt x="8" y="4"/>
                    </a:cubicBezTo>
                    <a:cubicBezTo>
                      <a:pt x="6" y="4"/>
                      <a:pt x="4" y="4"/>
                      <a:pt x="2" y="5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4" y="0"/>
                      <a:pt x="6" y="0"/>
                      <a:pt x="9" y="0"/>
                    </a:cubicBezTo>
                    <a:cubicBezTo>
                      <a:pt x="15" y="0"/>
                      <a:pt x="18" y="2"/>
                      <a:pt x="18" y="7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  <a:moveTo>
                      <a:pt x="13" y="12"/>
                    </a:moveTo>
                    <a:cubicBezTo>
                      <a:pt x="10" y="12"/>
                      <a:pt x="10" y="12"/>
                      <a:pt x="10" y="12"/>
                    </a:cubicBezTo>
                    <a:cubicBezTo>
                      <a:pt x="7" y="12"/>
                      <a:pt x="5" y="13"/>
                      <a:pt x="5" y="15"/>
                    </a:cubicBezTo>
                    <a:cubicBezTo>
                      <a:pt x="5" y="16"/>
                      <a:pt x="6" y="17"/>
                      <a:pt x="8" y="17"/>
                    </a:cubicBezTo>
                    <a:cubicBezTo>
                      <a:pt x="10" y="17"/>
                      <a:pt x="11" y="17"/>
                      <a:pt x="13" y="15"/>
                    </a:cubicBezTo>
                    <a:lnTo>
                      <a:pt x="13" y="12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7" name="Freeform 37"/>
              <p:cNvSpPr>
                <a:spLocks/>
              </p:cNvSpPr>
              <p:nvPr/>
            </p:nvSpPr>
            <p:spPr bwMode="auto">
              <a:xfrm>
                <a:off x="42529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4 w 18"/>
                  <a:gd name="T3" fmla="*/ 18 h 21"/>
                  <a:gd name="T4" fmla="*/ 7 w 18"/>
                  <a:gd name="T5" fmla="*/ 21 h 21"/>
                  <a:gd name="T6" fmla="*/ 0 w 18"/>
                  <a:gd name="T7" fmla="*/ 13 h 21"/>
                  <a:gd name="T8" fmla="*/ 0 w 18"/>
                  <a:gd name="T9" fmla="*/ 0 h 21"/>
                  <a:gd name="T10" fmla="*/ 5 w 18"/>
                  <a:gd name="T11" fmla="*/ 0 h 21"/>
                  <a:gd name="T12" fmla="*/ 5 w 18"/>
                  <a:gd name="T13" fmla="*/ 12 h 21"/>
                  <a:gd name="T14" fmla="*/ 8 w 18"/>
                  <a:gd name="T15" fmla="*/ 17 h 21"/>
                  <a:gd name="T16" fmla="*/ 13 w 18"/>
                  <a:gd name="T17" fmla="*/ 14 h 21"/>
                  <a:gd name="T18" fmla="*/ 13 w 18"/>
                  <a:gd name="T19" fmla="*/ 0 h 21"/>
                  <a:gd name="T20" fmla="*/ 18 w 18"/>
                  <a:gd name="T21" fmla="*/ 0 h 21"/>
                  <a:gd name="T22" fmla="*/ 18 w 18"/>
                  <a:gd name="T23" fmla="*/ 21 h 21"/>
                  <a:gd name="T24" fmla="*/ 14 w 18"/>
                  <a:gd name="T25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4" y="18"/>
                      <a:pt x="14" y="18"/>
                      <a:pt x="14" y="18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2" y="21"/>
                      <a:pt x="0" y="18"/>
                      <a:pt x="0" y="1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5" y="15"/>
                      <a:pt x="6" y="17"/>
                      <a:pt x="8" y="17"/>
                    </a:cubicBezTo>
                    <a:cubicBezTo>
                      <a:pt x="10" y="17"/>
                      <a:pt x="11" y="16"/>
                      <a:pt x="13" y="14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</p:grpSp>
      </p:grp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58774" y="3717032"/>
            <a:ext cx="6121438" cy="1539200"/>
          </a:xfrm>
        </p:spPr>
        <p:txBody>
          <a:bodyPr numCol="2" spcCol="360000">
            <a:normAutofit/>
          </a:bodyPr>
          <a:lstStyle>
            <a:lvl1pPr marL="0" indent="0" algn="l">
              <a:lnSpc>
                <a:spcPct val="90000"/>
              </a:lnSpc>
              <a:spcBef>
                <a:spcPts val="3000"/>
              </a:spcBef>
              <a:buNone/>
              <a:defRPr sz="1600" b="1">
                <a:solidFill>
                  <a:schemeClr val="bg1"/>
                </a:solidFill>
              </a:defRPr>
            </a:lvl1pPr>
            <a:lvl2pPr marL="0" indent="0" algn="l">
              <a:lnSpc>
                <a:spcPct val="90000"/>
              </a:lnSpc>
              <a:spcBef>
                <a:spcPts val="0"/>
              </a:spcBef>
              <a:spcAft>
                <a:spcPts val="563"/>
              </a:spcAft>
              <a:buNone/>
              <a:defRPr sz="1600">
                <a:solidFill>
                  <a:schemeClr val="bg1"/>
                </a:solidFill>
              </a:defRPr>
            </a:lvl2pPr>
            <a:lvl3pPr marL="266400" indent="-266400" algn="l">
              <a:lnSpc>
                <a:spcPct val="90000"/>
              </a:lnSpc>
              <a:spcBef>
                <a:spcPts val="0"/>
              </a:spcBef>
              <a:buNone/>
              <a:tabLst>
                <a:tab pos="356400" algn="l"/>
              </a:tabLst>
              <a:defRPr sz="1600"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Text Placeholder 14"/>
          <p:cNvSpPr>
            <a:spLocks noGrp="1"/>
          </p:cNvSpPr>
          <p:nvPr userDrawn="1">
            <p:ph type="body" sz="quarter" idx="17"/>
          </p:nvPr>
        </p:nvSpPr>
        <p:spPr>
          <a:xfrm>
            <a:off x="360000" y="5625959"/>
            <a:ext cx="4752000" cy="144000"/>
          </a:xfrm>
        </p:spPr>
        <p:txBody>
          <a:bodyPr anchor="ctr">
            <a:noAutofit/>
          </a:bodyPr>
          <a:lstStyle>
            <a:lvl1pPr>
              <a:buFontTx/>
              <a:buNone/>
              <a:defRPr sz="1200" b="1" cap="all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>
                <a:solidFill>
                  <a:schemeClr val="bg2"/>
                </a:solidFill>
              </a:defRPr>
            </a:lvl2pPr>
            <a:lvl3pPr marL="0" indent="0">
              <a:buFontTx/>
              <a:buNone/>
              <a:defRPr sz="1200">
                <a:solidFill>
                  <a:schemeClr val="bg2"/>
                </a:solidFill>
              </a:defRPr>
            </a:lvl3pPr>
            <a:lvl4pPr marL="0" indent="0">
              <a:buFontTx/>
              <a:buNone/>
              <a:defRPr sz="1200">
                <a:solidFill>
                  <a:schemeClr val="bg2"/>
                </a:solidFill>
              </a:defRPr>
            </a:lvl4pPr>
            <a:lvl5pPr marL="0" indent="0">
              <a:buFontTx/>
              <a:buNone/>
              <a:defRPr sz="1200">
                <a:solidFill>
                  <a:schemeClr val="bg2"/>
                </a:solidFill>
              </a:defRPr>
            </a:lvl5pPr>
            <a:lvl6pPr marL="0" indent="0">
              <a:buFontTx/>
              <a:buNone/>
              <a:defRPr sz="1200">
                <a:solidFill>
                  <a:schemeClr val="bg2"/>
                </a:solidFill>
              </a:defRPr>
            </a:lvl6pPr>
            <a:lvl7pPr marL="0" indent="0">
              <a:buFontTx/>
              <a:buNone/>
              <a:defRPr sz="1200">
                <a:solidFill>
                  <a:schemeClr val="bg2"/>
                </a:solidFill>
              </a:defRPr>
            </a:lvl7pPr>
            <a:lvl8pPr marL="0" indent="0">
              <a:buFontTx/>
              <a:buNone/>
              <a:defRPr sz="1200">
                <a:solidFill>
                  <a:schemeClr val="bg2"/>
                </a:solidFill>
              </a:defRPr>
            </a:lvl8pPr>
            <a:lvl9pPr marL="0" indent="0">
              <a:buFontTx/>
              <a:buNone/>
              <a:defRPr sz="1200">
                <a:solidFill>
                  <a:schemeClr val="bg2"/>
                </a:solidFill>
              </a:defRPr>
            </a:lvl9pPr>
          </a:lstStyle>
          <a:p>
            <a:endParaRPr lang="en-AU" dirty="0" smtClean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>
          <a:xfrm>
            <a:off x="358776" y="2744924"/>
            <a:ext cx="8461374" cy="852487"/>
          </a:xfrm>
        </p:spPr>
        <p:txBody>
          <a:bodyPr>
            <a:noAutofit/>
          </a:bodyPr>
          <a:lstStyle>
            <a:lvl1pPr>
              <a:defRPr sz="55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630210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Option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 userDrawn="1"/>
        </p:nvGrpSpPr>
        <p:grpSpPr>
          <a:xfrm>
            <a:off x="608" y="5500319"/>
            <a:ext cx="9167813" cy="996950"/>
            <a:chOff x="608" y="5500319"/>
            <a:chExt cx="9167813" cy="996950"/>
          </a:xfrm>
        </p:grpSpPr>
        <p:grpSp>
          <p:nvGrpSpPr>
            <p:cNvPr id="43" name="Group 22"/>
            <p:cNvGrpSpPr>
              <a:grpSpLocks/>
            </p:cNvGrpSpPr>
            <p:nvPr userDrawn="1"/>
          </p:nvGrpSpPr>
          <p:grpSpPr bwMode="auto">
            <a:xfrm>
              <a:off x="608" y="5500319"/>
              <a:ext cx="9167813" cy="996950"/>
              <a:chOff x="-7938" y="5668963"/>
              <a:chExt cx="9167813" cy="996950"/>
            </a:xfrm>
          </p:grpSpPr>
          <p:sp>
            <p:nvSpPr>
              <p:cNvPr id="58" name="Freeform 11"/>
              <p:cNvSpPr>
                <a:spLocks noEditPoints="1"/>
              </p:cNvSpPr>
              <p:nvPr userDrawn="1"/>
            </p:nvSpPr>
            <p:spPr bwMode="auto">
              <a:xfrm>
                <a:off x="-7938" y="5668963"/>
                <a:ext cx="9167813" cy="996950"/>
              </a:xfrm>
              <a:custGeom>
                <a:avLst/>
                <a:gdLst>
                  <a:gd name="T0" fmla="*/ 2880 w 2880"/>
                  <a:gd name="T1" fmla="*/ 20 h 313"/>
                  <a:gd name="T2" fmla="*/ 2789 w 2880"/>
                  <a:gd name="T3" fmla="*/ 20 h 313"/>
                  <a:gd name="T4" fmla="*/ 2313 w 2880"/>
                  <a:gd name="T5" fmla="*/ 137 h 313"/>
                  <a:gd name="T6" fmla="*/ 2784 w 2880"/>
                  <a:gd name="T7" fmla="*/ 313 h 313"/>
                  <a:gd name="T8" fmla="*/ 2880 w 2880"/>
                  <a:gd name="T9" fmla="*/ 313 h 313"/>
                  <a:gd name="T10" fmla="*/ 2880 w 2880"/>
                  <a:gd name="T11" fmla="*/ 20 h 313"/>
                  <a:gd name="T12" fmla="*/ 1860 w 2880"/>
                  <a:gd name="T13" fmla="*/ 0 h 313"/>
                  <a:gd name="T14" fmla="*/ 0 w 2880"/>
                  <a:gd name="T15" fmla="*/ 0 h 313"/>
                  <a:gd name="T16" fmla="*/ 0 w 2880"/>
                  <a:gd name="T17" fmla="*/ 157 h 313"/>
                  <a:gd name="T18" fmla="*/ 2030 w 2880"/>
                  <a:gd name="T19" fmla="*/ 157 h 313"/>
                  <a:gd name="T20" fmla="*/ 2313 w 2880"/>
                  <a:gd name="T21" fmla="*/ 137 h 313"/>
                  <a:gd name="T22" fmla="*/ 2313 w 2880"/>
                  <a:gd name="T23" fmla="*/ 137 h 313"/>
                  <a:gd name="T24" fmla="*/ 2313 w 2880"/>
                  <a:gd name="T25" fmla="*/ 137 h 313"/>
                  <a:gd name="T26" fmla="*/ 1860 w 2880"/>
                  <a:gd name="T27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80" h="313">
                    <a:moveTo>
                      <a:pt x="2880" y="20"/>
                    </a:moveTo>
                    <a:cubicBezTo>
                      <a:pt x="2789" y="20"/>
                      <a:pt x="2789" y="20"/>
                      <a:pt x="2789" y="20"/>
                    </a:cubicBezTo>
                    <a:cubicBezTo>
                      <a:pt x="2500" y="20"/>
                      <a:pt x="2393" y="107"/>
                      <a:pt x="2313" y="137"/>
                    </a:cubicBezTo>
                    <a:cubicBezTo>
                      <a:pt x="2411" y="217"/>
                      <a:pt x="2542" y="313"/>
                      <a:pt x="2784" y="313"/>
                    </a:cubicBezTo>
                    <a:cubicBezTo>
                      <a:pt x="2842" y="313"/>
                      <a:pt x="2880" y="313"/>
                      <a:pt x="2880" y="313"/>
                    </a:cubicBezTo>
                    <a:cubicBezTo>
                      <a:pt x="2880" y="20"/>
                      <a:pt x="2880" y="20"/>
                      <a:pt x="2880" y="20"/>
                    </a:cubicBezTo>
                    <a:moveTo>
                      <a:pt x="186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57"/>
                      <a:pt x="0" y="157"/>
                      <a:pt x="0" y="157"/>
                    </a:cubicBezTo>
                    <a:cubicBezTo>
                      <a:pt x="2030" y="157"/>
                      <a:pt x="2030" y="157"/>
                      <a:pt x="2030" y="157"/>
                    </a:cubicBezTo>
                    <a:cubicBezTo>
                      <a:pt x="2214" y="157"/>
                      <a:pt x="2274" y="152"/>
                      <a:pt x="2313" y="137"/>
                    </a:cubicBezTo>
                    <a:cubicBezTo>
                      <a:pt x="2313" y="137"/>
                      <a:pt x="2313" y="137"/>
                      <a:pt x="2313" y="137"/>
                    </a:cubicBezTo>
                    <a:cubicBezTo>
                      <a:pt x="2313" y="137"/>
                      <a:pt x="2313" y="137"/>
                      <a:pt x="2313" y="137"/>
                    </a:cubicBezTo>
                    <a:cubicBezTo>
                      <a:pt x="2216" y="57"/>
                      <a:pt x="2053" y="0"/>
                      <a:pt x="1860" y="0"/>
                    </a:cubicBezTo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9" name="Freeform 24"/>
              <p:cNvSpPr>
                <a:spLocks/>
              </p:cNvSpPr>
              <p:nvPr userDrawn="1"/>
            </p:nvSpPr>
            <p:spPr bwMode="auto">
              <a:xfrm>
                <a:off x="-7938" y="5732463"/>
                <a:ext cx="7362826" cy="433387"/>
              </a:xfrm>
              <a:custGeom>
                <a:avLst/>
                <a:gdLst>
                  <a:gd name="T0" fmla="*/ 2313 w 2313"/>
                  <a:gd name="T1" fmla="*/ 117 h 136"/>
                  <a:gd name="T2" fmla="*/ 1860 w 2313"/>
                  <a:gd name="T3" fmla="*/ 0 h 136"/>
                  <a:gd name="T4" fmla="*/ 0 w 2313"/>
                  <a:gd name="T5" fmla="*/ 0 h 136"/>
                  <a:gd name="T6" fmla="*/ 0 w 2313"/>
                  <a:gd name="T7" fmla="*/ 136 h 136"/>
                  <a:gd name="T8" fmla="*/ 2030 w 2313"/>
                  <a:gd name="T9" fmla="*/ 136 h 136"/>
                  <a:gd name="T10" fmla="*/ 2313 w 2313"/>
                  <a:gd name="T11" fmla="*/ 11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13" h="136">
                    <a:moveTo>
                      <a:pt x="2313" y="117"/>
                    </a:moveTo>
                    <a:cubicBezTo>
                      <a:pt x="2204" y="55"/>
                      <a:pt x="2053" y="0"/>
                      <a:pt x="186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36"/>
                      <a:pt x="0" y="136"/>
                      <a:pt x="0" y="136"/>
                    </a:cubicBezTo>
                    <a:cubicBezTo>
                      <a:pt x="2030" y="136"/>
                      <a:pt x="2030" y="136"/>
                      <a:pt x="2030" y="136"/>
                    </a:cubicBezTo>
                    <a:cubicBezTo>
                      <a:pt x="2214" y="136"/>
                      <a:pt x="2274" y="132"/>
                      <a:pt x="2313" y="11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60" name="Freeform 25"/>
              <p:cNvSpPr>
                <a:spLocks/>
              </p:cNvSpPr>
              <p:nvPr userDrawn="1"/>
            </p:nvSpPr>
            <p:spPr bwMode="auto">
              <a:xfrm>
                <a:off x="7354888" y="5732463"/>
                <a:ext cx="1804987" cy="869950"/>
              </a:xfrm>
              <a:custGeom>
                <a:avLst/>
                <a:gdLst>
                  <a:gd name="T0" fmla="*/ 476 w 567"/>
                  <a:gd name="T1" fmla="*/ 0 h 273"/>
                  <a:gd name="T2" fmla="*/ 0 w 567"/>
                  <a:gd name="T3" fmla="*/ 117 h 273"/>
                  <a:gd name="T4" fmla="*/ 471 w 567"/>
                  <a:gd name="T5" fmla="*/ 273 h 273"/>
                  <a:gd name="T6" fmla="*/ 567 w 567"/>
                  <a:gd name="T7" fmla="*/ 273 h 273"/>
                  <a:gd name="T8" fmla="*/ 567 w 567"/>
                  <a:gd name="T9" fmla="*/ 0 h 273"/>
                  <a:gd name="T10" fmla="*/ 476 w 567"/>
                  <a:gd name="T11" fmla="*/ 0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67" h="273">
                    <a:moveTo>
                      <a:pt x="476" y="0"/>
                    </a:moveTo>
                    <a:cubicBezTo>
                      <a:pt x="187" y="0"/>
                      <a:pt x="80" y="87"/>
                      <a:pt x="0" y="117"/>
                    </a:cubicBezTo>
                    <a:cubicBezTo>
                      <a:pt x="128" y="190"/>
                      <a:pt x="229" y="273"/>
                      <a:pt x="471" y="273"/>
                    </a:cubicBezTo>
                    <a:cubicBezTo>
                      <a:pt x="529" y="273"/>
                      <a:pt x="567" y="273"/>
                      <a:pt x="567" y="273"/>
                    </a:cubicBezTo>
                    <a:cubicBezTo>
                      <a:pt x="567" y="0"/>
                      <a:pt x="567" y="0"/>
                      <a:pt x="567" y="0"/>
                    </a:cubicBezTo>
                    <a:lnTo>
                      <a:pt x="47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</p:grpSp>
        <p:pic>
          <p:nvPicPr>
            <p:cNvPr id="44" name="Picture 78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69275" y="5675743"/>
              <a:ext cx="655638" cy="655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5" name="Group 19"/>
            <p:cNvGrpSpPr/>
            <p:nvPr userDrawn="1"/>
          </p:nvGrpSpPr>
          <p:grpSpPr>
            <a:xfrm>
              <a:off x="360000" y="5807505"/>
              <a:ext cx="814388" cy="95250"/>
              <a:chOff x="3495675" y="5969000"/>
              <a:chExt cx="814388" cy="95250"/>
            </a:xfrm>
            <a:solidFill>
              <a:schemeClr val="accent1"/>
            </a:solidFill>
          </p:grpSpPr>
          <p:sp>
            <p:nvSpPr>
              <p:cNvPr id="46" name="Freeform 26"/>
              <p:cNvSpPr>
                <a:spLocks/>
              </p:cNvSpPr>
              <p:nvPr/>
            </p:nvSpPr>
            <p:spPr bwMode="auto">
              <a:xfrm>
                <a:off x="34956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1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1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47" name="Freeform 27"/>
              <p:cNvSpPr>
                <a:spLocks/>
              </p:cNvSpPr>
              <p:nvPr/>
            </p:nvSpPr>
            <p:spPr bwMode="auto">
              <a:xfrm>
                <a:off x="360362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48" name="Freeform 28"/>
              <p:cNvSpPr>
                <a:spLocks/>
              </p:cNvSpPr>
              <p:nvPr/>
            </p:nvSpPr>
            <p:spPr bwMode="auto">
              <a:xfrm>
                <a:off x="37115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9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49" name="Oval 29"/>
              <p:cNvSpPr>
                <a:spLocks noChangeArrowheads="1"/>
              </p:cNvSpPr>
              <p:nvPr/>
            </p:nvSpPr>
            <p:spPr bwMode="auto">
              <a:xfrm>
                <a:off x="3819525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0" name="Freeform 30"/>
              <p:cNvSpPr>
                <a:spLocks/>
              </p:cNvSpPr>
              <p:nvPr/>
            </p:nvSpPr>
            <p:spPr bwMode="auto">
              <a:xfrm>
                <a:off x="3851275" y="5997575"/>
                <a:ext cx="50800" cy="66675"/>
              </a:xfrm>
              <a:custGeom>
                <a:avLst/>
                <a:gdLst>
                  <a:gd name="T0" fmla="*/ 16 w 16"/>
                  <a:gd name="T1" fmla="*/ 20 h 21"/>
                  <a:gd name="T2" fmla="*/ 10 w 16"/>
                  <a:gd name="T3" fmla="*/ 21 h 21"/>
                  <a:gd name="T4" fmla="*/ 0 w 16"/>
                  <a:gd name="T5" fmla="*/ 11 h 21"/>
                  <a:gd name="T6" fmla="*/ 10 w 16"/>
                  <a:gd name="T7" fmla="*/ 0 h 21"/>
                  <a:gd name="T8" fmla="*/ 16 w 16"/>
                  <a:gd name="T9" fmla="*/ 1 h 21"/>
                  <a:gd name="T10" fmla="*/ 14 w 16"/>
                  <a:gd name="T11" fmla="*/ 5 h 21"/>
                  <a:gd name="T12" fmla="*/ 11 w 16"/>
                  <a:gd name="T13" fmla="*/ 4 h 21"/>
                  <a:gd name="T14" fmla="*/ 6 w 16"/>
                  <a:gd name="T15" fmla="*/ 10 h 21"/>
                  <a:gd name="T16" fmla="*/ 11 w 16"/>
                  <a:gd name="T17" fmla="*/ 17 h 21"/>
                  <a:gd name="T18" fmla="*/ 15 w 16"/>
                  <a:gd name="T19" fmla="*/ 16 h 21"/>
                  <a:gd name="T20" fmla="*/ 16 w 16"/>
                  <a:gd name="T21" fmla="*/ 2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21">
                    <a:moveTo>
                      <a:pt x="16" y="20"/>
                    </a:moveTo>
                    <a:cubicBezTo>
                      <a:pt x="14" y="21"/>
                      <a:pt x="12" y="21"/>
                      <a:pt x="10" y="21"/>
                    </a:cubicBez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4" y="0"/>
                      <a:pt x="10" y="0"/>
                    </a:cubicBezTo>
                    <a:cubicBezTo>
                      <a:pt x="12" y="0"/>
                      <a:pt x="14" y="0"/>
                      <a:pt x="16" y="1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3" y="4"/>
                      <a:pt x="12" y="4"/>
                      <a:pt x="11" y="4"/>
                    </a:cubicBezTo>
                    <a:cubicBezTo>
                      <a:pt x="7" y="4"/>
                      <a:pt x="6" y="6"/>
                      <a:pt x="6" y="10"/>
                    </a:cubicBezTo>
                    <a:cubicBezTo>
                      <a:pt x="6" y="15"/>
                      <a:pt x="7" y="17"/>
                      <a:pt x="11" y="17"/>
                    </a:cubicBezTo>
                    <a:cubicBezTo>
                      <a:pt x="12" y="17"/>
                      <a:pt x="14" y="17"/>
                      <a:pt x="15" y="16"/>
                    </a:cubicBezTo>
                    <a:lnTo>
                      <a:pt x="16" y="2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1" name="Freeform 31"/>
              <p:cNvSpPr>
                <a:spLocks/>
              </p:cNvSpPr>
              <p:nvPr/>
            </p:nvSpPr>
            <p:spPr bwMode="auto">
              <a:xfrm>
                <a:off x="3911600" y="5997575"/>
                <a:ext cx="47625" cy="66675"/>
              </a:xfrm>
              <a:custGeom>
                <a:avLst/>
                <a:gdLst>
                  <a:gd name="T0" fmla="*/ 6 w 15"/>
                  <a:gd name="T1" fmla="*/ 21 h 21"/>
                  <a:gd name="T2" fmla="*/ 0 w 15"/>
                  <a:gd name="T3" fmla="*/ 20 h 21"/>
                  <a:gd name="T4" fmla="*/ 1 w 15"/>
                  <a:gd name="T5" fmla="*/ 16 h 21"/>
                  <a:gd name="T6" fmla="*/ 6 w 15"/>
                  <a:gd name="T7" fmla="*/ 17 h 21"/>
                  <a:gd name="T8" fmla="*/ 9 w 15"/>
                  <a:gd name="T9" fmla="*/ 15 h 21"/>
                  <a:gd name="T10" fmla="*/ 6 w 15"/>
                  <a:gd name="T11" fmla="*/ 12 h 21"/>
                  <a:gd name="T12" fmla="*/ 0 w 15"/>
                  <a:gd name="T13" fmla="*/ 6 h 21"/>
                  <a:gd name="T14" fmla="*/ 8 w 15"/>
                  <a:gd name="T15" fmla="*/ 0 h 21"/>
                  <a:gd name="T16" fmla="*/ 13 w 15"/>
                  <a:gd name="T17" fmla="*/ 0 h 21"/>
                  <a:gd name="T18" fmla="*/ 13 w 15"/>
                  <a:gd name="T19" fmla="*/ 4 h 21"/>
                  <a:gd name="T20" fmla="*/ 9 w 15"/>
                  <a:gd name="T21" fmla="*/ 4 h 21"/>
                  <a:gd name="T22" fmla="*/ 6 w 15"/>
                  <a:gd name="T23" fmla="*/ 6 h 21"/>
                  <a:gd name="T24" fmla="*/ 9 w 15"/>
                  <a:gd name="T25" fmla="*/ 9 h 21"/>
                  <a:gd name="T26" fmla="*/ 15 w 15"/>
                  <a:gd name="T27" fmla="*/ 14 h 21"/>
                  <a:gd name="T28" fmla="*/ 6 w 15"/>
                  <a:gd name="T2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" h="21">
                    <a:moveTo>
                      <a:pt x="6" y="21"/>
                    </a:moveTo>
                    <a:cubicBezTo>
                      <a:pt x="4" y="21"/>
                      <a:pt x="2" y="21"/>
                      <a:pt x="0" y="20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3" y="17"/>
                      <a:pt x="5" y="17"/>
                      <a:pt x="6" y="17"/>
                    </a:cubicBezTo>
                    <a:cubicBezTo>
                      <a:pt x="8" y="17"/>
                      <a:pt x="9" y="16"/>
                      <a:pt x="9" y="15"/>
                    </a:cubicBezTo>
                    <a:cubicBezTo>
                      <a:pt x="9" y="14"/>
                      <a:pt x="8" y="13"/>
                      <a:pt x="6" y="12"/>
                    </a:cubicBezTo>
                    <a:cubicBezTo>
                      <a:pt x="3" y="11"/>
                      <a:pt x="0" y="10"/>
                      <a:pt x="0" y="6"/>
                    </a:cubicBezTo>
                    <a:cubicBezTo>
                      <a:pt x="0" y="2"/>
                      <a:pt x="3" y="0"/>
                      <a:pt x="8" y="0"/>
                    </a:cubicBezTo>
                    <a:cubicBezTo>
                      <a:pt x="10" y="0"/>
                      <a:pt x="12" y="0"/>
                      <a:pt x="13" y="0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1" y="4"/>
                      <a:pt x="10" y="4"/>
                      <a:pt x="9" y="4"/>
                    </a:cubicBezTo>
                    <a:cubicBezTo>
                      <a:pt x="6" y="4"/>
                      <a:pt x="6" y="5"/>
                      <a:pt x="6" y="6"/>
                    </a:cubicBezTo>
                    <a:cubicBezTo>
                      <a:pt x="6" y="7"/>
                      <a:pt x="7" y="8"/>
                      <a:pt x="9" y="9"/>
                    </a:cubicBezTo>
                    <a:cubicBezTo>
                      <a:pt x="13" y="10"/>
                      <a:pt x="15" y="11"/>
                      <a:pt x="15" y="14"/>
                    </a:cubicBezTo>
                    <a:cubicBezTo>
                      <a:pt x="15" y="18"/>
                      <a:pt x="11" y="21"/>
                      <a:pt x="6" y="21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2" name="Freeform 32"/>
              <p:cNvSpPr>
                <a:spLocks noEditPoints="1"/>
              </p:cNvSpPr>
              <p:nvPr/>
            </p:nvSpPr>
            <p:spPr bwMode="auto">
              <a:xfrm>
                <a:off x="3965575" y="5969000"/>
                <a:ext cx="28575" cy="95250"/>
              </a:xfrm>
              <a:custGeom>
                <a:avLst/>
                <a:gdLst>
                  <a:gd name="T0" fmla="*/ 4 w 9"/>
                  <a:gd name="T1" fmla="*/ 30 h 30"/>
                  <a:gd name="T2" fmla="*/ 4 w 9"/>
                  <a:gd name="T3" fmla="*/ 13 h 30"/>
                  <a:gd name="T4" fmla="*/ 0 w 9"/>
                  <a:gd name="T5" fmla="*/ 13 h 30"/>
                  <a:gd name="T6" fmla="*/ 0 w 9"/>
                  <a:gd name="T7" fmla="*/ 9 h 30"/>
                  <a:gd name="T8" fmla="*/ 9 w 9"/>
                  <a:gd name="T9" fmla="*/ 9 h 30"/>
                  <a:gd name="T10" fmla="*/ 9 w 9"/>
                  <a:gd name="T11" fmla="*/ 30 h 30"/>
                  <a:gd name="T12" fmla="*/ 4 w 9"/>
                  <a:gd name="T13" fmla="*/ 30 h 30"/>
                  <a:gd name="T14" fmla="*/ 6 w 9"/>
                  <a:gd name="T15" fmla="*/ 6 h 30"/>
                  <a:gd name="T16" fmla="*/ 3 w 9"/>
                  <a:gd name="T17" fmla="*/ 3 h 30"/>
                  <a:gd name="T18" fmla="*/ 6 w 9"/>
                  <a:gd name="T19" fmla="*/ 0 h 30"/>
                  <a:gd name="T20" fmla="*/ 9 w 9"/>
                  <a:gd name="T21" fmla="*/ 3 h 30"/>
                  <a:gd name="T22" fmla="*/ 6 w 9"/>
                  <a:gd name="T23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" h="30">
                    <a:moveTo>
                      <a:pt x="4" y="30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30"/>
                      <a:pt x="9" y="30"/>
                      <a:pt x="9" y="30"/>
                    </a:cubicBezTo>
                    <a:lnTo>
                      <a:pt x="4" y="30"/>
                    </a:lnTo>
                    <a:close/>
                    <a:moveTo>
                      <a:pt x="6" y="6"/>
                    </a:moveTo>
                    <a:cubicBezTo>
                      <a:pt x="4" y="6"/>
                      <a:pt x="3" y="5"/>
                      <a:pt x="3" y="3"/>
                    </a:cubicBezTo>
                    <a:cubicBezTo>
                      <a:pt x="3" y="1"/>
                      <a:pt x="4" y="0"/>
                      <a:pt x="6" y="0"/>
                    </a:cubicBezTo>
                    <a:cubicBezTo>
                      <a:pt x="8" y="0"/>
                      <a:pt x="9" y="1"/>
                      <a:pt x="9" y="3"/>
                    </a:cubicBezTo>
                    <a:cubicBezTo>
                      <a:pt x="9" y="5"/>
                      <a:pt x="8" y="6"/>
                      <a:pt x="6" y="6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3" name="Freeform 33"/>
              <p:cNvSpPr>
                <a:spLocks/>
              </p:cNvSpPr>
              <p:nvPr/>
            </p:nvSpPr>
            <p:spPr bwMode="auto">
              <a:xfrm>
                <a:off x="4013200" y="5997575"/>
                <a:ext cx="39687" cy="66675"/>
              </a:xfrm>
              <a:custGeom>
                <a:avLst/>
                <a:gdLst>
                  <a:gd name="T0" fmla="*/ 11 w 12"/>
                  <a:gd name="T1" fmla="*/ 5 h 21"/>
                  <a:gd name="T2" fmla="*/ 9 w 12"/>
                  <a:gd name="T3" fmla="*/ 5 h 21"/>
                  <a:gd name="T4" fmla="*/ 5 w 12"/>
                  <a:gd name="T5" fmla="*/ 8 h 21"/>
                  <a:gd name="T6" fmla="*/ 5 w 12"/>
                  <a:gd name="T7" fmla="*/ 21 h 21"/>
                  <a:gd name="T8" fmla="*/ 0 w 12"/>
                  <a:gd name="T9" fmla="*/ 21 h 21"/>
                  <a:gd name="T10" fmla="*/ 0 w 12"/>
                  <a:gd name="T11" fmla="*/ 0 h 21"/>
                  <a:gd name="T12" fmla="*/ 4 w 12"/>
                  <a:gd name="T13" fmla="*/ 0 h 21"/>
                  <a:gd name="T14" fmla="*/ 4 w 12"/>
                  <a:gd name="T15" fmla="*/ 4 h 21"/>
                  <a:gd name="T16" fmla="*/ 10 w 12"/>
                  <a:gd name="T17" fmla="*/ 0 h 21"/>
                  <a:gd name="T18" fmla="*/ 12 w 12"/>
                  <a:gd name="T19" fmla="*/ 0 h 21"/>
                  <a:gd name="T20" fmla="*/ 11 w 12"/>
                  <a:gd name="T21" fmla="*/ 5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" h="21">
                    <a:moveTo>
                      <a:pt x="11" y="5"/>
                    </a:moveTo>
                    <a:cubicBezTo>
                      <a:pt x="11" y="5"/>
                      <a:pt x="10" y="5"/>
                      <a:pt x="9" y="5"/>
                    </a:cubicBezTo>
                    <a:cubicBezTo>
                      <a:pt x="8" y="5"/>
                      <a:pt x="7" y="6"/>
                      <a:pt x="5" y="8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11" y="0"/>
                      <a:pt x="11" y="0"/>
                      <a:pt x="12" y="0"/>
                    </a:cubicBezTo>
                    <a:lnTo>
                      <a:pt x="11" y="5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4" name="Freeform 34"/>
              <p:cNvSpPr>
                <a:spLocks noEditPoints="1"/>
              </p:cNvSpPr>
              <p:nvPr/>
            </p:nvSpPr>
            <p:spPr bwMode="auto">
              <a:xfrm>
                <a:off x="4062413" y="5997575"/>
                <a:ext cx="66675" cy="66675"/>
              </a:xfrm>
              <a:custGeom>
                <a:avLst/>
                <a:gdLst>
                  <a:gd name="T0" fmla="*/ 10 w 21"/>
                  <a:gd name="T1" fmla="*/ 21 h 21"/>
                  <a:gd name="T2" fmla="*/ 0 w 21"/>
                  <a:gd name="T3" fmla="*/ 11 h 21"/>
                  <a:gd name="T4" fmla="*/ 10 w 21"/>
                  <a:gd name="T5" fmla="*/ 0 h 21"/>
                  <a:gd name="T6" fmla="*/ 21 w 21"/>
                  <a:gd name="T7" fmla="*/ 10 h 21"/>
                  <a:gd name="T8" fmla="*/ 10 w 21"/>
                  <a:gd name="T9" fmla="*/ 21 h 21"/>
                  <a:gd name="T10" fmla="*/ 10 w 21"/>
                  <a:gd name="T11" fmla="*/ 4 h 21"/>
                  <a:gd name="T12" fmla="*/ 5 w 21"/>
                  <a:gd name="T13" fmla="*/ 10 h 21"/>
                  <a:gd name="T14" fmla="*/ 10 w 21"/>
                  <a:gd name="T15" fmla="*/ 17 h 21"/>
                  <a:gd name="T16" fmla="*/ 15 w 21"/>
                  <a:gd name="T17" fmla="*/ 11 h 21"/>
                  <a:gd name="T18" fmla="*/ 10 w 21"/>
                  <a:gd name="T19" fmla="*/ 4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21">
                    <a:moveTo>
                      <a:pt x="10" y="21"/>
                    </a:move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3" y="0"/>
                      <a:pt x="10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7"/>
                      <a:pt x="17" y="21"/>
                      <a:pt x="10" y="21"/>
                    </a:cubicBezTo>
                    <a:moveTo>
                      <a:pt x="10" y="4"/>
                    </a:moveTo>
                    <a:cubicBezTo>
                      <a:pt x="7" y="4"/>
                      <a:pt x="5" y="7"/>
                      <a:pt x="5" y="10"/>
                    </a:cubicBezTo>
                    <a:cubicBezTo>
                      <a:pt x="5" y="14"/>
                      <a:pt x="6" y="17"/>
                      <a:pt x="10" y="17"/>
                    </a:cubicBezTo>
                    <a:cubicBezTo>
                      <a:pt x="14" y="17"/>
                      <a:pt x="15" y="14"/>
                      <a:pt x="15" y="11"/>
                    </a:cubicBezTo>
                    <a:cubicBezTo>
                      <a:pt x="15" y="6"/>
                      <a:pt x="14" y="4"/>
                      <a:pt x="10" y="4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5" name="Oval 35"/>
              <p:cNvSpPr>
                <a:spLocks noChangeArrowheads="1"/>
              </p:cNvSpPr>
              <p:nvPr/>
            </p:nvSpPr>
            <p:spPr bwMode="auto">
              <a:xfrm>
                <a:off x="4141788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6" name="Freeform 36"/>
              <p:cNvSpPr>
                <a:spLocks noEditPoints="1"/>
              </p:cNvSpPr>
              <p:nvPr/>
            </p:nvSpPr>
            <p:spPr bwMode="auto">
              <a:xfrm>
                <a:off x="41767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3 w 18"/>
                  <a:gd name="T3" fmla="*/ 19 h 21"/>
                  <a:gd name="T4" fmla="*/ 7 w 18"/>
                  <a:gd name="T5" fmla="*/ 21 h 21"/>
                  <a:gd name="T6" fmla="*/ 0 w 18"/>
                  <a:gd name="T7" fmla="*/ 15 h 21"/>
                  <a:gd name="T8" fmla="*/ 10 w 18"/>
                  <a:gd name="T9" fmla="*/ 8 h 21"/>
                  <a:gd name="T10" fmla="*/ 13 w 18"/>
                  <a:gd name="T11" fmla="*/ 8 h 21"/>
                  <a:gd name="T12" fmla="*/ 13 w 18"/>
                  <a:gd name="T13" fmla="*/ 7 h 21"/>
                  <a:gd name="T14" fmla="*/ 8 w 18"/>
                  <a:gd name="T15" fmla="*/ 4 h 21"/>
                  <a:gd name="T16" fmla="*/ 2 w 18"/>
                  <a:gd name="T17" fmla="*/ 5 h 21"/>
                  <a:gd name="T18" fmla="*/ 2 w 18"/>
                  <a:gd name="T19" fmla="*/ 1 h 21"/>
                  <a:gd name="T20" fmla="*/ 9 w 18"/>
                  <a:gd name="T21" fmla="*/ 0 h 21"/>
                  <a:gd name="T22" fmla="*/ 18 w 18"/>
                  <a:gd name="T23" fmla="*/ 7 h 21"/>
                  <a:gd name="T24" fmla="*/ 18 w 18"/>
                  <a:gd name="T25" fmla="*/ 21 h 21"/>
                  <a:gd name="T26" fmla="*/ 14 w 18"/>
                  <a:gd name="T27" fmla="*/ 21 h 21"/>
                  <a:gd name="T28" fmla="*/ 13 w 18"/>
                  <a:gd name="T29" fmla="*/ 12 h 21"/>
                  <a:gd name="T30" fmla="*/ 10 w 18"/>
                  <a:gd name="T31" fmla="*/ 12 h 21"/>
                  <a:gd name="T32" fmla="*/ 5 w 18"/>
                  <a:gd name="T33" fmla="*/ 15 h 21"/>
                  <a:gd name="T34" fmla="*/ 8 w 18"/>
                  <a:gd name="T35" fmla="*/ 17 h 21"/>
                  <a:gd name="T36" fmla="*/ 13 w 18"/>
                  <a:gd name="T37" fmla="*/ 15 h 21"/>
                  <a:gd name="T38" fmla="*/ 13 w 18"/>
                  <a:gd name="T39" fmla="*/ 12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3" y="19"/>
                      <a:pt x="13" y="19"/>
                      <a:pt x="13" y="19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3" y="21"/>
                      <a:pt x="0" y="19"/>
                      <a:pt x="0" y="15"/>
                    </a:cubicBezTo>
                    <a:cubicBezTo>
                      <a:pt x="0" y="10"/>
                      <a:pt x="4" y="8"/>
                      <a:pt x="10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3" y="5"/>
                      <a:pt x="12" y="4"/>
                      <a:pt x="8" y="4"/>
                    </a:cubicBezTo>
                    <a:cubicBezTo>
                      <a:pt x="6" y="4"/>
                      <a:pt x="4" y="4"/>
                      <a:pt x="2" y="5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4" y="0"/>
                      <a:pt x="6" y="0"/>
                      <a:pt x="9" y="0"/>
                    </a:cubicBezTo>
                    <a:cubicBezTo>
                      <a:pt x="15" y="0"/>
                      <a:pt x="18" y="2"/>
                      <a:pt x="18" y="7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  <a:moveTo>
                      <a:pt x="13" y="12"/>
                    </a:moveTo>
                    <a:cubicBezTo>
                      <a:pt x="10" y="12"/>
                      <a:pt x="10" y="12"/>
                      <a:pt x="10" y="12"/>
                    </a:cubicBezTo>
                    <a:cubicBezTo>
                      <a:pt x="7" y="12"/>
                      <a:pt x="5" y="13"/>
                      <a:pt x="5" y="15"/>
                    </a:cubicBezTo>
                    <a:cubicBezTo>
                      <a:pt x="5" y="16"/>
                      <a:pt x="6" y="17"/>
                      <a:pt x="8" y="17"/>
                    </a:cubicBezTo>
                    <a:cubicBezTo>
                      <a:pt x="10" y="17"/>
                      <a:pt x="11" y="17"/>
                      <a:pt x="13" y="15"/>
                    </a:cubicBezTo>
                    <a:lnTo>
                      <a:pt x="13" y="12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7" name="Freeform 37"/>
              <p:cNvSpPr>
                <a:spLocks/>
              </p:cNvSpPr>
              <p:nvPr/>
            </p:nvSpPr>
            <p:spPr bwMode="auto">
              <a:xfrm>
                <a:off x="42529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4 w 18"/>
                  <a:gd name="T3" fmla="*/ 18 h 21"/>
                  <a:gd name="T4" fmla="*/ 7 w 18"/>
                  <a:gd name="T5" fmla="*/ 21 h 21"/>
                  <a:gd name="T6" fmla="*/ 0 w 18"/>
                  <a:gd name="T7" fmla="*/ 13 h 21"/>
                  <a:gd name="T8" fmla="*/ 0 w 18"/>
                  <a:gd name="T9" fmla="*/ 0 h 21"/>
                  <a:gd name="T10" fmla="*/ 5 w 18"/>
                  <a:gd name="T11" fmla="*/ 0 h 21"/>
                  <a:gd name="T12" fmla="*/ 5 w 18"/>
                  <a:gd name="T13" fmla="*/ 12 h 21"/>
                  <a:gd name="T14" fmla="*/ 8 w 18"/>
                  <a:gd name="T15" fmla="*/ 17 h 21"/>
                  <a:gd name="T16" fmla="*/ 13 w 18"/>
                  <a:gd name="T17" fmla="*/ 14 h 21"/>
                  <a:gd name="T18" fmla="*/ 13 w 18"/>
                  <a:gd name="T19" fmla="*/ 0 h 21"/>
                  <a:gd name="T20" fmla="*/ 18 w 18"/>
                  <a:gd name="T21" fmla="*/ 0 h 21"/>
                  <a:gd name="T22" fmla="*/ 18 w 18"/>
                  <a:gd name="T23" fmla="*/ 21 h 21"/>
                  <a:gd name="T24" fmla="*/ 14 w 18"/>
                  <a:gd name="T25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4" y="18"/>
                      <a:pt x="14" y="18"/>
                      <a:pt x="14" y="18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2" y="21"/>
                      <a:pt x="0" y="18"/>
                      <a:pt x="0" y="1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5" y="15"/>
                      <a:pt x="6" y="17"/>
                      <a:pt x="8" y="17"/>
                    </a:cubicBezTo>
                    <a:cubicBezTo>
                      <a:pt x="10" y="17"/>
                      <a:pt x="11" y="16"/>
                      <a:pt x="13" y="14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</p:grpSp>
      </p:grp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58774" y="2168860"/>
            <a:ext cx="6121438" cy="3087372"/>
          </a:xfrm>
        </p:spPr>
        <p:txBody>
          <a:bodyPr numCol="2" spcCol="360000">
            <a:normAutofit/>
          </a:bodyPr>
          <a:lstStyle>
            <a:lvl1pPr marL="0" indent="0" algn="l">
              <a:lnSpc>
                <a:spcPct val="90000"/>
              </a:lnSpc>
              <a:spcBef>
                <a:spcPts val="3000"/>
              </a:spcBef>
              <a:buNone/>
              <a:defRPr sz="1600" b="1">
                <a:solidFill>
                  <a:schemeClr val="bg1"/>
                </a:solidFill>
              </a:defRPr>
            </a:lvl1pPr>
            <a:lvl2pPr marL="0" indent="0" algn="l">
              <a:lnSpc>
                <a:spcPct val="90000"/>
              </a:lnSpc>
              <a:spcBef>
                <a:spcPts val="0"/>
              </a:spcBef>
              <a:spcAft>
                <a:spcPts val="563"/>
              </a:spcAft>
              <a:buNone/>
              <a:defRPr sz="1600">
                <a:solidFill>
                  <a:schemeClr val="bg1"/>
                </a:solidFill>
              </a:defRPr>
            </a:lvl2pPr>
            <a:lvl3pPr marL="266400" indent="-266400" algn="l">
              <a:lnSpc>
                <a:spcPct val="90000"/>
              </a:lnSpc>
              <a:spcBef>
                <a:spcPts val="0"/>
              </a:spcBef>
              <a:buNone/>
              <a:tabLst>
                <a:tab pos="356400" algn="l"/>
              </a:tabLst>
              <a:defRPr sz="1600"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Text Placeholder 14"/>
          <p:cNvSpPr>
            <a:spLocks noGrp="1"/>
          </p:cNvSpPr>
          <p:nvPr userDrawn="1">
            <p:ph type="body" sz="quarter" idx="17"/>
          </p:nvPr>
        </p:nvSpPr>
        <p:spPr>
          <a:xfrm>
            <a:off x="360000" y="5625959"/>
            <a:ext cx="4752000" cy="144000"/>
          </a:xfrm>
        </p:spPr>
        <p:txBody>
          <a:bodyPr anchor="ctr">
            <a:noAutofit/>
          </a:bodyPr>
          <a:lstStyle>
            <a:lvl1pPr>
              <a:buFontTx/>
              <a:buNone/>
              <a:defRPr sz="1200" b="1" cap="all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>
                <a:solidFill>
                  <a:schemeClr val="bg2"/>
                </a:solidFill>
              </a:defRPr>
            </a:lvl2pPr>
            <a:lvl3pPr marL="0" indent="0">
              <a:buFontTx/>
              <a:buNone/>
              <a:defRPr sz="1200">
                <a:solidFill>
                  <a:schemeClr val="bg2"/>
                </a:solidFill>
              </a:defRPr>
            </a:lvl3pPr>
            <a:lvl4pPr marL="0" indent="0">
              <a:buFontTx/>
              <a:buNone/>
              <a:defRPr sz="1200">
                <a:solidFill>
                  <a:schemeClr val="bg2"/>
                </a:solidFill>
              </a:defRPr>
            </a:lvl4pPr>
            <a:lvl5pPr marL="0" indent="0">
              <a:buFontTx/>
              <a:buNone/>
              <a:defRPr sz="1200">
                <a:solidFill>
                  <a:schemeClr val="bg2"/>
                </a:solidFill>
              </a:defRPr>
            </a:lvl5pPr>
            <a:lvl6pPr marL="0" indent="0">
              <a:buFontTx/>
              <a:buNone/>
              <a:defRPr sz="1200">
                <a:solidFill>
                  <a:schemeClr val="bg2"/>
                </a:solidFill>
              </a:defRPr>
            </a:lvl6pPr>
            <a:lvl7pPr marL="0" indent="0">
              <a:buFontTx/>
              <a:buNone/>
              <a:defRPr sz="1200">
                <a:solidFill>
                  <a:schemeClr val="bg2"/>
                </a:solidFill>
              </a:defRPr>
            </a:lvl7pPr>
            <a:lvl8pPr marL="0" indent="0">
              <a:buFontTx/>
              <a:buNone/>
              <a:defRPr sz="1200">
                <a:solidFill>
                  <a:schemeClr val="bg2"/>
                </a:solidFill>
              </a:defRPr>
            </a:lvl8pPr>
            <a:lvl9pPr marL="0" indent="0">
              <a:buFontTx/>
              <a:buNone/>
              <a:defRPr sz="1200">
                <a:solidFill>
                  <a:schemeClr val="bg2"/>
                </a:solidFill>
              </a:defRPr>
            </a:lvl9pPr>
          </a:lstStyle>
          <a:p>
            <a:endParaRPr lang="en-AU" dirty="0" smtClean="0"/>
          </a:p>
        </p:txBody>
      </p:sp>
    </p:spTree>
    <p:extLst>
      <p:ext uri="{BB962C8B-B14F-4D97-AF65-F5344CB8AC3E}">
        <p14:creationId xmlns:p14="http://schemas.microsoft.com/office/powerpoint/2010/main" val="4630210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IVTW 2014 - Australia  |  Chris Phillips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4C469B-808B-A549-9114-32B96EBC9D0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6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ternative Title Slide + Collaborator logo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 userDrawn="1"/>
        </p:nvGrpSpPr>
        <p:grpSpPr>
          <a:xfrm>
            <a:off x="-26988" y="357188"/>
            <a:ext cx="9199469" cy="6500812"/>
            <a:chOff x="-26988" y="357188"/>
            <a:chExt cx="9199469" cy="6500812"/>
          </a:xfrm>
        </p:grpSpPr>
        <p:grpSp>
          <p:nvGrpSpPr>
            <p:cNvPr id="29" name="Group 66"/>
            <p:cNvGrpSpPr>
              <a:grpSpLocks/>
            </p:cNvGrpSpPr>
            <p:nvPr userDrawn="1"/>
          </p:nvGrpSpPr>
          <p:grpSpPr bwMode="auto">
            <a:xfrm>
              <a:off x="-26988" y="357188"/>
              <a:ext cx="9178926" cy="2571750"/>
              <a:chOff x="-17463" y="357188"/>
              <a:chExt cx="9186863" cy="2571750"/>
            </a:xfrm>
          </p:grpSpPr>
          <p:sp>
            <p:nvSpPr>
              <p:cNvPr id="51" name="Freeform 17"/>
              <p:cNvSpPr>
                <a:spLocks/>
              </p:cNvSpPr>
              <p:nvPr userDrawn="1"/>
            </p:nvSpPr>
            <p:spPr bwMode="auto">
              <a:xfrm>
                <a:off x="-17463" y="1971675"/>
                <a:ext cx="9186863" cy="957263"/>
              </a:xfrm>
              <a:custGeom>
                <a:avLst/>
                <a:gdLst>
                  <a:gd name="T0" fmla="*/ 0 w 2880"/>
                  <a:gd name="T1" fmla="*/ 0 h 300"/>
                  <a:gd name="T2" fmla="*/ 372 w 2880"/>
                  <a:gd name="T3" fmla="*/ 0 h 300"/>
                  <a:gd name="T4" fmla="*/ 890 w 2880"/>
                  <a:gd name="T5" fmla="*/ 171 h 300"/>
                  <a:gd name="T6" fmla="*/ 1389 w 2880"/>
                  <a:gd name="T7" fmla="*/ 300 h 300"/>
                  <a:gd name="T8" fmla="*/ 2880 w 2880"/>
                  <a:gd name="T9" fmla="*/ 30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300">
                    <a:moveTo>
                      <a:pt x="0" y="0"/>
                    </a:moveTo>
                    <a:cubicBezTo>
                      <a:pt x="0" y="0"/>
                      <a:pt x="308" y="0"/>
                      <a:pt x="372" y="0"/>
                    </a:cubicBezTo>
                    <a:cubicBezTo>
                      <a:pt x="638" y="0"/>
                      <a:pt x="749" y="91"/>
                      <a:pt x="890" y="171"/>
                    </a:cubicBezTo>
                    <a:cubicBezTo>
                      <a:pt x="1011" y="240"/>
                      <a:pt x="1176" y="300"/>
                      <a:pt x="1389" y="300"/>
                    </a:cubicBezTo>
                    <a:cubicBezTo>
                      <a:pt x="2880" y="300"/>
                      <a:pt x="2880" y="300"/>
                      <a:pt x="2880" y="300"/>
                    </a:cubicBezTo>
                  </a:path>
                </a:pathLst>
              </a:custGeom>
              <a:no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2" name="Freeform 18"/>
              <p:cNvSpPr>
                <a:spLocks/>
              </p:cNvSpPr>
              <p:nvPr userDrawn="1"/>
            </p:nvSpPr>
            <p:spPr bwMode="auto">
              <a:xfrm>
                <a:off x="-17463" y="2449513"/>
                <a:ext cx="9186863" cy="479425"/>
              </a:xfrm>
              <a:custGeom>
                <a:avLst/>
                <a:gdLst>
                  <a:gd name="T0" fmla="*/ 2880 w 2880"/>
                  <a:gd name="T1" fmla="*/ 0 h 150"/>
                  <a:gd name="T2" fmla="*/ 1202 w 2880"/>
                  <a:gd name="T3" fmla="*/ 0 h 150"/>
                  <a:gd name="T4" fmla="*/ 890 w 2880"/>
                  <a:gd name="T5" fmla="*/ 21 h 150"/>
                  <a:gd name="T6" fmla="*/ 366 w 2880"/>
                  <a:gd name="T7" fmla="*/ 150 h 150"/>
                  <a:gd name="T8" fmla="*/ 0 w 2880"/>
                  <a:gd name="T9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2880" y="0"/>
                    </a:moveTo>
                    <a:cubicBezTo>
                      <a:pt x="1202" y="0"/>
                      <a:pt x="1202" y="0"/>
                      <a:pt x="1202" y="0"/>
                    </a:cubicBezTo>
                    <a:cubicBezTo>
                      <a:pt x="999" y="0"/>
                      <a:pt x="933" y="5"/>
                      <a:pt x="890" y="21"/>
                    </a:cubicBezTo>
                    <a:cubicBezTo>
                      <a:pt x="802" y="55"/>
                      <a:pt x="685" y="150"/>
                      <a:pt x="366" y="150"/>
                    </a:cubicBezTo>
                    <a:cubicBezTo>
                      <a:pt x="0" y="150"/>
                      <a:pt x="0" y="150"/>
                      <a:pt x="0" y="15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3" name="Freeform 19"/>
              <p:cNvSpPr>
                <a:spLocks/>
              </p:cNvSpPr>
              <p:nvPr userDrawn="1"/>
            </p:nvSpPr>
            <p:spPr bwMode="auto">
              <a:xfrm>
                <a:off x="-17463" y="1655763"/>
                <a:ext cx="9186863" cy="954087"/>
              </a:xfrm>
              <a:custGeom>
                <a:avLst/>
                <a:gdLst>
                  <a:gd name="T0" fmla="*/ 0 w 2880"/>
                  <a:gd name="T1" fmla="*/ 0 h 299"/>
                  <a:gd name="T2" fmla="*/ 372 w 2880"/>
                  <a:gd name="T3" fmla="*/ 0 h 299"/>
                  <a:gd name="T4" fmla="*/ 890 w 2880"/>
                  <a:gd name="T5" fmla="*/ 170 h 299"/>
                  <a:gd name="T6" fmla="*/ 1389 w 2880"/>
                  <a:gd name="T7" fmla="*/ 299 h 299"/>
                  <a:gd name="T8" fmla="*/ 2880 w 2880"/>
                  <a:gd name="T9" fmla="*/ 299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0" y="0"/>
                    </a:moveTo>
                    <a:cubicBezTo>
                      <a:pt x="0" y="0"/>
                      <a:pt x="308" y="0"/>
                      <a:pt x="372" y="0"/>
                    </a:cubicBezTo>
                    <a:cubicBezTo>
                      <a:pt x="638" y="0"/>
                      <a:pt x="749" y="90"/>
                      <a:pt x="890" y="170"/>
                    </a:cubicBezTo>
                    <a:cubicBezTo>
                      <a:pt x="1011" y="239"/>
                      <a:pt x="1176" y="299"/>
                      <a:pt x="1389" y="299"/>
                    </a:cubicBezTo>
                    <a:cubicBezTo>
                      <a:pt x="2880" y="299"/>
                      <a:pt x="2880" y="299"/>
                      <a:pt x="2880" y="299"/>
                    </a:cubicBezTo>
                  </a:path>
                </a:pathLst>
              </a:custGeom>
              <a:noFill/>
              <a:ln w="19050" cap="flat">
                <a:solidFill>
                  <a:schemeClr val="accent2">
                    <a:lumMod val="90000"/>
                    <a:lumOff val="10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4" name="Freeform 20"/>
              <p:cNvSpPr>
                <a:spLocks/>
              </p:cNvSpPr>
              <p:nvPr userDrawn="1"/>
            </p:nvSpPr>
            <p:spPr bwMode="auto">
              <a:xfrm>
                <a:off x="-17463" y="2130425"/>
                <a:ext cx="9186863" cy="479425"/>
              </a:xfrm>
              <a:custGeom>
                <a:avLst/>
                <a:gdLst>
                  <a:gd name="T0" fmla="*/ 2880 w 2880"/>
                  <a:gd name="T1" fmla="*/ 0 h 150"/>
                  <a:gd name="T2" fmla="*/ 1202 w 2880"/>
                  <a:gd name="T3" fmla="*/ 0 h 150"/>
                  <a:gd name="T4" fmla="*/ 890 w 2880"/>
                  <a:gd name="T5" fmla="*/ 21 h 150"/>
                  <a:gd name="T6" fmla="*/ 366 w 2880"/>
                  <a:gd name="T7" fmla="*/ 150 h 150"/>
                  <a:gd name="T8" fmla="*/ 0 w 2880"/>
                  <a:gd name="T9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2880" y="0"/>
                    </a:moveTo>
                    <a:cubicBezTo>
                      <a:pt x="1202" y="0"/>
                      <a:pt x="1202" y="0"/>
                      <a:pt x="1202" y="0"/>
                    </a:cubicBezTo>
                    <a:cubicBezTo>
                      <a:pt x="999" y="0"/>
                      <a:pt x="933" y="5"/>
                      <a:pt x="890" y="21"/>
                    </a:cubicBezTo>
                    <a:cubicBezTo>
                      <a:pt x="802" y="55"/>
                      <a:pt x="685" y="150"/>
                      <a:pt x="366" y="150"/>
                    </a:cubicBezTo>
                    <a:cubicBezTo>
                      <a:pt x="0" y="150"/>
                      <a:pt x="0" y="150"/>
                      <a:pt x="0" y="150"/>
                    </a:cubicBezTo>
                  </a:path>
                </a:pathLst>
              </a:custGeom>
              <a:noFill/>
              <a:ln w="19050" cap="flat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5" name="Freeform 21"/>
              <p:cNvSpPr>
                <a:spLocks/>
              </p:cNvSpPr>
              <p:nvPr userDrawn="1"/>
            </p:nvSpPr>
            <p:spPr bwMode="auto">
              <a:xfrm>
                <a:off x="-17463" y="1336675"/>
                <a:ext cx="9186863" cy="954088"/>
              </a:xfrm>
              <a:custGeom>
                <a:avLst/>
                <a:gdLst>
                  <a:gd name="T0" fmla="*/ 0 w 2880"/>
                  <a:gd name="T1" fmla="*/ 0 h 299"/>
                  <a:gd name="T2" fmla="*/ 372 w 2880"/>
                  <a:gd name="T3" fmla="*/ 0 h 299"/>
                  <a:gd name="T4" fmla="*/ 890 w 2880"/>
                  <a:gd name="T5" fmla="*/ 171 h 299"/>
                  <a:gd name="T6" fmla="*/ 1389 w 2880"/>
                  <a:gd name="T7" fmla="*/ 299 h 299"/>
                  <a:gd name="T8" fmla="*/ 2880 w 2880"/>
                  <a:gd name="T9" fmla="*/ 299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0" y="0"/>
                    </a:moveTo>
                    <a:cubicBezTo>
                      <a:pt x="0" y="0"/>
                      <a:pt x="308" y="0"/>
                      <a:pt x="372" y="0"/>
                    </a:cubicBezTo>
                    <a:cubicBezTo>
                      <a:pt x="638" y="0"/>
                      <a:pt x="749" y="90"/>
                      <a:pt x="890" y="171"/>
                    </a:cubicBezTo>
                    <a:cubicBezTo>
                      <a:pt x="1011" y="239"/>
                      <a:pt x="1176" y="299"/>
                      <a:pt x="1389" y="299"/>
                    </a:cubicBezTo>
                    <a:cubicBezTo>
                      <a:pt x="2880" y="299"/>
                      <a:pt x="2880" y="299"/>
                      <a:pt x="2880" y="299"/>
                    </a:cubicBezTo>
                  </a:path>
                </a:pathLst>
              </a:custGeom>
              <a:no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6" name="Freeform 22"/>
              <p:cNvSpPr>
                <a:spLocks/>
              </p:cNvSpPr>
              <p:nvPr userDrawn="1"/>
            </p:nvSpPr>
            <p:spPr bwMode="auto">
              <a:xfrm>
                <a:off x="-17463" y="1811338"/>
                <a:ext cx="9186863" cy="479425"/>
              </a:xfrm>
              <a:custGeom>
                <a:avLst/>
                <a:gdLst>
                  <a:gd name="T0" fmla="*/ 2880 w 2880"/>
                  <a:gd name="T1" fmla="*/ 0 h 150"/>
                  <a:gd name="T2" fmla="*/ 1202 w 2880"/>
                  <a:gd name="T3" fmla="*/ 0 h 150"/>
                  <a:gd name="T4" fmla="*/ 890 w 2880"/>
                  <a:gd name="T5" fmla="*/ 22 h 150"/>
                  <a:gd name="T6" fmla="*/ 366 w 2880"/>
                  <a:gd name="T7" fmla="*/ 150 h 150"/>
                  <a:gd name="T8" fmla="*/ 0 w 2880"/>
                  <a:gd name="T9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2880" y="0"/>
                    </a:moveTo>
                    <a:cubicBezTo>
                      <a:pt x="1202" y="0"/>
                      <a:pt x="1202" y="0"/>
                      <a:pt x="1202" y="0"/>
                    </a:cubicBezTo>
                    <a:cubicBezTo>
                      <a:pt x="999" y="0"/>
                      <a:pt x="933" y="5"/>
                      <a:pt x="890" y="22"/>
                    </a:cubicBezTo>
                    <a:cubicBezTo>
                      <a:pt x="802" y="55"/>
                      <a:pt x="685" y="150"/>
                      <a:pt x="366" y="150"/>
                    </a:cubicBezTo>
                    <a:cubicBezTo>
                      <a:pt x="0" y="150"/>
                      <a:pt x="0" y="150"/>
                      <a:pt x="0" y="15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7" name="Freeform 23"/>
              <p:cNvSpPr>
                <a:spLocks/>
              </p:cNvSpPr>
              <p:nvPr userDrawn="1"/>
            </p:nvSpPr>
            <p:spPr bwMode="auto">
              <a:xfrm>
                <a:off x="-17463" y="357188"/>
                <a:ext cx="9186863" cy="957262"/>
              </a:xfrm>
              <a:custGeom>
                <a:avLst/>
                <a:gdLst>
                  <a:gd name="T0" fmla="*/ 2880 w 2880"/>
                  <a:gd name="T1" fmla="*/ 300 h 300"/>
                  <a:gd name="T2" fmla="*/ 2501 w 2880"/>
                  <a:gd name="T3" fmla="*/ 300 h 300"/>
                  <a:gd name="T4" fmla="*/ 1984 w 2880"/>
                  <a:gd name="T5" fmla="*/ 129 h 300"/>
                  <a:gd name="T6" fmla="*/ 1485 w 2880"/>
                  <a:gd name="T7" fmla="*/ 0 h 300"/>
                  <a:gd name="T8" fmla="*/ 0 w 2880"/>
                  <a:gd name="T9" fmla="*/ 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300">
                    <a:moveTo>
                      <a:pt x="2880" y="300"/>
                    </a:moveTo>
                    <a:cubicBezTo>
                      <a:pt x="2880" y="300"/>
                      <a:pt x="2565" y="300"/>
                      <a:pt x="2501" y="300"/>
                    </a:cubicBezTo>
                    <a:cubicBezTo>
                      <a:pt x="2236" y="300"/>
                      <a:pt x="2124" y="209"/>
                      <a:pt x="1984" y="129"/>
                    </a:cubicBezTo>
                    <a:cubicBezTo>
                      <a:pt x="1863" y="60"/>
                      <a:pt x="1698" y="0"/>
                      <a:pt x="1485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noFill/>
              <a:ln w="19050" cap="flat">
                <a:solidFill>
                  <a:schemeClr val="accent2">
                    <a:lumMod val="90000"/>
                    <a:lumOff val="10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8" name="Freeform 24"/>
              <p:cNvSpPr>
                <a:spLocks/>
              </p:cNvSpPr>
              <p:nvPr userDrawn="1"/>
            </p:nvSpPr>
            <p:spPr bwMode="auto">
              <a:xfrm>
                <a:off x="-17463" y="357188"/>
                <a:ext cx="9186863" cy="477837"/>
              </a:xfrm>
              <a:custGeom>
                <a:avLst/>
                <a:gdLst>
                  <a:gd name="T0" fmla="*/ 0 w 2880"/>
                  <a:gd name="T1" fmla="*/ 150 h 150"/>
                  <a:gd name="T2" fmla="*/ 1672 w 2880"/>
                  <a:gd name="T3" fmla="*/ 150 h 150"/>
                  <a:gd name="T4" fmla="*/ 1984 w 2880"/>
                  <a:gd name="T5" fmla="*/ 129 h 150"/>
                  <a:gd name="T6" fmla="*/ 2507 w 2880"/>
                  <a:gd name="T7" fmla="*/ 0 h 150"/>
                  <a:gd name="T8" fmla="*/ 2880 w 2880"/>
                  <a:gd name="T9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0" y="150"/>
                    </a:moveTo>
                    <a:cubicBezTo>
                      <a:pt x="1672" y="150"/>
                      <a:pt x="1672" y="150"/>
                      <a:pt x="1672" y="150"/>
                    </a:cubicBezTo>
                    <a:cubicBezTo>
                      <a:pt x="1875" y="150"/>
                      <a:pt x="1941" y="145"/>
                      <a:pt x="1984" y="129"/>
                    </a:cubicBezTo>
                    <a:cubicBezTo>
                      <a:pt x="2071" y="95"/>
                      <a:pt x="2189" y="0"/>
                      <a:pt x="2507" y="0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9" name="Freeform 25"/>
              <p:cNvSpPr>
                <a:spLocks/>
              </p:cNvSpPr>
              <p:nvPr userDrawn="1"/>
            </p:nvSpPr>
            <p:spPr bwMode="auto">
              <a:xfrm>
                <a:off x="-17463" y="676275"/>
                <a:ext cx="9186863" cy="954088"/>
              </a:xfrm>
              <a:custGeom>
                <a:avLst/>
                <a:gdLst>
                  <a:gd name="T0" fmla="*/ 2880 w 2880"/>
                  <a:gd name="T1" fmla="*/ 299 h 299"/>
                  <a:gd name="T2" fmla="*/ 2501 w 2880"/>
                  <a:gd name="T3" fmla="*/ 299 h 299"/>
                  <a:gd name="T4" fmla="*/ 1984 w 2880"/>
                  <a:gd name="T5" fmla="*/ 129 h 299"/>
                  <a:gd name="T6" fmla="*/ 1485 w 2880"/>
                  <a:gd name="T7" fmla="*/ 0 h 299"/>
                  <a:gd name="T8" fmla="*/ 0 w 2880"/>
                  <a:gd name="T9" fmla="*/ 0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2880" y="299"/>
                    </a:moveTo>
                    <a:cubicBezTo>
                      <a:pt x="2880" y="299"/>
                      <a:pt x="2565" y="299"/>
                      <a:pt x="2501" y="299"/>
                    </a:cubicBezTo>
                    <a:cubicBezTo>
                      <a:pt x="2236" y="299"/>
                      <a:pt x="2124" y="209"/>
                      <a:pt x="1984" y="129"/>
                    </a:cubicBezTo>
                    <a:cubicBezTo>
                      <a:pt x="1863" y="60"/>
                      <a:pt x="1698" y="0"/>
                      <a:pt x="1485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no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60" name="Freeform 26"/>
              <p:cNvSpPr>
                <a:spLocks/>
              </p:cNvSpPr>
              <p:nvPr userDrawn="1"/>
            </p:nvSpPr>
            <p:spPr bwMode="auto">
              <a:xfrm>
                <a:off x="-17463" y="676275"/>
                <a:ext cx="9186863" cy="477838"/>
              </a:xfrm>
              <a:custGeom>
                <a:avLst/>
                <a:gdLst>
                  <a:gd name="T0" fmla="*/ 0 w 2880"/>
                  <a:gd name="T1" fmla="*/ 150 h 150"/>
                  <a:gd name="T2" fmla="*/ 1672 w 2880"/>
                  <a:gd name="T3" fmla="*/ 150 h 150"/>
                  <a:gd name="T4" fmla="*/ 1984 w 2880"/>
                  <a:gd name="T5" fmla="*/ 129 h 150"/>
                  <a:gd name="T6" fmla="*/ 2507 w 2880"/>
                  <a:gd name="T7" fmla="*/ 0 h 150"/>
                  <a:gd name="T8" fmla="*/ 2880 w 2880"/>
                  <a:gd name="T9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0" y="150"/>
                    </a:moveTo>
                    <a:cubicBezTo>
                      <a:pt x="1672" y="150"/>
                      <a:pt x="1672" y="150"/>
                      <a:pt x="1672" y="150"/>
                    </a:cubicBezTo>
                    <a:cubicBezTo>
                      <a:pt x="1875" y="150"/>
                      <a:pt x="1941" y="145"/>
                      <a:pt x="1984" y="129"/>
                    </a:cubicBezTo>
                    <a:cubicBezTo>
                      <a:pt x="2071" y="95"/>
                      <a:pt x="2189" y="0"/>
                      <a:pt x="2507" y="0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noFill/>
              <a:ln w="19050" cap="flat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61" name="Freeform 27"/>
              <p:cNvSpPr>
                <a:spLocks/>
              </p:cNvSpPr>
              <p:nvPr userDrawn="1"/>
            </p:nvSpPr>
            <p:spPr bwMode="auto">
              <a:xfrm>
                <a:off x="-17463" y="995363"/>
                <a:ext cx="9186863" cy="954087"/>
              </a:xfrm>
              <a:custGeom>
                <a:avLst/>
                <a:gdLst>
                  <a:gd name="T0" fmla="*/ 2880 w 2880"/>
                  <a:gd name="T1" fmla="*/ 299 h 299"/>
                  <a:gd name="T2" fmla="*/ 2501 w 2880"/>
                  <a:gd name="T3" fmla="*/ 299 h 299"/>
                  <a:gd name="T4" fmla="*/ 1984 w 2880"/>
                  <a:gd name="T5" fmla="*/ 128 h 299"/>
                  <a:gd name="T6" fmla="*/ 1485 w 2880"/>
                  <a:gd name="T7" fmla="*/ 0 h 299"/>
                  <a:gd name="T8" fmla="*/ 0 w 2880"/>
                  <a:gd name="T9" fmla="*/ 0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2880" y="299"/>
                    </a:moveTo>
                    <a:cubicBezTo>
                      <a:pt x="2880" y="299"/>
                      <a:pt x="2565" y="299"/>
                      <a:pt x="2501" y="299"/>
                    </a:cubicBezTo>
                    <a:cubicBezTo>
                      <a:pt x="2236" y="299"/>
                      <a:pt x="2124" y="209"/>
                      <a:pt x="1984" y="128"/>
                    </a:cubicBezTo>
                    <a:cubicBezTo>
                      <a:pt x="1863" y="60"/>
                      <a:pt x="1698" y="0"/>
                      <a:pt x="1485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noFill/>
              <a:ln w="19050" cap="flat">
                <a:solidFill>
                  <a:schemeClr val="accent2">
                    <a:lumMod val="90000"/>
                    <a:lumOff val="10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62" name="Freeform 28"/>
              <p:cNvSpPr>
                <a:spLocks/>
              </p:cNvSpPr>
              <p:nvPr userDrawn="1"/>
            </p:nvSpPr>
            <p:spPr bwMode="auto">
              <a:xfrm>
                <a:off x="-17463" y="995363"/>
                <a:ext cx="9186863" cy="474662"/>
              </a:xfrm>
              <a:custGeom>
                <a:avLst/>
                <a:gdLst>
                  <a:gd name="T0" fmla="*/ 0 w 2880"/>
                  <a:gd name="T1" fmla="*/ 149 h 149"/>
                  <a:gd name="T2" fmla="*/ 1672 w 2880"/>
                  <a:gd name="T3" fmla="*/ 149 h 149"/>
                  <a:gd name="T4" fmla="*/ 1984 w 2880"/>
                  <a:gd name="T5" fmla="*/ 128 h 149"/>
                  <a:gd name="T6" fmla="*/ 2507 w 2880"/>
                  <a:gd name="T7" fmla="*/ 0 h 149"/>
                  <a:gd name="T8" fmla="*/ 2880 w 2880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49">
                    <a:moveTo>
                      <a:pt x="0" y="149"/>
                    </a:moveTo>
                    <a:cubicBezTo>
                      <a:pt x="1672" y="149"/>
                      <a:pt x="1672" y="149"/>
                      <a:pt x="1672" y="149"/>
                    </a:cubicBezTo>
                    <a:cubicBezTo>
                      <a:pt x="1875" y="149"/>
                      <a:pt x="1941" y="145"/>
                      <a:pt x="1984" y="128"/>
                    </a:cubicBezTo>
                    <a:cubicBezTo>
                      <a:pt x="2071" y="95"/>
                      <a:pt x="2189" y="0"/>
                      <a:pt x="2507" y="0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</p:grpSp>
        <p:grpSp>
          <p:nvGrpSpPr>
            <p:cNvPr id="30" name="Group 29"/>
            <p:cNvGrpSpPr/>
            <p:nvPr userDrawn="1"/>
          </p:nvGrpSpPr>
          <p:grpSpPr>
            <a:xfrm>
              <a:off x="1497" y="5500319"/>
              <a:ext cx="9170984" cy="1357681"/>
              <a:chOff x="1497" y="5500319"/>
              <a:chExt cx="9170984" cy="1357681"/>
            </a:xfrm>
          </p:grpSpPr>
          <p:sp>
            <p:nvSpPr>
              <p:cNvPr id="31" name="Rectangle 30"/>
              <p:cNvSpPr/>
              <p:nvPr userDrawn="1"/>
            </p:nvSpPr>
            <p:spPr>
              <a:xfrm>
                <a:off x="1497" y="5940320"/>
                <a:ext cx="9158377" cy="9176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AU"/>
              </a:p>
            </p:txBody>
          </p:sp>
          <p:grpSp>
            <p:nvGrpSpPr>
              <p:cNvPr id="32" name="Group 31"/>
              <p:cNvGrpSpPr/>
              <p:nvPr userDrawn="1"/>
            </p:nvGrpSpPr>
            <p:grpSpPr>
              <a:xfrm>
                <a:off x="1497" y="5500319"/>
                <a:ext cx="9170984" cy="996231"/>
                <a:chOff x="1497" y="5500319"/>
                <a:chExt cx="9170984" cy="996231"/>
              </a:xfrm>
            </p:grpSpPr>
            <p:sp>
              <p:nvSpPr>
                <p:cNvPr id="47" name="Freeform 7"/>
                <p:cNvSpPr>
                  <a:spLocks noEditPoints="1"/>
                </p:cNvSpPr>
                <p:nvPr userDrawn="1"/>
              </p:nvSpPr>
              <p:spPr bwMode="auto">
                <a:xfrm>
                  <a:off x="1497" y="5563679"/>
                  <a:ext cx="9170984" cy="932871"/>
                </a:xfrm>
                <a:custGeom>
                  <a:avLst/>
                  <a:gdLst/>
                  <a:ahLst/>
                  <a:cxnLst>
                    <a:cxn ang="0">
                      <a:pos x="2313" y="117"/>
                    </a:cxn>
                    <a:cxn ang="0">
                      <a:pos x="0" y="117"/>
                    </a:cxn>
                    <a:cxn ang="0">
                      <a:pos x="0" y="137"/>
                    </a:cxn>
                    <a:cxn ang="0">
                      <a:pos x="2030" y="137"/>
                    </a:cxn>
                    <a:cxn ang="0">
                      <a:pos x="2313" y="117"/>
                    </a:cxn>
                    <a:cxn ang="0">
                      <a:pos x="2880" y="0"/>
                    </a:cxn>
                    <a:cxn ang="0">
                      <a:pos x="2880" y="0"/>
                    </a:cxn>
                    <a:cxn ang="0">
                      <a:pos x="2880" y="117"/>
                    </a:cxn>
                    <a:cxn ang="0">
                      <a:pos x="2313" y="117"/>
                    </a:cxn>
                    <a:cxn ang="0">
                      <a:pos x="2784" y="293"/>
                    </a:cxn>
                    <a:cxn ang="0">
                      <a:pos x="2880" y="293"/>
                    </a:cxn>
                    <a:cxn ang="0">
                      <a:pos x="2880" y="0"/>
                    </a:cxn>
                  </a:cxnLst>
                  <a:rect l="0" t="0" r="r" b="b"/>
                  <a:pathLst>
                    <a:path w="2880" h="293">
                      <a:moveTo>
                        <a:pt x="2313" y="117"/>
                      </a:moveTo>
                      <a:cubicBezTo>
                        <a:pt x="0" y="117"/>
                        <a:pt x="0" y="117"/>
                        <a:pt x="0" y="117"/>
                      </a:cubicBezTo>
                      <a:cubicBezTo>
                        <a:pt x="0" y="137"/>
                        <a:pt x="0" y="137"/>
                        <a:pt x="0" y="137"/>
                      </a:cubicBezTo>
                      <a:cubicBezTo>
                        <a:pt x="2030" y="137"/>
                        <a:pt x="2030" y="137"/>
                        <a:pt x="2030" y="137"/>
                      </a:cubicBezTo>
                      <a:cubicBezTo>
                        <a:pt x="2214" y="137"/>
                        <a:pt x="2274" y="132"/>
                        <a:pt x="2313" y="117"/>
                      </a:cubicBezTo>
                      <a:moveTo>
                        <a:pt x="2880" y="0"/>
                      </a:moveTo>
                      <a:cubicBezTo>
                        <a:pt x="2880" y="0"/>
                        <a:pt x="2880" y="0"/>
                        <a:pt x="2880" y="0"/>
                      </a:cubicBezTo>
                      <a:cubicBezTo>
                        <a:pt x="2880" y="117"/>
                        <a:pt x="2880" y="117"/>
                        <a:pt x="2880" y="117"/>
                      </a:cubicBezTo>
                      <a:cubicBezTo>
                        <a:pt x="2313" y="117"/>
                        <a:pt x="2313" y="117"/>
                        <a:pt x="2313" y="117"/>
                      </a:cubicBezTo>
                      <a:cubicBezTo>
                        <a:pt x="2411" y="197"/>
                        <a:pt x="2542" y="293"/>
                        <a:pt x="2784" y="293"/>
                      </a:cubicBezTo>
                      <a:cubicBezTo>
                        <a:pt x="2842" y="293"/>
                        <a:pt x="2880" y="293"/>
                        <a:pt x="2880" y="293"/>
                      </a:cubicBezTo>
                      <a:cubicBezTo>
                        <a:pt x="2880" y="0"/>
                        <a:pt x="2880" y="0"/>
                        <a:pt x="2880" y="0"/>
                      </a:cubicBezTo>
                    </a:path>
                  </a:pathLst>
                </a:custGeom>
                <a:solidFill>
                  <a:srgbClr val="BFBFB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AU"/>
                </a:p>
              </p:txBody>
            </p:sp>
            <p:sp>
              <p:nvSpPr>
                <p:cNvPr id="48" name="Freeform 8"/>
                <p:cNvSpPr>
                  <a:spLocks noEditPoints="1"/>
                </p:cNvSpPr>
                <p:nvPr userDrawn="1"/>
              </p:nvSpPr>
              <p:spPr bwMode="auto">
                <a:xfrm>
                  <a:off x="1497" y="5500319"/>
                  <a:ext cx="9170984" cy="435430"/>
                </a:xfrm>
                <a:custGeom>
                  <a:avLst/>
                  <a:gdLst/>
                  <a:ahLst/>
                  <a:cxnLst>
                    <a:cxn ang="0">
                      <a:pos x="2880" y="20"/>
                    </a:cxn>
                    <a:cxn ang="0">
                      <a:pos x="2789" y="20"/>
                    </a:cxn>
                    <a:cxn ang="0">
                      <a:pos x="2313" y="137"/>
                    </a:cxn>
                    <a:cxn ang="0">
                      <a:pos x="2313" y="137"/>
                    </a:cxn>
                    <a:cxn ang="0">
                      <a:pos x="2880" y="137"/>
                    </a:cxn>
                    <a:cxn ang="0">
                      <a:pos x="2880" y="20"/>
                    </a:cxn>
                    <a:cxn ang="0">
                      <a:pos x="1860" y="0"/>
                    </a:cxn>
                    <a:cxn ang="0">
                      <a:pos x="0" y="0"/>
                    </a:cxn>
                    <a:cxn ang="0">
                      <a:pos x="0" y="137"/>
                    </a:cxn>
                    <a:cxn ang="0">
                      <a:pos x="2313" y="137"/>
                    </a:cxn>
                    <a:cxn ang="0">
                      <a:pos x="2313" y="137"/>
                    </a:cxn>
                    <a:cxn ang="0">
                      <a:pos x="2313" y="137"/>
                    </a:cxn>
                    <a:cxn ang="0">
                      <a:pos x="2313" y="137"/>
                    </a:cxn>
                    <a:cxn ang="0">
                      <a:pos x="1860" y="0"/>
                    </a:cxn>
                  </a:cxnLst>
                  <a:rect l="0" t="0" r="r" b="b"/>
                  <a:pathLst>
                    <a:path w="2880" h="137">
                      <a:moveTo>
                        <a:pt x="2880" y="20"/>
                      </a:moveTo>
                      <a:cubicBezTo>
                        <a:pt x="2789" y="20"/>
                        <a:pt x="2789" y="20"/>
                        <a:pt x="2789" y="20"/>
                      </a:cubicBezTo>
                      <a:cubicBezTo>
                        <a:pt x="2500" y="20"/>
                        <a:pt x="2393" y="107"/>
                        <a:pt x="2313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880" y="137"/>
                        <a:pt x="2880" y="137"/>
                        <a:pt x="2880" y="137"/>
                      </a:cubicBezTo>
                      <a:cubicBezTo>
                        <a:pt x="2880" y="20"/>
                        <a:pt x="2880" y="20"/>
                        <a:pt x="2880" y="20"/>
                      </a:cubicBezTo>
                      <a:moveTo>
                        <a:pt x="186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37"/>
                        <a:pt x="0" y="137"/>
                        <a:pt x="0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216" y="57"/>
                        <a:pt x="2053" y="0"/>
                        <a:pt x="1860" y="0"/>
                      </a:cubicBezTo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AU"/>
                </a:p>
              </p:txBody>
            </p:sp>
            <p:sp>
              <p:nvSpPr>
                <p:cNvPr id="49" name="Freeform 9"/>
                <p:cNvSpPr>
                  <a:spLocks/>
                </p:cNvSpPr>
                <p:nvPr userDrawn="1"/>
              </p:nvSpPr>
              <p:spPr bwMode="auto">
                <a:xfrm>
                  <a:off x="1497" y="5563679"/>
                  <a:ext cx="7365906" cy="432734"/>
                </a:xfrm>
                <a:custGeom>
                  <a:avLst/>
                  <a:gdLst/>
                  <a:ahLst/>
                  <a:cxnLst>
                    <a:cxn ang="0">
                      <a:pos x="2313" y="117"/>
                    </a:cxn>
                    <a:cxn ang="0">
                      <a:pos x="1860" y="0"/>
                    </a:cxn>
                    <a:cxn ang="0">
                      <a:pos x="0" y="0"/>
                    </a:cxn>
                    <a:cxn ang="0">
                      <a:pos x="0" y="136"/>
                    </a:cxn>
                    <a:cxn ang="0">
                      <a:pos x="2030" y="136"/>
                    </a:cxn>
                    <a:cxn ang="0">
                      <a:pos x="2313" y="117"/>
                    </a:cxn>
                  </a:cxnLst>
                  <a:rect l="0" t="0" r="r" b="b"/>
                  <a:pathLst>
                    <a:path w="2313" h="136">
                      <a:moveTo>
                        <a:pt x="2313" y="117"/>
                      </a:moveTo>
                      <a:cubicBezTo>
                        <a:pt x="2204" y="55"/>
                        <a:pt x="2053" y="0"/>
                        <a:pt x="186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36"/>
                        <a:pt x="0" y="136"/>
                        <a:pt x="0" y="136"/>
                      </a:cubicBezTo>
                      <a:cubicBezTo>
                        <a:pt x="2030" y="136"/>
                        <a:pt x="2030" y="136"/>
                        <a:pt x="2030" y="136"/>
                      </a:cubicBezTo>
                      <a:cubicBezTo>
                        <a:pt x="2214" y="136"/>
                        <a:pt x="2274" y="132"/>
                        <a:pt x="2313" y="117"/>
                      </a:cubicBezTo>
                    </a:path>
                  </a:pathLst>
                </a:custGeom>
                <a:solidFill>
                  <a:schemeClr val="accent2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AU"/>
                </a:p>
              </p:txBody>
            </p:sp>
            <p:sp>
              <p:nvSpPr>
                <p:cNvPr id="50" name="Freeform 10"/>
                <p:cNvSpPr>
                  <a:spLocks/>
                </p:cNvSpPr>
                <p:nvPr userDrawn="1"/>
              </p:nvSpPr>
              <p:spPr bwMode="auto">
                <a:xfrm>
                  <a:off x="7367402" y="5563679"/>
                  <a:ext cx="1805078" cy="869511"/>
                </a:xfrm>
                <a:custGeom>
                  <a:avLst/>
                  <a:gdLst/>
                  <a:ahLst/>
                  <a:cxnLst>
                    <a:cxn ang="0">
                      <a:pos x="476" y="0"/>
                    </a:cxn>
                    <a:cxn ang="0">
                      <a:pos x="0" y="117"/>
                    </a:cxn>
                    <a:cxn ang="0">
                      <a:pos x="471" y="273"/>
                    </a:cxn>
                    <a:cxn ang="0">
                      <a:pos x="567" y="273"/>
                    </a:cxn>
                    <a:cxn ang="0">
                      <a:pos x="567" y="0"/>
                    </a:cxn>
                    <a:cxn ang="0">
                      <a:pos x="476" y="0"/>
                    </a:cxn>
                  </a:cxnLst>
                  <a:rect l="0" t="0" r="r" b="b"/>
                  <a:pathLst>
                    <a:path w="567" h="273">
                      <a:moveTo>
                        <a:pt x="476" y="0"/>
                      </a:moveTo>
                      <a:cubicBezTo>
                        <a:pt x="187" y="0"/>
                        <a:pt x="80" y="87"/>
                        <a:pt x="0" y="117"/>
                      </a:cubicBezTo>
                      <a:cubicBezTo>
                        <a:pt x="128" y="190"/>
                        <a:pt x="229" y="273"/>
                        <a:pt x="471" y="273"/>
                      </a:cubicBezTo>
                      <a:cubicBezTo>
                        <a:pt x="529" y="273"/>
                        <a:pt x="567" y="273"/>
                        <a:pt x="567" y="273"/>
                      </a:cubicBezTo>
                      <a:cubicBezTo>
                        <a:pt x="567" y="0"/>
                        <a:pt x="567" y="0"/>
                        <a:pt x="567" y="0"/>
                      </a:cubicBezTo>
                      <a:lnTo>
                        <a:pt x="47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AU"/>
                </a:p>
              </p:txBody>
            </p:sp>
          </p:grpSp>
          <p:pic>
            <p:nvPicPr>
              <p:cNvPr id="33" name="Picture 78"/>
              <p:cNvPicPr>
                <a:picLocks noChangeAspect="1" noChangeArrowheads="1"/>
              </p:cNvPicPr>
              <p:nvPr userDrawn="1"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169275" y="5675743"/>
                <a:ext cx="655638" cy="6556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34" name="Group 19"/>
              <p:cNvGrpSpPr/>
              <p:nvPr userDrawn="1"/>
            </p:nvGrpSpPr>
            <p:grpSpPr>
              <a:xfrm>
                <a:off x="360000" y="5807505"/>
                <a:ext cx="814388" cy="95250"/>
                <a:chOff x="3495675" y="5969000"/>
                <a:chExt cx="814388" cy="95250"/>
              </a:xfrm>
              <a:solidFill>
                <a:schemeClr val="accent1"/>
              </a:solidFill>
            </p:grpSpPr>
            <p:sp>
              <p:nvSpPr>
                <p:cNvPr id="35" name="Freeform 26"/>
                <p:cNvSpPr>
                  <a:spLocks/>
                </p:cNvSpPr>
                <p:nvPr/>
              </p:nvSpPr>
              <p:spPr bwMode="auto">
                <a:xfrm>
                  <a:off x="3495675" y="5997575"/>
                  <a:ext cx="98425" cy="66675"/>
                </a:xfrm>
                <a:custGeom>
                  <a:avLst/>
                  <a:gdLst>
                    <a:gd name="T0" fmla="*/ 31 w 31"/>
                    <a:gd name="T1" fmla="*/ 0 h 21"/>
                    <a:gd name="T2" fmla="*/ 25 w 31"/>
                    <a:gd name="T3" fmla="*/ 21 h 21"/>
                    <a:gd name="T4" fmla="*/ 19 w 31"/>
                    <a:gd name="T5" fmla="*/ 21 h 21"/>
                    <a:gd name="T6" fmla="*/ 16 w 31"/>
                    <a:gd name="T7" fmla="*/ 9 h 21"/>
                    <a:gd name="T8" fmla="*/ 15 w 31"/>
                    <a:gd name="T9" fmla="*/ 7 h 21"/>
                    <a:gd name="T10" fmla="*/ 15 w 31"/>
                    <a:gd name="T11" fmla="*/ 7 h 21"/>
                    <a:gd name="T12" fmla="*/ 15 w 31"/>
                    <a:gd name="T13" fmla="*/ 9 h 21"/>
                    <a:gd name="T14" fmla="*/ 12 w 31"/>
                    <a:gd name="T15" fmla="*/ 21 h 21"/>
                    <a:gd name="T16" fmla="*/ 6 w 31"/>
                    <a:gd name="T17" fmla="*/ 21 h 21"/>
                    <a:gd name="T18" fmla="*/ 0 w 31"/>
                    <a:gd name="T19" fmla="*/ 0 h 21"/>
                    <a:gd name="T20" fmla="*/ 5 w 31"/>
                    <a:gd name="T21" fmla="*/ 0 h 21"/>
                    <a:gd name="T22" fmla="*/ 8 w 31"/>
                    <a:gd name="T23" fmla="*/ 13 h 21"/>
                    <a:gd name="T24" fmla="*/ 9 w 31"/>
                    <a:gd name="T25" fmla="*/ 16 h 21"/>
                    <a:gd name="T26" fmla="*/ 9 w 31"/>
                    <a:gd name="T27" fmla="*/ 16 h 21"/>
                    <a:gd name="T28" fmla="*/ 10 w 31"/>
                    <a:gd name="T29" fmla="*/ 13 h 21"/>
                    <a:gd name="T30" fmla="*/ 13 w 31"/>
                    <a:gd name="T31" fmla="*/ 0 h 21"/>
                    <a:gd name="T32" fmla="*/ 18 w 31"/>
                    <a:gd name="T33" fmla="*/ 0 h 21"/>
                    <a:gd name="T34" fmla="*/ 21 w 31"/>
                    <a:gd name="T35" fmla="*/ 13 h 21"/>
                    <a:gd name="T36" fmla="*/ 22 w 31"/>
                    <a:gd name="T37" fmla="*/ 16 h 21"/>
                    <a:gd name="T38" fmla="*/ 22 w 31"/>
                    <a:gd name="T39" fmla="*/ 16 h 21"/>
                    <a:gd name="T40" fmla="*/ 23 w 31"/>
                    <a:gd name="T41" fmla="*/ 12 h 21"/>
                    <a:gd name="T42" fmla="*/ 26 w 31"/>
                    <a:gd name="T43" fmla="*/ 0 h 21"/>
                    <a:gd name="T44" fmla="*/ 31 w 31"/>
                    <a:gd name="T4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1" h="21">
                      <a:moveTo>
                        <a:pt x="31" y="0"/>
                      </a:moveTo>
                      <a:cubicBezTo>
                        <a:pt x="29" y="7"/>
                        <a:pt x="27" y="14"/>
                        <a:pt x="25" y="21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6" y="9"/>
                        <a:pt x="16" y="9"/>
                        <a:pt x="16" y="9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9"/>
                        <a:pt x="15" y="9"/>
                        <a:pt x="15" y="9"/>
                      </a:cubicBezTo>
                      <a:cubicBezTo>
                        <a:pt x="12" y="21"/>
                        <a:pt x="12" y="21"/>
                        <a:pt x="12" y="21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4" y="14"/>
                        <a:pt x="1" y="7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6" y="5"/>
                        <a:pt x="7" y="9"/>
                        <a:pt x="8" y="13"/>
                      </a:cubicBezTo>
                      <a:cubicBezTo>
                        <a:pt x="8" y="14"/>
                        <a:pt x="9" y="15"/>
                        <a:pt x="9" y="16"/>
                      </a:cubicBezTo>
                      <a:cubicBezTo>
                        <a:pt x="9" y="16"/>
                        <a:pt x="9" y="16"/>
                        <a:pt x="9" y="16"/>
                      </a:cubicBezTo>
                      <a:cubicBezTo>
                        <a:pt x="10" y="13"/>
                        <a:pt x="10" y="13"/>
                        <a:pt x="10" y="13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1" y="13"/>
                        <a:pt x="21" y="13"/>
                        <a:pt x="21" y="13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3" y="15"/>
                        <a:pt x="23" y="13"/>
                        <a:pt x="23" y="12"/>
                      </a:cubicBezTo>
                      <a:cubicBezTo>
                        <a:pt x="24" y="8"/>
                        <a:pt x="25" y="4"/>
                        <a:pt x="26" y="0"/>
                      </a:cubicBez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36" name="Freeform 27"/>
                <p:cNvSpPr>
                  <a:spLocks/>
                </p:cNvSpPr>
                <p:nvPr/>
              </p:nvSpPr>
              <p:spPr bwMode="auto">
                <a:xfrm>
                  <a:off x="3603625" y="5997575"/>
                  <a:ext cx="98425" cy="66675"/>
                </a:xfrm>
                <a:custGeom>
                  <a:avLst/>
                  <a:gdLst>
                    <a:gd name="T0" fmla="*/ 31 w 31"/>
                    <a:gd name="T1" fmla="*/ 0 h 21"/>
                    <a:gd name="T2" fmla="*/ 25 w 31"/>
                    <a:gd name="T3" fmla="*/ 21 h 21"/>
                    <a:gd name="T4" fmla="*/ 19 w 31"/>
                    <a:gd name="T5" fmla="*/ 21 h 21"/>
                    <a:gd name="T6" fmla="*/ 16 w 31"/>
                    <a:gd name="T7" fmla="*/ 9 h 21"/>
                    <a:gd name="T8" fmla="*/ 15 w 31"/>
                    <a:gd name="T9" fmla="*/ 7 h 21"/>
                    <a:gd name="T10" fmla="*/ 15 w 31"/>
                    <a:gd name="T11" fmla="*/ 7 h 21"/>
                    <a:gd name="T12" fmla="*/ 15 w 31"/>
                    <a:gd name="T13" fmla="*/ 9 h 21"/>
                    <a:gd name="T14" fmla="*/ 12 w 31"/>
                    <a:gd name="T15" fmla="*/ 21 h 21"/>
                    <a:gd name="T16" fmla="*/ 6 w 31"/>
                    <a:gd name="T17" fmla="*/ 21 h 21"/>
                    <a:gd name="T18" fmla="*/ 0 w 31"/>
                    <a:gd name="T19" fmla="*/ 0 h 21"/>
                    <a:gd name="T20" fmla="*/ 5 w 31"/>
                    <a:gd name="T21" fmla="*/ 0 h 21"/>
                    <a:gd name="T22" fmla="*/ 8 w 31"/>
                    <a:gd name="T23" fmla="*/ 13 h 21"/>
                    <a:gd name="T24" fmla="*/ 9 w 31"/>
                    <a:gd name="T25" fmla="*/ 16 h 21"/>
                    <a:gd name="T26" fmla="*/ 9 w 31"/>
                    <a:gd name="T27" fmla="*/ 16 h 21"/>
                    <a:gd name="T28" fmla="*/ 10 w 31"/>
                    <a:gd name="T29" fmla="*/ 13 h 21"/>
                    <a:gd name="T30" fmla="*/ 13 w 31"/>
                    <a:gd name="T31" fmla="*/ 0 h 21"/>
                    <a:gd name="T32" fmla="*/ 18 w 31"/>
                    <a:gd name="T33" fmla="*/ 0 h 21"/>
                    <a:gd name="T34" fmla="*/ 22 w 31"/>
                    <a:gd name="T35" fmla="*/ 13 h 21"/>
                    <a:gd name="T36" fmla="*/ 22 w 31"/>
                    <a:gd name="T37" fmla="*/ 16 h 21"/>
                    <a:gd name="T38" fmla="*/ 22 w 31"/>
                    <a:gd name="T39" fmla="*/ 16 h 21"/>
                    <a:gd name="T40" fmla="*/ 23 w 31"/>
                    <a:gd name="T41" fmla="*/ 12 h 21"/>
                    <a:gd name="T42" fmla="*/ 26 w 31"/>
                    <a:gd name="T43" fmla="*/ 0 h 21"/>
                    <a:gd name="T44" fmla="*/ 31 w 31"/>
                    <a:gd name="T4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1" h="21">
                      <a:moveTo>
                        <a:pt x="31" y="0"/>
                      </a:moveTo>
                      <a:cubicBezTo>
                        <a:pt x="29" y="7"/>
                        <a:pt x="27" y="14"/>
                        <a:pt x="25" y="21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6" y="9"/>
                        <a:pt x="16" y="9"/>
                        <a:pt x="16" y="9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9"/>
                        <a:pt x="15" y="9"/>
                        <a:pt x="15" y="9"/>
                      </a:cubicBezTo>
                      <a:cubicBezTo>
                        <a:pt x="12" y="21"/>
                        <a:pt x="12" y="21"/>
                        <a:pt x="12" y="21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4" y="14"/>
                        <a:pt x="2" y="7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6" y="5"/>
                        <a:pt x="7" y="9"/>
                        <a:pt x="8" y="13"/>
                      </a:cubicBezTo>
                      <a:cubicBezTo>
                        <a:pt x="8" y="14"/>
                        <a:pt x="9" y="15"/>
                        <a:pt x="9" y="16"/>
                      </a:cubicBezTo>
                      <a:cubicBezTo>
                        <a:pt x="9" y="16"/>
                        <a:pt x="9" y="16"/>
                        <a:pt x="9" y="16"/>
                      </a:cubicBezTo>
                      <a:cubicBezTo>
                        <a:pt x="10" y="13"/>
                        <a:pt x="10" y="13"/>
                        <a:pt x="10" y="13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2" y="13"/>
                        <a:pt x="22" y="13"/>
                        <a:pt x="22" y="13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3" y="15"/>
                        <a:pt x="23" y="13"/>
                        <a:pt x="23" y="12"/>
                      </a:cubicBezTo>
                      <a:cubicBezTo>
                        <a:pt x="24" y="8"/>
                        <a:pt x="25" y="4"/>
                        <a:pt x="26" y="0"/>
                      </a:cubicBez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37" name="Freeform 28"/>
                <p:cNvSpPr>
                  <a:spLocks/>
                </p:cNvSpPr>
                <p:nvPr/>
              </p:nvSpPr>
              <p:spPr bwMode="auto">
                <a:xfrm>
                  <a:off x="3711575" y="5997575"/>
                  <a:ext cx="98425" cy="66675"/>
                </a:xfrm>
                <a:custGeom>
                  <a:avLst/>
                  <a:gdLst>
                    <a:gd name="T0" fmla="*/ 31 w 31"/>
                    <a:gd name="T1" fmla="*/ 0 h 21"/>
                    <a:gd name="T2" fmla="*/ 25 w 31"/>
                    <a:gd name="T3" fmla="*/ 21 h 21"/>
                    <a:gd name="T4" fmla="*/ 19 w 31"/>
                    <a:gd name="T5" fmla="*/ 21 h 21"/>
                    <a:gd name="T6" fmla="*/ 16 w 31"/>
                    <a:gd name="T7" fmla="*/ 9 h 21"/>
                    <a:gd name="T8" fmla="*/ 15 w 31"/>
                    <a:gd name="T9" fmla="*/ 7 h 21"/>
                    <a:gd name="T10" fmla="*/ 15 w 31"/>
                    <a:gd name="T11" fmla="*/ 7 h 21"/>
                    <a:gd name="T12" fmla="*/ 15 w 31"/>
                    <a:gd name="T13" fmla="*/ 9 h 21"/>
                    <a:gd name="T14" fmla="*/ 12 w 31"/>
                    <a:gd name="T15" fmla="*/ 21 h 21"/>
                    <a:gd name="T16" fmla="*/ 6 w 31"/>
                    <a:gd name="T17" fmla="*/ 21 h 21"/>
                    <a:gd name="T18" fmla="*/ 0 w 31"/>
                    <a:gd name="T19" fmla="*/ 0 h 21"/>
                    <a:gd name="T20" fmla="*/ 5 w 31"/>
                    <a:gd name="T21" fmla="*/ 0 h 21"/>
                    <a:gd name="T22" fmla="*/ 8 w 31"/>
                    <a:gd name="T23" fmla="*/ 13 h 21"/>
                    <a:gd name="T24" fmla="*/ 9 w 31"/>
                    <a:gd name="T25" fmla="*/ 16 h 21"/>
                    <a:gd name="T26" fmla="*/ 9 w 31"/>
                    <a:gd name="T27" fmla="*/ 16 h 21"/>
                    <a:gd name="T28" fmla="*/ 10 w 31"/>
                    <a:gd name="T29" fmla="*/ 13 h 21"/>
                    <a:gd name="T30" fmla="*/ 13 w 31"/>
                    <a:gd name="T31" fmla="*/ 0 h 21"/>
                    <a:gd name="T32" fmla="*/ 18 w 31"/>
                    <a:gd name="T33" fmla="*/ 0 h 21"/>
                    <a:gd name="T34" fmla="*/ 22 w 31"/>
                    <a:gd name="T35" fmla="*/ 13 h 21"/>
                    <a:gd name="T36" fmla="*/ 22 w 31"/>
                    <a:gd name="T37" fmla="*/ 16 h 21"/>
                    <a:gd name="T38" fmla="*/ 22 w 31"/>
                    <a:gd name="T39" fmla="*/ 16 h 21"/>
                    <a:gd name="T40" fmla="*/ 23 w 31"/>
                    <a:gd name="T41" fmla="*/ 12 h 21"/>
                    <a:gd name="T42" fmla="*/ 26 w 31"/>
                    <a:gd name="T43" fmla="*/ 0 h 21"/>
                    <a:gd name="T44" fmla="*/ 31 w 31"/>
                    <a:gd name="T4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1" h="21">
                      <a:moveTo>
                        <a:pt x="31" y="0"/>
                      </a:moveTo>
                      <a:cubicBezTo>
                        <a:pt x="29" y="7"/>
                        <a:pt x="27" y="14"/>
                        <a:pt x="25" y="21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6" y="9"/>
                        <a:pt x="16" y="9"/>
                        <a:pt x="16" y="9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9"/>
                        <a:pt x="15" y="9"/>
                        <a:pt x="15" y="9"/>
                      </a:cubicBezTo>
                      <a:cubicBezTo>
                        <a:pt x="12" y="21"/>
                        <a:pt x="12" y="21"/>
                        <a:pt x="12" y="21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4" y="14"/>
                        <a:pt x="2" y="7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6" y="5"/>
                        <a:pt x="7" y="9"/>
                        <a:pt x="8" y="13"/>
                      </a:cubicBezTo>
                      <a:cubicBezTo>
                        <a:pt x="9" y="14"/>
                        <a:pt x="9" y="15"/>
                        <a:pt x="9" y="16"/>
                      </a:cubicBezTo>
                      <a:cubicBezTo>
                        <a:pt x="9" y="16"/>
                        <a:pt x="9" y="16"/>
                        <a:pt x="9" y="16"/>
                      </a:cubicBezTo>
                      <a:cubicBezTo>
                        <a:pt x="10" y="13"/>
                        <a:pt x="10" y="13"/>
                        <a:pt x="10" y="13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2" y="13"/>
                        <a:pt x="22" y="13"/>
                        <a:pt x="22" y="13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3" y="15"/>
                        <a:pt x="23" y="13"/>
                        <a:pt x="23" y="12"/>
                      </a:cubicBezTo>
                      <a:cubicBezTo>
                        <a:pt x="24" y="8"/>
                        <a:pt x="25" y="4"/>
                        <a:pt x="26" y="0"/>
                      </a:cubicBez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38" name="Oval 29"/>
                <p:cNvSpPr>
                  <a:spLocks noChangeArrowheads="1"/>
                </p:cNvSpPr>
                <p:nvPr/>
              </p:nvSpPr>
              <p:spPr bwMode="auto">
                <a:xfrm>
                  <a:off x="3819525" y="6042025"/>
                  <a:ext cx="19050" cy="22225"/>
                </a:xfrm>
                <a:prstGeom prst="ellipse">
                  <a:avLst/>
                </a:pr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39" name="Freeform 30"/>
                <p:cNvSpPr>
                  <a:spLocks/>
                </p:cNvSpPr>
                <p:nvPr/>
              </p:nvSpPr>
              <p:spPr bwMode="auto">
                <a:xfrm>
                  <a:off x="3851275" y="5997575"/>
                  <a:ext cx="50800" cy="66675"/>
                </a:xfrm>
                <a:custGeom>
                  <a:avLst/>
                  <a:gdLst>
                    <a:gd name="T0" fmla="*/ 16 w 16"/>
                    <a:gd name="T1" fmla="*/ 20 h 21"/>
                    <a:gd name="T2" fmla="*/ 10 w 16"/>
                    <a:gd name="T3" fmla="*/ 21 h 21"/>
                    <a:gd name="T4" fmla="*/ 0 w 16"/>
                    <a:gd name="T5" fmla="*/ 11 h 21"/>
                    <a:gd name="T6" fmla="*/ 10 w 16"/>
                    <a:gd name="T7" fmla="*/ 0 h 21"/>
                    <a:gd name="T8" fmla="*/ 16 w 16"/>
                    <a:gd name="T9" fmla="*/ 1 h 21"/>
                    <a:gd name="T10" fmla="*/ 14 w 16"/>
                    <a:gd name="T11" fmla="*/ 5 h 21"/>
                    <a:gd name="T12" fmla="*/ 11 w 16"/>
                    <a:gd name="T13" fmla="*/ 4 h 21"/>
                    <a:gd name="T14" fmla="*/ 6 w 16"/>
                    <a:gd name="T15" fmla="*/ 10 h 21"/>
                    <a:gd name="T16" fmla="*/ 11 w 16"/>
                    <a:gd name="T17" fmla="*/ 17 h 21"/>
                    <a:gd name="T18" fmla="*/ 15 w 16"/>
                    <a:gd name="T19" fmla="*/ 16 h 21"/>
                    <a:gd name="T20" fmla="*/ 16 w 16"/>
                    <a:gd name="T21" fmla="*/ 2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6" h="21">
                      <a:moveTo>
                        <a:pt x="16" y="20"/>
                      </a:moveTo>
                      <a:cubicBezTo>
                        <a:pt x="14" y="21"/>
                        <a:pt x="12" y="21"/>
                        <a:pt x="10" y="21"/>
                      </a:cubicBezTo>
                      <a:cubicBezTo>
                        <a:pt x="3" y="21"/>
                        <a:pt x="0" y="17"/>
                        <a:pt x="0" y="11"/>
                      </a:cubicBezTo>
                      <a:cubicBezTo>
                        <a:pt x="0" y="4"/>
                        <a:pt x="4" y="0"/>
                        <a:pt x="10" y="0"/>
                      </a:cubicBezTo>
                      <a:cubicBezTo>
                        <a:pt x="12" y="0"/>
                        <a:pt x="14" y="0"/>
                        <a:pt x="16" y="1"/>
                      </a:cubicBezTo>
                      <a:cubicBezTo>
                        <a:pt x="14" y="5"/>
                        <a:pt x="14" y="5"/>
                        <a:pt x="14" y="5"/>
                      </a:cubicBezTo>
                      <a:cubicBezTo>
                        <a:pt x="13" y="4"/>
                        <a:pt x="12" y="4"/>
                        <a:pt x="11" y="4"/>
                      </a:cubicBezTo>
                      <a:cubicBezTo>
                        <a:pt x="7" y="4"/>
                        <a:pt x="6" y="6"/>
                        <a:pt x="6" y="10"/>
                      </a:cubicBezTo>
                      <a:cubicBezTo>
                        <a:pt x="6" y="15"/>
                        <a:pt x="7" y="17"/>
                        <a:pt x="11" y="17"/>
                      </a:cubicBezTo>
                      <a:cubicBezTo>
                        <a:pt x="12" y="17"/>
                        <a:pt x="14" y="17"/>
                        <a:pt x="15" y="16"/>
                      </a:cubicBezTo>
                      <a:lnTo>
                        <a:pt x="16" y="2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40" name="Freeform 31"/>
                <p:cNvSpPr>
                  <a:spLocks/>
                </p:cNvSpPr>
                <p:nvPr/>
              </p:nvSpPr>
              <p:spPr bwMode="auto">
                <a:xfrm>
                  <a:off x="3911600" y="5997575"/>
                  <a:ext cx="47625" cy="66675"/>
                </a:xfrm>
                <a:custGeom>
                  <a:avLst/>
                  <a:gdLst>
                    <a:gd name="T0" fmla="*/ 6 w 15"/>
                    <a:gd name="T1" fmla="*/ 21 h 21"/>
                    <a:gd name="T2" fmla="*/ 0 w 15"/>
                    <a:gd name="T3" fmla="*/ 20 h 21"/>
                    <a:gd name="T4" fmla="*/ 1 w 15"/>
                    <a:gd name="T5" fmla="*/ 16 h 21"/>
                    <a:gd name="T6" fmla="*/ 6 w 15"/>
                    <a:gd name="T7" fmla="*/ 17 h 21"/>
                    <a:gd name="T8" fmla="*/ 9 w 15"/>
                    <a:gd name="T9" fmla="*/ 15 h 21"/>
                    <a:gd name="T10" fmla="*/ 6 w 15"/>
                    <a:gd name="T11" fmla="*/ 12 h 21"/>
                    <a:gd name="T12" fmla="*/ 0 w 15"/>
                    <a:gd name="T13" fmla="*/ 6 h 21"/>
                    <a:gd name="T14" fmla="*/ 8 w 15"/>
                    <a:gd name="T15" fmla="*/ 0 h 21"/>
                    <a:gd name="T16" fmla="*/ 13 w 15"/>
                    <a:gd name="T17" fmla="*/ 0 h 21"/>
                    <a:gd name="T18" fmla="*/ 13 w 15"/>
                    <a:gd name="T19" fmla="*/ 4 h 21"/>
                    <a:gd name="T20" fmla="*/ 9 w 15"/>
                    <a:gd name="T21" fmla="*/ 4 h 21"/>
                    <a:gd name="T22" fmla="*/ 6 w 15"/>
                    <a:gd name="T23" fmla="*/ 6 h 21"/>
                    <a:gd name="T24" fmla="*/ 9 w 15"/>
                    <a:gd name="T25" fmla="*/ 9 h 21"/>
                    <a:gd name="T26" fmla="*/ 15 w 15"/>
                    <a:gd name="T27" fmla="*/ 14 h 21"/>
                    <a:gd name="T28" fmla="*/ 6 w 15"/>
                    <a:gd name="T29" fmla="*/ 2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5" h="21">
                      <a:moveTo>
                        <a:pt x="6" y="21"/>
                      </a:moveTo>
                      <a:cubicBezTo>
                        <a:pt x="4" y="21"/>
                        <a:pt x="2" y="21"/>
                        <a:pt x="0" y="20"/>
                      </a:cubicBezTo>
                      <a:cubicBezTo>
                        <a:pt x="1" y="16"/>
                        <a:pt x="1" y="16"/>
                        <a:pt x="1" y="16"/>
                      </a:cubicBezTo>
                      <a:cubicBezTo>
                        <a:pt x="3" y="17"/>
                        <a:pt x="5" y="17"/>
                        <a:pt x="6" y="17"/>
                      </a:cubicBezTo>
                      <a:cubicBezTo>
                        <a:pt x="8" y="17"/>
                        <a:pt x="9" y="16"/>
                        <a:pt x="9" y="15"/>
                      </a:cubicBezTo>
                      <a:cubicBezTo>
                        <a:pt x="9" y="14"/>
                        <a:pt x="8" y="13"/>
                        <a:pt x="6" y="12"/>
                      </a:cubicBezTo>
                      <a:cubicBezTo>
                        <a:pt x="3" y="11"/>
                        <a:pt x="0" y="10"/>
                        <a:pt x="0" y="6"/>
                      </a:cubicBezTo>
                      <a:cubicBezTo>
                        <a:pt x="0" y="2"/>
                        <a:pt x="3" y="0"/>
                        <a:pt x="8" y="0"/>
                      </a:cubicBezTo>
                      <a:cubicBezTo>
                        <a:pt x="10" y="0"/>
                        <a:pt x="12" y="0"/>
                        <a:pt x="13" y="0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11" y="4"/>
                        <a:pt x="10" y="4"/>
                        <a:pt x="9" y="4"/>
                      </a:cubicBezTo>
                      <a:cubicBezTo>
                        <a:pt x="6" y="4"/>
                        <a:pt x="6" y="5"/>
                        <a:pt x="6" y="6"/>
                      </a:cubicBezTo>
                      <a:cubicBezTo>
                        <a:pt x="6" y="7"/>
                        <a:pt x="7" y="8"/>
                        <a:pt x="9" y="9"/>
                      </a:cubicBezTo>
                      <a:cubicBezTo>
                        <a:pt x="13" y="10"/>
                        <a:pt x="15" y="11"/>
                        <a:pt x="15" y="14"/>
                      </a:cubicBezTo>
                      <a:cubicBezTo>
                        <a:pt x="15" y="18"/>
                        <a:pt x="11" y="21"/>
                        <a:pt x="6" y="21"/>
                      </a:cubicBezTo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41" name="Freeform 32"/>
                <p:cNvSpPr>
                  <a:spLocks noEditPoints="1"/>
                </p:cNvSpPr>
                <p:nvPr/>
              </p:nvSpPr>
              <p:spPr bwMode="auto">
                <a:xfrm>
                  <a:off x="3965575" y="5969000"/>
                  <a:ext cx="28575" cy="95250"/>
                </a:xfrm>
                <a:custGeom>
                  <a:avLst/>
                  <a:gdLst>
                    <a:gd name="T0" fmla="*/ 4 w 9"/>
                    <a:gd name="T1" fmla="*/ 30 h 30"/>
                    <a:gd name="T2" fmla="*/ 4 w 9"/>
                    <a:gd name="T3" fmla="*/ 13 h 30"/>
                    <a:gd name="T4" fmla="*/ 0 w 9"/>
                    <a:gd name="T5" fmla="*/ 13 h 30"/>
                    <a:gd name="T6" fmla="*/ 0 w 9"/>
                    <a:gd name="T7" fmla="*/ 9 h 30"/>
                    <a:gd name="T8" fmla="*/ 9 w 9"/>
                    <a:gd name="T9" fmla="*/ 9 h 30"/>
                    <a:gd name="T10" fmla="*/ 9 w 9"/>
                    <a:gd name="T11" fmla="*/ 30 h 30"/>
                    <a:gd name="T12" fmla="*/ 4 w 9"/>
                    <a:gd name="T13" fmla="*/ 30 h 30"/>
                    <a:gd name="T14" fmla="*/ 6 w 9"/>
                    <a:gd name="T15" fmla="*/ 6 h 30"/>
                    <a:gd name="T16" fmla="*/ 3 w 9"/>
                    <a:gd name="T17" fmla="*/ 3 h 30"/>
                    <a:gd name="T18" fmla="*/ 6 w 9"/>
                    <a:gd name="T19" fmla="*/ 0 h 30"/>
                    <a:gd name="T20" fmla="*/ 9 w 9"/>
                    <a:gd name="T21" fmla="*/ 3 h 30"/>
                    <a:gd name="T22" fmla="*/ 6 w 9"/>
                    <a:gd name="T23" fmla="*/ 6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9" h="30">
                      <a:moveTo>
                        <a:pt x="4" y="30"/>
                      </a:moveTo>
                      <a:cubicBezTo>
                        <a:pt x="4" y="13"/>
                        <a:pt x="4" y="13"/>
                        <a:pt x="4" y="13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9" y="9"/>
                        <a:pt x="9" y="9"/>
                        <a:pt x="9" y="9"/>
                      </a:cubicBezTo>
                      <a:cubicBezTo>
                        <a:pt x="9" y="30"/>
                        <a:pt x="9" y="30"/>
                        <a:pt x="9" y="30"/>
                      </a:cubicBezTo>
                      <a:lnTo>
                        <a:pt x="4" y="30"/>
                      </a:lnTo>
                      <a:close/>
                      <a:moveTo>
                        <a:pt x="6" y="6"/>
                      </a:moveTo>
                      <a:cubicBezTo>
                        <a:pt x="4" y="6"/>
                        <a:pt x="3" y="5"/>
                        <a:pt x="3" y="3"/>
                      </a:cubicBezTo>
                      <a:cubicBezTo>
                        <a:pt x="3" y="1"/>
                        <a:pt x="4" y="0"/>
                        <a:pt x="6" y="0"/>
                      </a:cubicBezTo>
                      <a:cubicBezTo>
                        <a:pt x="8" y="0"/>
                        <a:pt x="9" y="1"/>
                        <a:pt x="9" y="3"/>
                      </a:cubicBezTo>
                      <a:cubicBezTo>
                        <a:pt x="9" y="5"/>
                        <a:pt x="8" y="6"/>
                        <a:pt x="6" y="6"/>
                      </a:cubicBezTo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42" name="Freeform 33"/>
                <p:cNvSpPr>
                  <a:spLocks/>
                </p:cNvSpPr>
                <p:nvPr/>
              </p:nvSpPr>
              <p:spPr bwMode="auto">
                <a:xfrm>
                  <a:off x="4013200" y="5997575"/>
                  <a:ext cx="39687" cy="66675"/>
                </a:xfrm>
                <a:custGeom>
                  <a:avLst/>
                  <a:gdLst>
                    <a:gd name="T0" fmla="*/ 11 w 12"/>
                    <a:gd name="T1" fmla="*/ 5 h 21"/>
                    <a:gd name="T2" fmla="*/ 9 w 12"/>
                    <a:gd name="T3" fmla="*/ 5 h 21"/>
                    <a:gd name="T4" fmla="*/ 5 w 12"/>
                    <a:gd name="T5" fmla="*/ 8 h 21"/>
                    <a:gd name="T6" fmla="*/ 5 w 12"/>
                    <a:gd name="T7" fmla="*/ 21 h 21"/>
                    <a:gd name="T8" fmla="*/ 0 w 12"/>
                    <a:gd name="T9" fmla="*/ 21 h 21"/>
                    <a:gd name="T10" fmla="*/ 0 w 12"/>
                    <a:gd name="T11" fmla="*/ 0 h 21"/>
                    <a:gd name="T12" fmla="*/ 4 w 12"/>
                    <a:gd name="T13" fmla="*/ 0 h 21"/>
                    <a:gd name="T14" fmla="*/ 4 w 12"/>
                    <a:gd name="T15" fmla="*/ 4 h 21"/>
                    <a:gd name="T16" fmla="*/ 10 w 12"/>
                    <a:gd name="T17" fmla="*/ 0 h 21"/>
                    <a:gd name="T18" fmla="*/ 12 w 12"/>
                    <a:gd name="T19" fmla="*/ 0 h 21"/>
                    <a:gd name="T20" fmla="*/ 11 w 12"/>
                    <a:gd name="T21" fmla="*/ 5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2" h="21">
                      <a:moveTo>
                        <a:pt x="11" y="5"/>
                      </a:moveTo>
                      <a:cubicBezTo>
                        <a:pt x="11" y="5"/>
                        <a:pt x="10" y="5"/>
                        <a:pt x="9" y="5"/>
                      </a:cubicBezTo>
                      <a:cubicBezTo>
                        <a:pt x="8" y="5"/>
                        <a:pt x="7" y="6"/>
                        <a:pt x="5" y="8"/>
                      </a:cubicBezTo>
                      <a:cubicBezTo>
                        <a:pt x="5" y="21"/>
                        <a:pt x="5" y="21"/>
                        <a:pt x="5" y="21"/>
                      </a:cubicBezTo>
                      <a:cubicBezTo>
                        <a:pt x="0" y="21"/>
                        <a:pt x="0" y="21"/>
                        <a:pt x="0" y="2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4" y="4"/>
                        <a:pt x="4" y="4"/>
                        <a:pt x="4" y="4"/>
                      </a:cubicBezTo>
                      <a:cubicBezTo>
                        <a:pt x="6" y="1"/>
                        <a:pt x="8" y="0"/>
                        <a:pt x="10" y="0"/>
                      </a:cubicBezTo>
                      <a:cubicBezTo>
                        <a:pt x="11" y="0"/>
                        <a:pt x="11" y="0"/>
                        <a:pt x="12" y="0"/>
                      </a:cubicBezTo>
                      <a:lnTo>
                        <a:pt x="11" y="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43" name="Freeform 34"/>
                <p:cNvSpPr>
                  <a:spLocks noEditPoints="1"/>
                </p:cNvSpPr>
                <p:nvPr/>
              </p:nvSpPr>
              <p:spPr bwMode="auto">
                <a:xfrm>
                  <a:off x="4062413" y="5997575"/>
                  <a:ext cx="66675" cy="66675"/>
                </a:xfrm>
                <a:custGeom>
                  <a:avLst/>
                  <a:gdLst>
                    <a:gd name="T0" fmla="*/ 10 w 21"/>
                    <a:gd name="T1" fmla="*/ 21 h 21"/>
                    <a:gd name="T2" fmla="*/ 0 w 21"/>
                    <a:gd name="T3" fmla="*/ 11 h 21"/>
                    <a:gd name="T4" fmla="*/ 10 w 21"/>
                    <a:gd name="T5" fmla="*/ 0 h 21"/>
                    <a:gd name="T6" fmla="*/ 21 w 21"/>
                    <a:gd name="T7" fmla="*/ 10 h 21"/>
                    <a:gd name="T8" fmla="*/ 10 w 21"/>
                    <a:gd name="T9" fmla="*/ 21 h 21"/>
                    <a:gd name="T10" fmla="*/ 10 w 21"/>
                    <a:gd name="T11" fmla="*/ 4 h 21"/>
                    <a:gd name="T12" fmla="*/ 5 w 21"/>
                    <a:gd name="T13" fmla="*/ 10 h 21"/>
                    <a:gd name="T14" fmla="*/ 10 w 21"/>
                    <a:gd name="T15" fmla="*/ 17 h 21"/>
                    <a:gd name="T16" fmla="*/ 15 w 21"/>
                    <a:gd name="T17" fmla="*/ 11 h 21"/>
                    <a:gd name="T18" fmla="*/ 10 w 21"/>
                    <a:gd name="T19" fmla="*/ 4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1" h="21">
                      <a:moveTo>
                        <a:pt x="10" y="21"/>
                      </a:moveTo>
                      <a:cubicBezTo>
                        <a:pt x="3" y="21"/>
                        <a:pt x="0" y="17"/>
                        <a:pt x="0" y="11"/>
                      </a:cubicBezTo>
                      <a:cubicBezTo>
                        <a:pt x="0" y="4"/>
                        <a:pt x="3" y="0"/>
                        <a:pt x="10" y="0"/>
                      </a:cubicBezTo>
                      <a:cubicBezTo>
                        <a:pt x="17" y="0"/>
                        <a:pt x="21" y="4"/>
                        <a:pt x="21" y="10"/>
                      </a:cubicBezTo>
                      <a:cubicBezTo>
                        <a:pt x="21" y="17"/>
                        <a:pt x="17" y="21"/>
                        <a:pt x="10" y="21"/>
                      </a:cubicBezTo>
                      <a:moveTo>
                        <a:pt x="10" y="4"/>
                      </a:moveTo>
                      <a:cubicBezTo>
                        <a:pt x="7" y="4"/>
                        <a:pt x="5" y="7"/>
                        <a:pt x="5" y="10"/>
                      </a:cubicBezTo>
                      <a:cubicBezTo>
                        <a:pt x="5" y="14"/>
                        <a:pt x="6" y="17"/>
                        <a:pt x="10" y="17"/>
                      </a:cubicBezTo>
                      <a:cubicBezTo>
                        <a:pt x="14" y="17"/>
                        <a:pt x="15" y="14"/>
                        <a:pt x="15" y="11"/>
                      </a:cubicBezTo>
                      <a:cubicBezTo>
                        <a:pt x="15" y="6"/>
                        <a:pt x="14" y="4"/>
                        <a:pt x="10" y="4"/>
                      </a:cubicBezTo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44" name="Oval 35"/>
                <p:cNvSpPr>
                  <a:spLocks noChangeArrowheads="1"/>
                </p:cNvSpPr>
                <p:nvPr/>
              </p:nvSpPr>
              <p:spPr bwMode="auto">
                <a:xfrm>
                  <a:off x="4141788" y="6042025"/>
                  <a:ext cx="19050" cy="22225"/>
                </a:xfrm>
                <a:prstGeom prst="ellipse">
                  <a:avLst/>
                </a:pr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45" name="Freeform 36"/>
                <p:cNvSpPr>
                  <a:spLocks noEditPoints="1"/>
                </p:cNvSpPr>
                <p:nvPr/>
              </p:nvSpPr>
              <p:spPr bwMode="auto">
                <a:xfrm>
                  <a:off x="4176713" y="5997575"/>
                  <a:ext cx="57150" cy="66675"/>
                </a:xfrm>
                <a:custGeom>
                  <a:avLst/>
                  <a:gdLst>
                    <a:gd name="T0" fmla="*/ 14 w 18"/>
                    <a:gd name="T1" fmla="*/ 21 h 21"/>
                    <a:gd name="T2" fmla="*/ 13 w 18"/>
                    <a:gd name="T3" fmla="*/ 19 h 21"/>
                    <a:gd name="T4" fmla="*/ 7 w 18"/>
                    <a:gd name="T5" fmla="*/ 21 h 21"/>
                    <a:gd name="T6" fmla="*/ 0 w 18"/>
                    <a:gd name="T7" fmla="*/ 15 h 21"/>
                    <a:gd name="T8" fmla="*/ 10 w 18"/>
                    <a:gd name="T9" fmla="*/ 8 h 21"/>
                    <a:gd name="T10" fmla="*/ 13 w 18"/>
                    <a:gd name="T11" fmla="*/ 8 h 21"/>
                    <a:gd name="T12" fmla="*/ 13 w 18"/>
                    <a:gd name="T13" fmla="*/ 7 h 21"/>
                    <a:gd name="T14" fmla="*/ 8 w 18"/>
                    <a:gd name="T15" fmla="*/ 4 h 21"/>
                    <a:gd name="T16" fmla="*/ 2 w 18"/>
                    <a:gd name="T17" fmla="*/ 5 h 21"/>
                    <a:gd name="T18" fmla="*/ 2 w 18"/>
                    <a:gd name="T19" fmla="*/ 1 h 21"/>
                    <a:gd name="T20" fmla="*/ 9 w 18"/>
                    <a:gd name="T21" fmla="*/ 0 h 21"/>
                    <a:gd name="T22" fmla="*/ 18 w 18"/>
                    <a:gd name="T23" fmla="*/ 7 h 21"/>
                    <a:gd name="T24" fmla="*/ 18 w 18"/>
                    <a:gd name="T25" fmla="*/ 21 h 21"/>
                    <a:gd name="T26" fmla="*/ 14 w 18"/>
                    <a:gd name="T27" fmla="*/ 21 h 21"/>
                    <a:gd name="T28" fmla="*/ 13 w 18"/>
                    <a:gd name="T29" fmla="*/ 12 h 21"/>
                    <a:gd name="T30" fmla="*/ 10 w 18"/>
                    <a:gd name="T31" fmla="*/ 12 h 21"/>
                    <a:gd name="T32" fmla="*/ 5 w 18"/>
                    <a:gd name="T33" fmla="*/ 15 h 21"/>
                    <a:gd name="T34" fmla="*/ 8 w 18"/>
                    <a:gd name="T35" fmla="*/ 17 h 21"/>
                    <a:gd name="T36" fmla="*/ 13 w 18"/>
                    <a:gd name="T37" fmla="*/ 15 h 21"/>
                    <a:gd name="T38" fmla="*/ 13 w 18"/>
                    <a:gd name="T39" fmla="*/ 12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18" h="21">
                      <a:moveTo>
                        <a:pt x="14" y="21"/>
                      </a:moveTo>
                      <a:cubicBezTo>
                        <a:pt x="13" y="19"/>
                        <a:pt x="13" y="19"/>
                        <a:pt x="13" y="19"/>
                      </a:cubicBezTo>
                      <a:cubicBezTo>
                        <a:pt x="12" y="20"/>
                        <a:pt x="10" y="21"/>
                        <a:pt x="7" y="21"/>
                      </a:cubicBezTo>
                      <a:cubicBezTo>
                        <a:pt x="3" y="21"/>
                        <a:pt x="0" y="19"/>
                        <a:pt x="0" y="15"/>
                      </a:cubicBezTo>
                      <a:cubicBezTo>
                        <a:pt x="0" y="10"/>
                        <a:pt x="4" y="8"/>
                        <a:pt x="10" y="8"/>
                      </a:cubicBezTo>
                      <a:cubicBezTo>
                        <a:pt x="13" y="8"/>
                        <a:pt x="13" y="8"/>
                        <a:pt x="13" y="8"/>
                      </a:cubicBezTo>
                      <a:cubicBezTo>
                        <a:pt x="13" y="7"/>
                        <a:pt x="13" y="7"/>
                        <a:pt x="13" y="7"/>
                      </a:cubicBezTo>
                      <a:cubicBezTo>
                        <a:pt x="13" y="5"/>
                        <a:pt x="12" y="4"/>
                        <a:pt x="8" y="4"/>
                      </a:cubicBezTo>
                      <a:cubicBezTo>
                        <a:pt x="6" y="4"/>
                        <a:pt x="4" y="4"/>
                        <a:pt x="2" y="5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4" y="0"/>
                        <a:pt x="6" y="0"/>
                        <a:pt x="9" y="0"/>
                      </a:cubicBezTo>
                      <a:cubicBezTo>
                        <a:pt x="15" y="0"/>
                        <a:pt x="18" y="2"/>
                        <a:pt x="18" y="7"/>
                      </a:cubicBezTo>
                      <a:cubicBezTo>
                        <a:pt x="18" y="21"/>
                        <a:pt x="18" y="21"/>
                        <a:pt x="18" y="21"/>
                      </a:cubicBezTo>
                      <a:lnTo>
                        <a:pt x="14" y="21"/>
                      </a:lnTo>
                      <a:close/>
                      <a:moveTo>
                        <a:pt x="13" y="12"/>
                      </a:moveTo>
                      <a:cubicBezTo>
                        <a:pt x="10" y="12"/>
                        <a:pt x="10" y="12"/>
                        <a:pt x="10" y="12"/>
                      </a:cubicBezTo>
                      <a:cubicBezTo>
                        <a:pt x="7" y="12"/>
                        <a:pt x="5" y="13"/>
                        <a:pt x="5" y="15"/>
                      </a:cubicBezTo>
                      <a:cubicBezTo>
                        <a:pt x="5" y="16"/>
                        <a:pt x="6" y="17"/>
                        <a:pt x="8" y="17"/>
                      </a:cubicBezTo>
                      <a:cubicBezTo>
                        <a:pt x="10" y="17"/>
                        <a:pt x="11" y="17"/>
                        <a:pt x="13" y="15"/>
                      </a:cubicBezTo>
                      <a:lnTo>
                        <a:pt x="13" y="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46" name="Freeform 37"/>
                <p:cNvSpPr>
                  <a:spLocks/>
                </p:cNvSpPr>
                <p:nvPr/>
              </p:nvSpPr>
              <p:spPr bwMode="auto">
                <a:xfrm>
                  <a:off x="4252913" y="5997575"/>
                  <a:ext cx="57150" cy="66675"/>
                </a:xfrm>
                <a:custGeom>
                  <a:avLst/>
                  <a:gdLst>
                    <a:gd name="T0" fmla="*/ 14 w 18"/>
                    <a:gd name="T1" fmla="*/ 21 h 21"/>
                    <a:gd name="T2" fmla="*/ 14 w 18"/>
                    <a:gd name="T3" fmla="*/ 18 h 21"/>
                    <a:gd name="T4" fmla="*/ 7 w 18"/>
                    <a:gd name="T5" fmla="*/ 21 h 21"/>
                    <a:gd name="T6" fmla="*/ 0 w 18"/>
                    <a:gd name="T7" fmla="*/ 13 h 21"/>
                    <a:gd name="T8" fmla="*/ 0 w 18"/>
                    <a:gd name="T9" fmla="*/ 0 h 21"/>
                    <a:gd name="T10" fmla="*/ 5 w 18"/>
                    <a:gd name="T11" fmla="*/ 0 h 21"/>
                    <a:gd name="T12" fmla="*/ 5 w 18"/>
                    <a:gd name="T13" fmla="*/ 12 h 21"/>
                    <a:gd name="T14" fmla="*/ 8 w 18"/>
                    <a:gd name="T15" fmla="*/ 17 h 21"/>
                    <a:gd name="T16" fmla="*/ 13 w 18"/>
                    <a:gd name="T17" fmla="*/ 14 h 21"/>
                    <a:gd name="T18" fmla="*/ 13 w 18"/>
                    <a:gd name="T19" fmla="*/ 0 h 21"/>
                    <a:gd name="T20" fmla="*/ 18 w 18"/>
                    <a:gd name="T21" fmla="*/ 0 h 21"/>
                    <a:gd name="T22" fmla="*/ 18 w 18"/>
                    <a:gd name="T23" fmla="*/ 21 h 21"/>
                    <a:gd name="T24" fmla="*/ 14 w 18"/>
                    <a:gd name="T25" fmla="*/ 2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8" h="21">
                      <a:moveTo>
                        <a:pt x="14" y="21"/>
                      </a:moveTo>
                      <a:cubicBezTo>
                        <a:pt x="14" y="18"/>
                        <a:pt x="14" y="18"/>
                        <a:pt x="14" y="18"/>
                      </a:cubicBezTo>
                      <a:cubicBezTo>
                        <a:pt x="12" y="20"/>
                        <a:pt x="10" y="21"/>
                        <a:pt x="7" y="21"/>
                      </a:cubicBezTo>
                      <a:cubicBezTo>
                        <a:pt x="2" y="21"/>
                        <a:pt x="0" y="18"/>
                        <a:pt x="0" y="13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12"/>
                        <a:pt x="5" y="12"/>
                        <a:pt x="5" y="12"/>
                      </a:cubicBezTo>
                      <a:cubicBezTo>
                        <a:pt x="5" y="15"/>
                        <a:pt x="6" y="17"/>
                        <a:pt x="8" y="17"/>
                      </a:cubicBezTo>
                      <a:cubicBezTo>
                        <a:pt x="10" y="17"/>
                        <a:pt x="11" y="16"/>
                        <a:pt x="13" y="14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18" y="21"/>
                        <a:pt x="18" y="21"/>
                        <a:pt x="18" y="21"/>
                      </a:cubicBezTo>
                      <a:lnTo>
                        <a:pt x="14" y="2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</p:grp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4440" y="3122613"/>
            <a:ext cx="8467494" cy="1080000"/>
          </a:xfrm>
        </p:spPr>
        <p:txBody>
          <a:bodyPr anchor="b" anchorCtr="0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4440" y="4257092"/>
            <a:ext cx="8475710" cy="360040"/>
          </a:xfrm>
        </p:spPr>
        <p:txBody>
          <a:bodyPr>
            <a:normAutofit/>
          </a:bodyPr>
          <a:lstStyle>
            <a:lvl1pPr marL="0" indent="0" algn="l">
              <a:buNone/>
              <a:defRPr sz="22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sp>
        <p:nvSpPr>
          <p:cNvPr id="27" name="Text Placeholder 14"/>
          <p:cNvSpPr>
            <a:spLocks noGrp="1"/>
          </p:cNvSpPr>
          <p:nvPr>
            <p:ph type="body" sz="quarter" idx="17"/>
          </p:nvPr>
        </p:nvSpPr>
        <p:spPr>
          <a:xfrm>
            <a:off x="360000" y="5625959"/>
            <a:ext cx="4752000" cy="144000"/>
          </a:xfrm>
        </p:spPr>
        <p:txBody>
          <a:bodyPr anchor="ctr">
            <a:noAutofit/>
          </a:bodyPr>
          <a:lstStyle>
            <a:lvl1pPr>
              <a:buFontTx/>
              <a:buNone/>
              <a:defRPr sz="1200" b="1" cap="all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>
                <a:solidFill>
                  <a:schemeClr val="bg2"/>
                </a:solidFill>
              </a:defRPr>
            </a:lvl2pPr>
            <a:lvl3pPr marL="0" indent="0">
              <a:buFontTx/>
              <a:buNone/>
              <a:defRPr sz="1200">
                <a:solidFill>
                  <a:schemeClr val="bg2"/>
                </a:solidFill>
              </a:defRPr>
            </a:lvl3pPr>
            <a:lvl4pPr marL="0" indent="0">
              <a:buFontTx/>
              <a:buNone/>
              <a:defRPr sz="1200">
                <a:solidFill>
                  <a:schemeClr val="bg2"/>
                </a:solidFill>
              </a:defRPr>
            </a:lvl4pPr>
            <a:lvl5pPr marL="0" indent="0">
              <a:buFontTx/>
              <a:buNone/>
              <a:defRPr sz="1200">
                <a:solidFill>
                  <a:schemeClr val="bg2"/>
                </a:solidFill>
              </a:defRPr>
            </a:lvl5pPr>
            <a:lvl6pPr marL="0" indent="0">
              <a:buFontTx/>
              <a:buNone/>
              <a:defRPr sz="1200">
                <a:solidFill>
                  <a:schemeClr val="bg2"/>
                </a:solidFill>
              </a:defRPr>
            </a:lvl6pPr>
            <a:lvl7pPr marL="0" indent="0">
              <a:buFontTx/>
              <a:buNone/>
              <a:defRPr sz="1200">
                <a:solidFill>
                  <a:schemeClr val="bg2"/>
                </a:solidFill>
              </a:defRPr>
            </a:lvl7pPr>
            <a:lvl8pPr marL="0" indent="0">
              <a:buFontTx/>
              <a:buNone/>
              <a:defRPr sz="1200">
                <a:solidFill>
                  <a:schemeClr val="bg2"/>
                </a:solidFill>
              </a:defRPr>
            </a:lvl8pPr>
            <a:lvl9pPr marL="0" indent="0">
              <a:buFontTx/>
              <a:buNone/>
              <a:defRPr sz="1200">
                <a:solidFill>
                  <a:schemeClr val="bg2"/>
                </a:solidFill>
              </a:defRPr>
            </a:lvl9pPr>
          </a:lstStyle>
          <a:p>
            <a:endParaRPr lang="en-AU" dirty="0" smtClean="0"/>
          </a:p>
        </p:txBody>
      </p:sp>
    </p:spTree>
    <p:extLst>
      <p:ext uri="{BB962C8B-B14F-4D97-AF65-F5344CB8AC3E}">
        <p14:creationId xmlns:p14="http://schemas.microsoft.com/office/powerpoint/2010/main" val="36379679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 userDrawn="1"/>
        </p:nvGrpSpPr>
        <p:grpSpPr>
          <a:xfrm>
            <a:off x="608" y="5500319"/>
            <a:ext cx="9167813" cy="996950"/>
            <a:chOff x="608" y="5500319"/>
            <a:chExt cx="9167813" cy="996950"/>
          </a:xfrm>
        </p:grpSpPr>
        <p:grpSp>
          <p:nvGrpSpPr>
            <p:cNvPr id="43" name="Group 22"/>
            <p:cNvGrpSpPr>
              <a:grpSpLocks/>
            </p:cNvGrpSpPr>
            <p:nvPr userDrawn="1"/>
          </p:nvGrpSpPr>
          <p:grpSpPr bwMode="auto">
            <a:xfrm>
              <a:off x="608" y="5500319"/>
              <a:ext cx="9167813" cy="996950"/>
              <a:chOff x="-7938" y="5668963"/>
              <a:chExt cx="9167813" cy="996950"/>
            </a:xfrm>
          </p:grpSpPr>
          <p:sp>
            <p:nvSpPr>
              <p:cNvPr id="58" name="Freeform 11"/>
              <p:cNvSpPr>
                <a:spLocks noEditPoints="1"/>
              </p:cNvSpPr>
              <p:nvPr userDrawn="1"/>
            </p:nvSpPr>
            <p:spPr bwMode="auto">
              <a:xfrm>
                <a:off x="-7938" y="5668963"/>
                <a:ext cx="9167813" cy="996950"/>
              </a:xfrm>
              <a:custGeom>
                <a:avLst/>
                <a:gdLst>
                  <a:gd name="T0" fmla="*/ 2880 w 2880"/>
                  <a:gd name="T1" fmla="*/ 20 h 313"/>
                  <a:gd name="T2" fmla="*/ 2789 w 2880"/>
                  <a:gd name="T3" fmla="*/ 20 h 313"/>
                  <a:gd name="T4" fmla="*/ 2313 w 2880"/>
                  <a:gd name="T5" fmla="*/ 137 h 313"/>
                  <a:gd name="T6" fmla="*/ 2784 w 2880"/>
                  <a:gd name="T7" fmla="*/ 313 h 313"/>
                  <a:gd name="T8" fmla="*/ 2880 w 2880"/>
                  <a:gd name="T9" fmla="*/ 313 h 313"/>
                  <a:gd name="T10" fmla="*/ 2880 w 2880"/>
                  <a:gd name="T11" fmla="*/ 20 h 313"/>
                  <a:gd name="T12" fmla="*/ 1860 w 2880"/>
                  <a:gd name="T13" fmla="*/ 0 h 313"/>
                  <a:gd name="T14" fmla="*/ 0 w 2880"/>
                  <a:gd name="T15" fmla="*/ 0 h 313"/>
                  <a:gd name="T16" fmla="*/ 0 w 2880"/>
                  <a:gd name="T17" fmla="*/ 157 h 313"/>
                  <a:gd name="T18" fmla="*/ 2030 w 2880"/>
                  <a:gd name="T19" fmla="*/ 157 h 313"/>
                  <a:gd name="T20" fmla="*/ 2313 w 2880"/>
                  <a:gd name="T21" fmla="*/ 137 h 313"/>
                  <a:gd name="T22" fmla="*/ 2313 w 2880"/>
                  <a:gd name="T23" fmla="*/ 137 h 313"/>
                  <a:gd name="T24" fmla="*/ 2313 w 2880"/>
                  <a:gd name="T25" fmla="*/ 137 h 313"/>
                  <a:gd name="T26" fmla="*/ 1860 w 2880"/>
                  <a:gd name="T27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880" h="313">
                    <a:moveTo>
                      <a:pt x="2880" y="20"/>
                    </a:moveTo>
                    <a:cubicBezTo>
                      <a:pt x="2789" y="20"/>
                      <a:pt x="2789" y="20"/>
                      <a:pt x="2789" y="20"/>
                    </a:cubicBezTo>
                    <a:cubicBezTo>
                      <a:pt x="2500" y="20"/>
                      <a:pt x="2393" y="107"/>
                      <a:pt x="2313" y="137"/>
                    </a:cubicBezTo>
                    <a:cubicBezTo>
                      <a:pt x="2411" y="217"/>
                      <a:pt x="2542" y="313"/>
                      <a:pt x="2784" y="313"/>
                    </a:cubicBezTo>
                    <a:cubicBezTo>
                      <a:pt x="2842" y="313"/>
                      <a:pt x="2880" y="313"/>
                      <a:pt x="2880" y="313"/>
                    </a:cubicBezTo>
                    <a:cubicBezTo>
                      <a:pt x="2880" y="20"/>
                      <a:pt x="2880" y="20"/>
                      <a:pt x="2880" y="20"/>
                    </a:cubicBezTo>
                    <a:moveTo>
                      <a:pt x="186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57"/>
                      <a:pt x="0" y="157"/>
                      <a:pt x="0" y="157"/>
                    </a:cubicBezTo>
                    <a:cubicBezTo>
                      <a:pt x="2030" y="157"/>
                      <a:pt x="2030" y="157"/>
                      <a:pt x="2030" y="157"/>
                    </a:cubicBezTo>
                    <a:cubicBezTo>
                      <a:pt x="2214" y="157"/>
                      <a:pt x="2274" y="152"/>
                      <a:pt x="2313" y="137"/>
                    </a:cubicBezTo>
                    <a:cubicBezTo>
                      <a:pt x="2313" y="137"/>
                      <a:pt x="2313" y="137"/>
                      <a:pt x="2313" y="137"/>
                    </a:cubicBezTo>
                    <a:cubicBezTo>
                      <a:pt x="2313" y="137"/>
                      <a:pt x="2313" y="137"/>
                      <a:pt x="2313" y="137"/>
                    </a:cubicBezTo>
                    <a:cubicBezTo>
                      <a:pt x="2216" y="57"/>
                      <a:pt x="2053" y="0"/>
                      <a:pt x="1860" y="0"/>
                    </a:cubicBezTo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9" name="Freeform 24"/>
              <p:cNvSpPr>
                <a:spLocks/>
              </p:cNvSpPr>
              <p:nvPr userDrawn="1"/>
            </p:nvSpPr>
            <p:spPr bwMode="auto">
              <a:xfrm>
                <a:off x="-7938" y="5732463"/>
                <a:ext cx="7362826" cy="433387"/>
              </a:xfrm>
              <a:custGeom>
                <a:avLst/>
                <a:gdLst>
                  <a:gd name="T0" fmla="*/ 2313 w 2313"/>
                  <a:gd name="T1" fmla="*/ 117 h 136"/>
                  <a:gd name="T2" fmla="*/ 1860 w 2313"/>
                  <a:gd name="T3" fmla="*/ 0 h 136"/>
                  <a:gd name="T4" fmla="*/ 0 w 2313"/>
                  <a:gd name="T5" fmla="*/ 0 h 136"/>
                  <a:gd name="T6" fmla="*/ 0 w 2313"/>
                  <a:gd name="T7" fmla="*/ 136 h 136"/>
                  <a:gd name="T8" fmla="*/ 2030 w 2313"/>
                  <a:gd name="T9" fmla="*/ 136 h 136"/>
                  <a:gd name="T10" fmla="*/ 2313 w 2313"/>
                  <a:gd name="T11" fmla="*/ 117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313" h="136">
                    <a:moveTo>
                      <a:pt x="2313" y="117"/>
                    </a:moveTo>
                    <a:cubicBezTo>
                      <a:pt x="2204" y="55"/>
                      <a:pt x="2053" y="0"/>
                      <a:pt x="186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36"/>
                      <a:pt x="0" y="136"/>
                      <a:pt x="0" y="136"/>
                    </a:cubicBezTo>
                    <a:cubicBezTo>
                      <a:pt x="2030" y="136"/>
                      <a:pt x="2030" y="136"/>
                      <a:pt x="2030" y="136"/>
                    </a:cubicBezTo>
                    <a:cubicBezTo>
                      <a:pt x="2214" y="136"/>
                      <a:pt x="2274" y="132"/>
                      <a:pt x="2313" y="117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60" name="Freeform 25"/>
              <p:cNvSpPr>
                <a:spLocks/>
              </p:cNvSpPr>
              <p:nvPr userDrawn="1"/>
            </p:nvSpPr>
            <p:spPr bwMode="auto">
              <a:xfrm>
                <a:off x="7354888" y="5732463"/>
                <a:ext cx="1804987" cy="869950"/>
              </a:xfrm>
              <a:custGeom>
                <a:avLst/>
                <a:gdLst>
                  <a:gd name="T0" fmla="*/ 476 w 567"/>
                  <a:gd name="T1" fmla="*/ 0 h 273"/>
                  <a:gd name="T2" fmla="*/ 0 w 567"/>
                  <a:gd name="T3" fmla="*/ 117 h 273"/>
                  <a:gd name="T4" fmla="*/ 471 w 567"/>
                  <a:gd name="T5" fmla="*/ 273 h 273"/>
                  <a:gd name="T6" fmla="*/ 567 w 567"/>
                  <a:gd name="T7" fmla="*/ 273 h 273"/>
                  <a:gd name="T8" fmla="*/ 567 w 567"/>
                  <a:gd name="T9" fmla="*/ 0 h 273"/>
                  <a:gd name="T10" fmla="*/ 476 w 567"/>
                  <a:gd name="T11" fmla="*/ 0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67" h="273">
                    <a:moveTo>
                      <a:pt x="476" y="0"/>
                    </a:moveTo>
                    <a:cubicBezTo>
                      <a:pt x="187" y="0"/>
                      <a:pt x="80" y="87"/>
                      <a:pt x="0" y="117"/>
                    </a:cubicBezTo>
                    <a:cubicBezTo>
                      <a:pt x="128" y="190"/>
                      <a:pt x="229" y="273"/>
                      <a:pt x="471" y="273"/>
                    </a:cubicBezTo>
                    <a:cubicBezTo>
                      <a:pt x="529" y="273"/>
                      <a:pt x="567" y="273"/>
                      <a:pt x="567" y="273"/>
                    </a:cubicBezTo>
                    <a:cubicBezTo>
                      <a:pt x="567" y="0"/>
                      <a:pt x="567" y="0"/>
                      <a:pt x="567" y="0"/>
                    </a:cubicBezTo>
                    <a:lnTo>
                      <a:pt x="47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</p:grpSp>
        <p:pic>
          <p:nvPicPr>
            <p:cNvPr id="44" name="Picture 78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69275" y="5675743"/>
              <a:ext cx="655638" cy="655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5" name="Group 19"/>
            <p:cNvGrpSpPr/>
            <p:nvPr userDrawn="1"/>
          </p:nvGrpSpPr>
          <p:grpSpPr>
            <a:xfrm>
              <a:off x="360000" y="5807505"/>
              <a:ext cx="814388" cy="95250"/>
              <a:chOff x="3495675" y="5969000"/>
              <a:chExt cx="814388" cy="95250"/>
            </a:xfrm>
            <a:solidFill>
              <a:schemeClr val="accent1"/>
            </a:solidFill>
          </p:grpSpPr>
          <p:sp>
            <p:nvSpPr>
              <p:cNvPr id="46" name="Freeform 26"/>
              <p:cNvSpPr>
                <a:spLocks/>
              </p:cNvSpPr>
              <p:nvPr/>
            </p:nvSpPr>
            <p:spPr bwMode="auto">
              <a:xfrm>
                <a:off x="34956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1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1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47" name="Freeform 27"/>
              <p:cNvSpPr>
                <a:spLocks/>
              </p:cNvSpPr>
              <p:nvPr/>
            </p:nvSpPr>
            <p:spPr bwMode="auto">
              <a:xfrm>
                <a:off x="360362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8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48" name="Freeform 28"/>
              <p:cNvSpPr>
                <a:spLocks/>
              </p:cNvSpPr>
              <p:nvPr/>
            </p:nvSpPr>
            <p:spPr bwMode="auto">
              <a:xfrm>
                <a:off x="3711575" y="5997575"/>
                <a:ext cx="98425" cy="66675"/>
              </a:xfrm>
              <a:custGeom>
                <a:avLst/>
                <a:gdLst>
                  <a:gd name="T0" fmla="*/ 31 w 31"/>
                  <a:gd name="T1" fmla="*/ 0 h 21"/>
                  <a:gd name="T2" fmla="*/ 25 w 31"/>
                  <a:gd name="T3" fmla="*/ 21 h 21"/>
                  <a:gd name="T4" fmla="*/ 19 w 31"/>
                  <a:gd name="T5" fmla="*/ 21 h 21"/>
                  <a:gd name="T6" fmla="*/ 16 w 31"/>
                  <a:gd name="T7" fmla="*/ 9 h 21"/>
                  <a:gd name="T8" fmla="*/ 15 w 31"/>
                  <a:gd name="T9" fmla="*/ 7 h 21"/>
                  <a:gd name="T10" fmla="*/ 15 w 31"/>
                  <a:gd name="T11" fmla="*/ 7 h 21"/>
                  <a:gd name="T12" fmla="*/ 15 w 31"/>
                  <a:gd name="T13" fmla="*/ 9 h 21"/>
                  <a:gd name="T14" fmla="*/ 12 w 31"/>
                  <a:gd name="T15" fmla="*/ 21 h 21"/>
                  <a:gd name="T16" fmla="*/ 6 w 31"/>
                  <a:gd name="T17" fmla="*/ 21 h 21"/>
                  <a:gd name="T18" fmla="*/ 0 w 31"/>
                  <a:gd name="T19" fmla="*/ 0 h 21"/>
                  <a:gd name="T20" fmla="*/ 5 w 31"/>
                  <a:gd name="T21" fmla="*/ 0 h 21"/>
                  <a:gd name="T22" fmla="*/ 8 w 31"/>
                  <a:gd name="T23" fmla="*/ 13 h 21"/>
                  <a:gd name="T24" fmla="*/ 9 w 31"/>
                  <a:gd name="T25" fmla="*/ 16 h 21"/>
                  <a:gd name="T26" fmla="*/ 9 w 31"/>
                  <a:gd name="T27" fmla="*/ 16 h 21"/>
                  <a:gd name="T28" fmla="*/ 10 w 31"/>
                  <a:gd name="T29" fmla="*/ 13 h 21"/>
                  <a:gd name="T30" fmla="*/ 13 w 31"/>
                  <a:gd name="T31" fmla="*/ 0 h 21"/>
                  <a:gd name="T32" fmla="*/ 18 w 31"/>
                  <a:gd name="T33" fmla="*/ 0 h 21"/>
                  <a:gd name="T34" fmla="*/ 22 w 31"/>
                  <a:gd name="T35" fmla="*/ 13 h 21"/>
                  <a:gd name="T36" fmla="*/ 22 w 31"/>
                  <a:gd name="T37" fmla="*/ 16 h 21"/>
                  <a:gd name="T38" fmla="*/ 22 w 31"/>
                  <a:gd name="T39" fmla="*/ 16 h 21"/>
                  <a:gd name="T40" fmla="*/ 23 w 31"/>
                  <a:gd name="T41" fmla="*/ 12 h 21"/>
                  <a:gd name="T42" fmla="*/ 26 w 31"/>
                  <a:gd name="T43" fmla="*/ 0 h 21"/>
                  <a:gd name="T44" fmla="*/ 31 w 31"/>
                  <a:gd name="T45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1" h="21">
                    <a:moveTo>
                      <a:pt x="31" y="0"/>
                    </a:moveTo>
                    <a:cubicBezTo>
                      <a:pt x="29" y="7"/>
                      <a:pt x="27" y="14"/>
                      <a:pt x="25" y="21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4" y="14"/>
                      <a:pt x="2" y="7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5"/>
                      <a:pt x="7" y="9"/>
                      <a:pt x="8" y="13"/>
                    </a:cubicBezTo>
                    <a:cubicBezTo>
                      <a:pt x="9" y="14"/>
                      <a:pt x="9" y="15"/>
                      <a:pt x="9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0" y="13"/>
                      <a:pt x="10" y="13"/>
                      <a:pt x="10" y="1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2" y="16"/>
                      <a:pt x="22" y="16"/>
                      <a:pt x="22" y="16"/>
                    </a:cubicBezTo>
                    <a:cubicBezTo>
                      <a:pt x="23" y="15"/>
                      <a:pt x="23" y="13"/>
                      <a:pt x="23" y="12"/>
                    </a:cubicBezTo>
                    <a:cubicBezTo>
                      <a:pt x="24" y="8"/>
                      <a:pt x="25" y="4"/>
                      <a:pt x="26" y="0"/>
                    </a:cubicBezTo>
                    <a:lnTo>
                      <a:pt x="31" y="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49" name="Oval 29"/>
              <p:cNvSpPr>
                <a:spLocks noChangeArrowheads="1"/>
              </p:cNvSpPr>
              <p:nvPr/>
            </p:nvSpPr>
            <p:spPr bwMode="auto">
              <a:xfrm>
                <a:off x="3819525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0" name="Freeform 30"/>
              <p:cNvSpPr>
                <a:spLocks/>
              </p:cNvSpPr>
              <p:nvPr/>
            </p:nvSpPr>
            <p:spPr bwMode="auto">
              <a:xfrm>
                <a:off x="3851275" y="5997575"/>
                <a:ext cx="50800" cy="66675"/>
              </a:xfrm>
              <a:custGeom>
                <a:avLst/>
                <a:gdLst>
                  <a:gd name="T0" fmla="*/ 16 w 16"/>
                  <a:gd name="T1" fmla="*/ 20 h 21"/>
                  <a:gd name="T2" fmla="*/ 10 w 16"/>
                  <a:gd name="T3" fmla="*/ 21 h 21"/>
                  <a:gd name="T4" fmla="*/ 0 w 16"/>
                  <a:gd name="T5" fmla="*/ 11 h 21"/>
                  <a:gd name="T6" fmla="*/ 10 w 16"/>
                  <a:gd name="T7" fmla="*/ 0 h 21"/>
                  <a:gd name="T8" fmla="*/ 16 w 16"/>
                  <a:gd name="T9" fmla="*/ 1 h 21"/>
                  <a:gd name="T10" fmla="*/ 14 w 16"/>
                  <a:gd name="T11" fmla="*/ 5 h 21"/>
                  <a:gd name="T12" fmla="*/ 11 w 16"/>
                  <a:gd name="T13" fmla="*/ 4 h 21"/>
                  <a:gd name="T14" fmla="*/ 6 w 16"/>
                  <a:gd name="T15" fmla="*/ 10 h 21"/>
                  <a:gd name="T16" fmla="*/ 11 w 16"/>
                  <a:gd name="T17" fmla="*/ 17 h 21"/>
                  <a:gd name="T18" fmla="*/ 15 w 16"/>
                  <a:gd name="T19" fmla="*/ 16 h 21"/>
                  <a:gd name="T20" fmla="*/ 16 w 16"/>
                  <a:gd name="T21" fmla="*/ 2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21">
                    <a:moveTo>
                      <a:pt x="16" y="20"/>
                    </a:moveTo>
                    <a:cubicBezTo>
                      <a:pt x="14" y="21"/>
                      <a:pt x="12" y="21"/>
                      <a:pt x="10" y="21"/>
                    </a:cubicBez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4" y="0"/>
                      <a:pt x="10" y="0"/>
                    </a:cubicBezTo>
                    <a:cubicBezTo>
                      <a:pt x="12" y="0"/>
                      <a:pt x="14" y="0"/>
                      <a:pt x="16" y="1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3" y="4"/>
                      <a:pt x="12" y="4"/>
                      <a:pt x="11" y="4"/>
                    </a:cubicBezTo>
                    <a:cubicBezTo>
                      <a:pt x="7" y="4"/>
                      <a:pt x="6" y="6"/>
                      <a:pt x="6" y="10"/>
                    </a:cubicBezTo>
                    <a:cubicBezTo>
                      <a:pt x="6" y="15"/>
                      <a:pt x="7" y="17"/>
                      <a:pt x="11" y="17"/>
                    </a:cubicBezTo>
                    <a:cubicBezTo>
                      <a:pt x="12" y="17"/>
                      <a:pt x="14" y="17"/>
                      <a:pt x="15" y="16"/>
                    </a:cubicBezTo>
                    <a:lnTo>
                      <a:pt x="16" y="20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1" name="Freeform 31"/>
              <p:cNvSpPr>
                <a:spLocks/>
              </p:cNvSpPr>
              <p:nvPr/>
            </p:nvSpPr>
            <p:spPr bwMode="auto">
              <a:xfrm>
                <a:off x="3911600" y="5997575"/>
                <a:ext cx="47625" cy="66675"/>
              </a:xfrm>
              <a:custGeom>
                <a:avLst/>
                <a:gdLst>
                  <a:gd name="T0" fmla="*/ 6 w 15"/>
                  <a:gd name="T1" fmla="*/ 21 h 21"/>
                  <a:gd name="T2" fmla="*/ 0 w 15"/>
                  <a:gd name="T3" fmla="*/ 20 h 21"/>
                  <a:gd name="T4" fmla="*/ 1 w 15"/>
                  <a:gd name="T5" fmla="*/ 16 h 21"/>
                  <a:gd name="T6" fmla="*/ 6 w 15"/>
                  <a:gd name="T7" fmla="*/ 17 h 21"/>
                  <a:gd name="T8" fmla="*/ 9 w 15"/>
                  <a:gd name="T9" fmla="*/ 15 h 21"/>
                  <a:gd name="T10" fmla="*/ 6 w 15"/>
                  <a:gd name="T11" fmla="*/ 12 h 21"/>
                  <a:gd name="T12" fmla="*/ 0 w 15"/>
                  <a:gd name="T13" fmla="*/ 6 h 21"/>
                  <a:gd name="T14" fmla="*/ 8 w 15"/>
                  <a:gd name="T15" fmla="*/ 0 h 21"/>
                  <a:gd name="T16" fmla="*/ 13 w 15"/>
                  <a:gd name="T17" fmla="*/ 0 h 21"/>
                  <a:gd name="T18" fmla="*/ 13 w 15"/>
                  <a:gd name="T19" fmla="*/ 4 h 21"/>
                  <a:gd name="T20" fmla="*/ 9 w 15"/>
                  <a:gd name="T21" fmla="*/ 4 h 21"/>
                  <a:gd name="T22" fmla="*/ 6 w 15"/>
                  <a:gd name="T23" fmla="*/ 6 h 21"/>
                  <a:gd name="T24" fmla="*/ 9 w 15"/>
                  <a:gd name="T25" fmla="*/ 9 h 21"/>
                  <a:gd name="T26" fmla="*/ 15 w 15"/>
                  <a:gd name="T27" fmla="*/ 14 h 21"/>
                  <a:gd name="T28" fmla="*/ 6 w 15"/>
                  <a:gd name="T2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5" h="21">
                    <a:moveTo>
                      <a:pt x="6" y="21"/>
                    </a:moveTo>
                    <a:cubicBezTo>
                      <a:pt x="4" y="21"/>
                      <a:pt x="2" y="21"/>
                      <a:pt x="0" y="20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3" y="17"/>
                      <a:pt x="5" y="17"/>
                      <a:pt x="6" y="17"/>
                    </a:cubicBezTo>
                    <a:cubicBezTo>
                      <a:pt x="8" y="17"/>
                      <a:pt x="9" y="16"/>
                      <a:pt x="9" y="15"/>
                    </a:cubicBezTo>
                    <a:cubicBezTo>
                      <a:pt x="9" y="14"/>
                      <a:pt x="8" y="13"/>
                      <a:pt x="6" y="12"/>
                    </a:cubicBezTo>
                    <a:cubicBezTo>
                      <a:pt x="3" y="11"/>
                      <a:pt x="0" y="10"/>
                      <a:pt x="0" y="6"/>
                    </a:cubicBezTo>
                    <a:cubicBezTo>
                      <a:pt x="0" y="2"/>
                      <a:pt x="3" y="0"/>
                      <a:pt x="8" y="0"/>
                    </a:cubicBezTo>
                    <a:cubicBezTo>
                      <a:pt x="10" y="0"/>
                      <a:pt x="12" y="0"/>
                      <a:pt x="13" y="0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1" y="4"/>
                      <a:pt x="10" y="4"/>
                      <a:pt x="9" y="4"/>
                    </a:cubicBezTo>
                    <a:cubicBezTo>
                      <a:pt x="6" y="4"/>
                      <a:pt x="6" y="5"/>
                      <a:pt x="6" y="6"/>
                    </a:cubicBezTo>
                    <a:cubicBezTo>
                      <a:pt x="6" y="7"/>
                      <a:pt x="7" y="8"/>
                      <a:pt x="9" y="9"/>
                    </a:cubicBezTo>
                    <a:cubicBezTo>
                      <a:pt x="13" y="10"/>
                      <a:pt x="15" y="11"/>
                      <a:pt x="15" y="14"/>
                    </a:cubicBezTo>
                    <a:cubicBezTo>
                      <a:pt x="15" y="18"/>
                      <a:pt x="11" y="21"/>
                      <a:pt x="6" y="21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2" name="Freeform 32"/>
              <p:cNvSpPr>
                <a:spLocks noEditPoints="1"/>
              </p:cNvSpPr>
              <p:nvPr/>
            </p:nvSpPr>
            <p:spPr bwMode="auto">
              <a:xfrm>
                <a:off x="3965575" y="5969000"/>
                <a:ext cx="28575" cy="95250"/>
              </a:xfrm>
              <a:custGeom>
                <a:avLst/>
                <a:gdLst>
                  <a:gd name="T0" fmla="*/ 4 w 9"/>
                  <a:gd name="T1" fmla="*/ 30 h 30"/>
                  <a:gd name="T2" fmla="*/ 4 w 9"/>
                  <a:gd name="T3" fmla="*/ 13 h 30"/>
                  <a:gd name="T4" fmla="*/ 0 w 9"/>
                  <a:gd name="T5" fmla="*/ 13 h 30"/>
                  <a:gd name="T6" fmla="*/ 0 w 9"/>
                  <a:gd name="T7" fmla="*/ 9 h 30"/>
                  <a:gd name="T8" fmla="*/ 9 w 9"/>
                  <a:gd name="T9" fmla="*/ 9 h 30"/>
                  <a:gd name="T10" fmla="*/ 9 w 9"/>
                  <a:gd name="T11" fmla="*/ 30 h 30"/>
                  <a:gd name="T12" fmla="*/ 4 w 9"/>
                  <a:gd name="T13" fmla="*/ 30 h 30"/>
                  <a:gd name="T14" fmla="*/ 6 w 9"/>
                  <a:gd name="T15" fmla="*/ 6 h 30"/>
                  <a:gd name="T16" fmla="*/ 3 w 9"/>
                  <a:gd name="T17" fmla="*/ 3 h 30"/>
                  <a:gd name="T18" fmla="*/ 6 w 9"/>
                  <a:gd name="T19" fmla="*/ 0 h 30"/>
                  <a:gd name="T20" fmla="*/ 9 w 9"/>
                  <a:gd name="T21" fmla="*/ 3 h 30"/>
                  <a:gd name="T22" fmla="*/ 6 w 9"/>
                  <a:gd name="T23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" h="30">
                    <a:moveTo>
                      <a:pt x="4" y="30"/>
                    </a:moveTo>
                    <a:cubicBezTo>
                      <a:pt x="4" y="13"/>
                      <a:pt x="4" y="13"/>
                      <a:pt x="4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0" y="9"/>
                      <a:pt x="0" y="9"/>
                      <a:pt x="0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30"/>
                      <a:pt x="9" y="30"/>
                      <a:pt x="9" y="30"/>
                    </a:cubicBezTo>
                    <a:lnTo>
                      <a:pt x="4" y="30"/>
                    </a:lnTo>
                    <a:close/>
                    <a:moveTo>
                      <a:pt x="6" y="6"/>
                    </a:moveTo>
                    <a:cubicBezTo>
                      <a:pt x="4" y="6"/>
                      <a:pt x="3" y="5"/>
                      <a:pt x="3" y="3"/>
                    </a:cubicBezTo>
                    <a:cubicBezTo>
                      <a:pt x="3" y="1"/>
                      <a:pt x="4" y="0"/>
                      <a:pt x="6" y="0"/>
                    </a:cubicBezTo>
                    <a:cubicBezTo>
                      <a:pt x="8" y="0"/>
                      <a:pt x="9" y="1"/>
                      <a:pt x="9" y="3"/>
                    </a:cubicBezTo>
                    <a:cubicBezTo>
                      <a:pt x="9" y="5"/>
                      <a:pt x="8" y="6"/>
                      <a:pt x="6" y="6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3" name="Freeform 33"/>
              <p:cNvSpPr>
                <a:spLocks/>
              </p:cNvSpPr>
              <p:nvPr/>
            </p:nvSpPr>
            <p:spPr bwMode="auto">
              <a:xfrm>
                <a:off x="4013200" y="5997575"/>
                <a:ext cx="39687" cy="66675"/>
              </a:xfrm>
              <a:custGeom>
                <a:avLst/>
                <a:gdLst>
                  <a:gd name="T0" fmla="*/ 11 w 12"/>
                  <a:gd name="T1" fmla="*/ 5 h 21"/>
                  <a:gd name="T2" fmla="*/ 9 w 12"/>
                  <a:gd name="T3" fmla="*/ 5 h 21"/>
                  <a:gd name="T4" fmla="*/ 5 w 12"/>
                  <a:gd name="T5" fmla="*/ 8 h 21"/>
                  <a:gd name="T6" fmla="*/ 5 w 12"/>
                  <a:gd name="T7" fmla="*/ 21 h 21"/>
                  <a:gd name="T8" fmla="*/ 0 w 12"/>
                  <a:gd name="T9" fmla="*/ 21 h 21"/>
                  <a:gd name="T10" fmla="*/ 0 w 12"/>
                  <a:gd name="T11" fmla="*/ 0 h 21"/>
                  <a:gd name="T12" fmla="*/ 4 w 12"/>
                  <a:gd name="T13" fmla="*/ 0 h 21"/>
                  <a:gd name="T14" fmla="*/ 4 w 12"/>
                  <a:gd name="T15" fmla="*/ 4 h 21"/>
                  <a:gd name="T16" fmla="*/ 10 w 12"/>
                  <a:gd name="T17" fmla="*/ 0 h 21"/>
                  <a:gd name="T18" fmla="*/ 12 w 12"/>
                  <a:gd name="T19" fmla="*/ 0 h 21"/>
                  <a:gd name="T20" fmla="*/ 11 w 12"/>
                  <a:gd name="T21" fmla="*/ 5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" h="21">
                    <a:moveTo>
                      <a:pt x="11" y="5"/>
                    </a:moveTo>
                    <a:cubicBezTo>
                      <a:pt x="11" y="5"/>
                      <a:pt x="10" y="5"/>
                      <a:pt x="9" y="5"/>
                    </a:cubicBezTo>
                    <a:cubicBezTo>
                      <a:pt x="8" y="5"/>
                      <a:pt x="7" y="6"/>
                      <a:pt x="5" y="8"/>
                    </a:cubicBezTo>
                    <a:cubicBezTo>
                      <a:pt x="5" y="21"/>
                      <a:pt x="5" y="21"/>
                      <a:pt x="5" y="2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6" y="1"/>
                      <a:pt x="8" y="0"/>
                      <a:pt x="10" y="0"/>
                    </a:cubicBezTo>
                    <a:cubicBezTo>
                      <a:pt x="11" y="0"/>
                      <a:pt x="11" y="0"/>
                      <a:pt x="12" y="0"/>
                    </a:cubicBezTo>
                    <a:lnTo>
                      <a:pt x="11" y="5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4" name="Freeform 34"/>
              <p:cNvSpPr>
                <a:spLocks noEditPoints="1"/>
              </p:cNvSpPr>
              <p:nvPr/>
            </p:nvSpPr>
            <p:spPr bwMode="auto">
              <a:xfrm>
                <a:off x="4062413" y="5997575"/>
                <a:ext cx="66675" cy="66675"/>
              </a:xfrm>
              <a:custGeom>
                <a:avLst/>
                <a:gdLst>
                  <a:gd name="T0" fmla="*/ 10 w 21"/>
                  <a:gd name="T1" fmla="*/ 21 h 21"/>
                  <a:gd name="T2" fmla="*/ 0 w 21"/>
                  <a:gd name="T3" fmla="*/ 11 h 21"/>
                  <a:gd name="T4" fmla="*/ 10 w 21"/>
                  <a:gd name="T5" fmla="*/ 0 h 21"/>
                  <a:gd name="T6" fmla="*/ 21 w 21"/>
                  <a:gd name="T7" fmla="*/ 10 h 21"/>
                  <a:gd name="T8" fmla="*/ 10 w 21"/>
                  <a:gd name="T9" fmla="*/ 21 h 21"/>
                  <a:gd name="T10" fmla="*/ 10 w 21"/>
                  <a:gd name="T11" fmla="*/ 4 h 21"/>
                  <a:gd name="T12" fmla="*/ 5 w 21"/>
                  <a:gd name="T13" fmla="*/ 10 h 21"/>
                  <a:gd name="T14" fmla="*/ 10 w 21"/>
                  <a:gd name="T15" fmla="*/ 17 h 21"/>
                  <a:gd name="T16" fmla="*/ 15 w 21"/>
                  <a:gd name="T17" fmla="*/ 11 h 21"/>
                  <a:gd name="T18" fmla="*/ 10 w 21"/>
                  <a:gd name="T19" fmla="*/ 4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1" h="21">
                    <a:moveTo>
                      <a:pt x="10" y="21"/>
                    </a:moveTo>
                    <a:cubicBezTo>
                      <a:pt x="3" y="21"/>
                      <a:pt x="0" y="17"/>
                      <a:pt x="0" y="11"/>
                    </a:cubicBezTo>
                    <a:cubicBezTo>
                      <a:pt x="0" y="4"/>
                      <a:pt x="3" y="0"/>
                      <a:pt x="10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7"/>
                      <a:pt x="17" y="21"/>
                      <a:pt x="10" y="21"/>
                    </a:cubicBezTo>
                    <a:moveTo>
                      <a:pt x="10" y="4"/>
                    </a:moveTo>
                    <a:cubicBezTo>
                      <a:pt x="7" y="4"/>
                      <a:pt x="5" y="7"/>
                      <a:pt x="5" y="10"/>
                    </a:cubicBezTo>
                    <a:cubicBezTo>
                      <a:pt x="5" y="14"/>
                      <a:pt x="6" y="17"/>
                      <a:pt x="10" y="17"/>
                    </a:cubicBezTo>
                    <a:cubicBezTo>
                      <a:pt x="14" y="17"/>
                      <a:pt x="15" y="14"/>
                      <a:pt x="15" y="11"/>
                    </a:cubicBezTo>
                    <a:cubicBezTo>
                      <a:pt x="15" y="6"/>
                      <a:pt x="14" y="4"/>
                      <a:pt x="10" y="4"/>
                    </a:cubicBezTo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5" name="Oval 35"/>
              <p:cNvSpPr>
                <a:spLocks noChangeArrowheads="1"/>
              </p:cNvSpPr>
              <p:nvPr/>
            </p:nvSpPr>
            <p:spPr bwMode="auto">
              <a:xfrm>
                <a:off x="4141788" y="6042025"/>
                <a:ext cx="19050" cy="22225"/>
              </a:xfrm>
              <a:prstGeom prst="ellipse">
                <a:avLst/>
              </a:pr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6" name="Freeform 36"/>
              <p:cNvSpPr>
                <a:spLocks noEditPoints="1"/>
              </p:cNvSpPr>
              <p:nvPr/>
            </p:nvSpPr>
            <p:spPr bwMode="auto">
              <a:xfrm>
                <a:off x="41767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3 w 18"/>
                  <a:gd name="T3" fmla="*/ 19 h 21"/>
                  <a:gd name="T4" fmla="*/ 7 w 18"/>
                  <a:gd name="T5" fmla="*/ 21 h 21"/>
                  <a:gd name="T6" fmla="*/ 0 w 18"/>
                  <a:gd name="T7" fmla="*/ 15 h 21"/>
                  <a:gd name="T8" fmla="*/ 10 w 18"/>
                  <a:gd name="T9" fmla="*/ 8 h 21"/>
                  <a:gd name="T10" fmla="*/ 13 w 18"/>
                  <a:gd name="T11" fmla="*/ 8 h 21"/>
                  <a:gd name="T12" fmla="*/ 13 w 18"/>
                  <a:gd name="T13" fmla="*/ 7 h 21"/>
                  <a:gd name="T14" fmla="*/ 8 w 18"/>
                  <a:gd name="T15" fmla="*/ 4 h 21"/>
                  <a:gd name="T16" fmla="*/ 2 w 18"/>
                  <a:gd name="T17" fmla="*/ 5 h 21"/>
                  <a:gd name="T18" fmla="*/ 2 w 18"/>
                  <a:gd name="T19" fmla="*/ 1 h 21"/>
                  <a:gd name="T20" fmla="*/ 9 w 18"/>
                  <a:gd name="T21" fmla="*/ 0 h 21"/>
                  <a:gd name="T22" fmla="*/ 18 w 18"/>
                  <a:gd name="T23" fmla="*/ 7 h 21"/>
                  <a:gd name="T24" fmla="*/ 18 w 18"/>
                  <a:gd name="T25" fmla="*/ 21 h 21"/>
                  <a:gd name="T26" fmla="*/ 14 w 18"/>
                  <a:gd name="T27" fmla="*/ 21 h 21"/>
                  <a:gd name="T28" fmla="*/ 13 w 18"/>
                  <a:gd name="T29" fmla="*/ 12 h 21"/>
                  <a:gd name="T30" fmla="*/ 10 w 18"/>
                  <a:gd name="T31" fmla="*/ 12 h 21"/>
                  <a:gd name="T32" fmla="*/ 5 w 18"/>
                  <a:gd name="T33" fmla="*/ 15 h 21"/>
                  <a:gd name="T34" fmla="*/ 8 w 18"/>
                  <a:gd name="T35" fmla="*/ 17 h 21"/>
                  <a:gd name="T36" fmla="*/ 13 w 18"/>
                  <a:gd name="T37" fmla="*/ 15 h 21"/>
                  <a:gd name="T38" fmla="*/ 13 w 18"/>
                  <a:gd name="T39" fmla="*/ 12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3" y="19"/>
                      <a:pt x="13" y="19"/>
                      <a:pt x="13" y="19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3" y="21"/>
                      <a:pt x="0" y="19"/>
                      <a:pt x="0" y="15"/>
                    </a:cubicBezTo>
                    <a:cubicBezTo>
                      <a:pt x="0" y="10"/>
                      <a:pt x="4" y="8"/>
                      <a:pt x="10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3" y="5"/>
                      <a:pt x="12" y="4"/>
                      <a:pt x="8" y="4"/>
                    </a:cubicBezTo>
                    <a:cubicBezTo>
                      <a:pt x="6" y="4"/>
                      <a:pt x="4" y="4"/>
                      <a:pt x="2" y="5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4" y="0"/>
                      <a:pt x="6" y="0"/>
                      <a:pt x="9" y="0"/>
                    </a:cubicBezTo>
                    <a:cubicBezTo>
                      <a:pt x="15" y="0"/>
                      <a:pt x="18" y="2"/>
                      <a:pt x="18" y="7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  <a:moveTo>
                      <a:pt x="13" y="12"/>
                    </a:moveTo>
                    <a:cubicBezTo>
                      <a:pt x="10" y="12"/>
                      <a:pt x="10" y="12"/>
                      <a:pt x="10" y="12"/>
                    </a:cubicBezTo>
                    <a:cubicBezTo>
                      <a:pt x="7" y="12"/>
                      <a:pt x="5" y="13"/>
                      <a:pt x="5" y="15"/>
                    </a:cubicBezTo>
                    <a:cubicBezTo>
                      <a:pt x="5" y="16"/>
                      <a:pt x="6" y="17"/>
                      <a:pt x="8" y="17"/>
                    </a:cubicBezTo>
                    <a:cubicBezTo>
                      <a:pt x="10" y="17"/>
                      <a:pt x="11" y="17"/>
                      <a:pt x="13" y="15"/>
                    </a:cubicBezTo>
                    <a:lnTo>
                      <a:pt x="13" y="12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57" name="Freeform 37"/>
              <p:cNvSpPr>
                <a:spLocks/>
              </p:cNvSpPr>
              <p:nvPr/>
            </p:nvSpPr>
            <p:spPr bwMode="auto">
              <a:xfrm>
                <a:off x="4252913" y="5997575"/>
                <a:ext cx="57150" cy="66675"/>
              </a:xfrm>
              <a:custGeom>
                <a:avLst/>
                <a:gdLst>
                  <a:gd name="T0" fmla="*/ 14 w 18"/>
                  <a:gd name="T1" fmla="*/ 21 h 21"/>
                  <a:gd name="T2" fmla="*/ 14 w 18"/>
                  <a:gd name="T3" fmla="*/ 18 h 21"/>
                  <a:gd name="T4" fmla="*/ 7 w 18"/>
                  <a:gd name="T5" fmla="*/ 21 h 21"/>
                  <a:gd name="T6" fmla="*/ 0 w 18"/>
                  <a:gd name="T7" fmla="*/ 13 h 21"/>
                  <a:gd name="T8" fmla="*/ 0 w 18"/>
                  <a:gd name="T9" fmla="*/ 0 h 21"/>
                  <a:gd name="T10" fmla="*/ 5 w 18"/>
                  <a:gd name="T11" fmla="*/ 0 h 21"/>
                  <a:gd name="T12" fmla="*/ 5 w 18"/>
                  <a:gd name="T13" fmla="*/ 12 h 21"/>
                  <a:gd name="T14" fmla="*/ 8 w 18"/>
                  <a:gd name="T15" fmla="*/ 17 h 21"/>
                  <a:gd name="T16" fmla="*/ 13 w 18"/>
                  <a:gd name="T17" fmla="*/ 14 h 21"/>
                  <a:gd name="T18" fmla="*/ 13 w 18"/>
                  <a:gd name="T19" fmla="*/ 0 h 21"/>
                  <a:gd name="T20" fmla="*/ 18 w 18"/>
                  <a:gd name="T21" fmla="*/ 0 h 21"/>
                  <a:gd name="T22" fmla="*/ 18 w 18"/>
                  <a:gd name="T23" fmla="*/ 21 h 21"/>
                  <a:gd name="T24" fmla="*/ 14 w 18"/>
                  <a:gd name="T25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21">
                    <a:moveTo>
                      <a:pt x="14" y="21"/>
                    </a:moveTo>
                    <a:cubicBezTo>
                      <a:pt x="14" y="18"/>
                      <a:pt x="14" y="18"/>
                      <a:pt x="14" y="18"/>
                    </a:cubicBezTo>
                    <a:cubicBezTo>
                      <a:pt x="12" y="20"/>
                      <a:pt x="10" y="21"/>
                      <a:pt x="7" y="21"/>
                    </a:cubicBezTo>
                    <a:cubicBezTo>
                      <a:pt x="2" y="21"/>
                      <a:pt x="0" y="18"/>
                      <a:pt x="0" y="13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5" y="15"/>
                      <a:pt x="6" y="17"/>
                      <a:pt x="8" y="17"/>
                    </a:cubicBezTo>
                    <a:cubicBezTo>
                      <a:pt x="10" y="17"/>
                      <a:pt x="11" y="16"/>
                      <a:pt x="13" y="14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18" y="21"/>
                      <a:pt x="18" y="21"/>
                      <a:pt x="18" y="21"/>
                    </a:cubicBezTo>
                    <a:lnTo>
                      <a:pt x="14" y="21"/>
                    </a:lnTo>
                    <a:close/>
                  </a:path>
                </a:pathLst>
              </a:custGeom>
              <a:grpFill/>
              <a:ln>
                <a:noFill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</p:grpSp>
      </p:grp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344440" y="3122613"/>
            <a:ext cx="8467494" cy="1080000"/>
          </a:xfrm>
        </p:spPr>
        <p:txBody>
          <a:bodyPr anchor="b" anchorCtr="0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344440" y="4257092"/>
            <a:ext cx="8475710" cy="360040"/>
          </a:xfrm>
        </p:spPr>
        <p:txBody>
          <a:bodyPr>
            <a:normAutofit/>
          </a:bodyPr>
          <a:lstStyle>
            <a:lvl1pPr marL="0" indent="0" algn="l">
              <a:buNone/>
              <a:defRPr sz="22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sp>
        <p:nvSpPr>
          <p:cNvPr id="27" name="Text Placeholder 14"/>
          <p:cNvSpPr>
            <a:spLocks noGrp="1"/>
          </p:cNvSpPr>
          <p:nvPr userDrawn="1">
            <p:ph type="body" sz="quarter" idx="17"/>
          </p:nvPr>
        </p:nvSpPr>
        <p:spPr>
          <a:xfrm>
            <a:off x="360000" y="5625959"/>
            <a:ext cx="4752000" cy="144000"/>
          </a:xfrm>
        </p:spPr>
        <p:txBody>
          <a:bodyPr anchor="ctr">
            <a:noAutofit/>
          </a:bodyPr>
          <a:lstStyle>
            <a:lvl1pPr>
              <a:buFontTx/>
              <a:buNone/>
              <a:defRPr sz="1200" b="1" cap="all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>
                <a:solidFill>
                  <a:schemeClr val="bg2"/>
                </a:solidFill>
              </a:defRPr>
            </a:lvl2pPr>
            <a:lvl3pPr marL="0" indent="0">
              <a:buFontTx/>
              <a:buNone/>
              <a:defRPr sz="1200">
                <a:solidFill>
                  <a:schemeClr val="bg2"/>
                </a:solidFill>
              </a:defRPr>
            </a:lvl3pPr>
            <a:lvl4pPr marL="0" indent="0">
              <a:buFontTx/>
              <a:buNone/>
              <a:defRPr sz="1200">
                <a:solidFill>
                  <a:schemeClr val="bg2"/>
                </a:solidFill>
              </a:defRPr>
            </a:lvl4pPr>
            <a:lvl5pPr marL="0" indent="0">
              <a:buFontTx/>
              <a:buNone/>
              <a:defRPr sz="1200">
                <a:solidFill>
                  <a:schemeClr val="bg2"/>
                </a:solidFill>
              </a:defRPr>
            </a:lvl5pPr>
            <a:lvl6pPr marL="0" indent="0">
              <a:buFontTx/>
              <a:buNone/>
              <a:defRPr sz="1200">
                <a:solidFill>
                  <a:schemeClr val="bg2"/>
                </a:solidFill>
              </a:defRPr>
            </a:lvl6pPr>
            <a:lvl7pPr marL="0" indent="0">
              <a:buFontTx/>
              <a:buNone/>
              <a:defRPr sz="1200">
                <a:solidFill>
                  <a:schemeClr val="bg2"/>
                </a:solidFill>
              </a:defRPr>
            </a:lvl7pPr>
            <a:lvl8pPr marL="0" indent="0">
              <a:buFontTx/>
              <a:buNone/>
              <a:defRPr sz="1200">
                <a:solidFill>
                  <a:schemeClr val="bg2"/>
                </a:solidFill>
              </a:defRPr>
            </a:lvl8pPr>
            <a:lvl9pPr marL="0" indent="0">
              <a:buFontTx/>
              <a:buNone/>
              <a:defRPr sz="1200">
                <a:solidFill>
                  <a:schemeClr val="bg2"/>
                </a:solidFill>
              </a:defRPr>
            </a:lvl9pPr>
          </a:lstStyle>
          <a:p>
            <a:endParaRPr lang="en-AU" dirty="0" smtClean="0"/>
          </a:p>
        </p:txBody>
      </p:sp>
    </p:spTree>
    <p:extLst>
      <p:ext uri="{BB962C8B-B14F-4D97-AF65-F5344CB8AC3E}">
        <p14:creationId xmlns:p14="http://schemas.microsoft.com/office/powerpoint/2010/main" val="17759787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lternative 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 userDrawn="1"/>
        </p:nvGrpSpPr>
        <p:grpSpPr>
          <a:xfrm>
            <a:off x="-26988" y="357188"/>
            <a:ext cx="9195409" cy="6140081"/>
            <a:chOff x="-26988" y="357188"/>
            <a:chExt cx="9195409" cy="6140081"/>
          </a:xfrm>
        </p:grpSpPr>
        <p:grpSp>
          <p:nvGrpSpPr>
            <p:cNvPr id="29" name="Group 28"/>
            <p:cNvGrpSpPr/>
            <p:nvPr userDrawn="1"/>
          </p:nvGrpSpPr>
          <p:grpSpPr>
            <a:xfrm>
              <a:off x="608" y="5500319"/>
              <a:ext cx="9167813" cy="996950"/>
              <a:chOff x="608" y="5500319"/>
              <a:chExt cx="9167813" cy="996950"/>
            </a:xfrm>
          </p:grpSpPr>
          <p:grpSp>
            <p:nvGrpSpPr>
              <p:cNvPr id="43" name="Group 22"/>
              <p:cNvGrpSpPr>
                <a:grpSpLocks/>
              </p:cNvGrpSpPr>
              <p:nvPr userDrawn="1"/>
            </p:nvGrpSpPr>
            <p:grpSpPr bwMode="auto">
              <a:xfrm>
                <a:off x="608" y="5500319"/>
                <a:ext cx="9167813" cy="996950"/>
                <a:chOff x="-7938" y="5668963"/>
                <a:chExt cx="9167813" cy="996950"/>
              </a:xfrm>
            </p:grpSpPr>
            <p:sp>
              <p:nvSpPr>
                <p:cNvPr id="58" name="Freeform 11"/>
                <p:cNvSpPr>
                  <a:spLocks noEditPoints="1"/>
                </p:cNvSpPr>
                <p:nvPr userDrawn="1"/>
              </p:nvSpPr>
              <p:spPr bwMode="auto">
                <a:xfrm>
                  <a:off x="-7938" y="5668963"/>
                  <a:ext cx="9167813" cy="996950"/>
                </a:xfrm>
                <a:custGeom>
                  <a:avLst/>
                  <a:gdLst>
                    <a:gd name="T0" fmla="*/ 2880 w 2880"/>
                    <a:gd name="T1" fmla="*/ 20 h 313"/>
                    <a:gd name="T2" fmla="*/ 2789 w 2880"/>
                    <a:gd name="T3" fmla="*/ 20 h 313"/>
                    <a:gd name="T4" fmla="*/ 2313 w 2880"/>
                    <a:gd name="T5" fmla="*/ 137 h 313"/>
                    <a:gd name="T6" fmla="*/ 2784 w 2880"/>
                    <a:gd name="T7" fmla="*/ 313 h 313"/>
                    <a:gd name="T8" fmla="*/ 2880 w 2880"/>
                    <a:gd name="T9" fmla="*/ 313 h 313"/>
                    <a:gd name="T10" fmla="*/ 2880 w 2880"/>
                    <a:gd name="T11" fmla="*/ 20 h 313"/>
                    <a:gd name="T12" fmla="*/ 1860 w 2880"/>
                    <a:gd name="T13" fmla="*/ 0 h 313"/>
                    <a:gd name="T14" fmla="*/ 0 w 2880"/>
                    <a:gd name="T15" fmla="*/ 0 h 313"/>
                    <a:gd name="T16" fmla="*/ 0 w 2880"/>
                    <a:gd name="T17" fmla="*/ 157 h 313"/>
                    <a:gd name="T18" fmla="*/ 2030 w 2880"/>
                    <a:gd name="T19" fmla="*/ 157 h 313"/>
                    <a:gd name="T20" fmla="*/ 2313 w 2880"/>
                    <a:gd name="T21" fmla="*/ 137 h 313"/>
                    <a:gd name="T22" fmla="*/ 2313 w 2880"/>
                    <a:gd name="T23" fmla="*/ 137 h 313"/>
                    <a:gd name="T24" fmla="*/ 2313 w 2880"/>
                    <a:gd name="T25" fmla="*/ 137 h 313"/>
                    <a:gd name="T26" fmla="*/ 1860 w 2880"/>
                    <a:gd name="T27" fmla="*/ 0 h 3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880" h="313">
                      <a:moveTo>
                        <a:pt x="2880" y="20"/>
                      </a:moveTo>
                      <a:cubicBezTo>
                        <a:pt x="2789" y="20"/>
                        <a:pt x="2789" y="20"/>
                        <a:pt x="2789" y="20"/>
                      </a:cubicBezTo>
                      <a:cubicBezTo>
                        <a:pt x="2500" y="20"/>
                        <a:pt x="2393" y="107"/>
                        <a:pt x="2313" y="137"/>
                      </a:cubicBezTo>
                      <a:cubicBezTo>
                        <a:pt x="2411" y="217"/>
                        <a:pt x="2542" y="313"/>
                        <a:pt x="2784" y="313"/>
                      </a:cubicBezTo>
                      <a:cubicBezTo>
                        <a:pt x="2842" y="313"/>
                        <a:pt x="2880" y="313"/>
                        <a:pt x="2880" y="313"/>
                      </a:cubicBezTo>
                      <a:cubicBezTo>
                        <a:pt x="2880" y="20"/>
                        <a:pt x="2880" y="20"/>
                        <a:pt x="2880" y="20"/>
                      </a:cubicBezTo>
                      <a:moveTo>
                        <a:pt x="186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57"/>
                        <a:pt x="0" y="157"/>
                        <a:pt x="0" y="157"/>
                      </a:cubicBezTo>
                      <a:cubicBezTo>
                        <a:pt x="2030" y="157"/>
                        <a:pt x="2030" y="157"/>
                        <a:pt x="2030" y="157"/>
                      </a:cubicBezTo>
                      <a:cubicBezTo>
                        <a:pt x="2214" y="157"/>
                        <a:pt x="2274" y="152"/>
                        <a:pt x="2313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313" y="137"/>
                        <a:pt x="2313" y="137"/>
                        <a:pt x="2313" y="137"/>
                      </a:cubicBezTo>
                      <a:cubicBezTo>
                        <a:pt x="2216" y="57"/>
                        <a:pt x="2053" y="0"/>
                        <a:pt x="1860" y="0"/>
                      </a:cubicBezTo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59" name="Freeform 24"/>
                <p:cNvSpPr>
                  <a:spLocks/>
                </p:cNvSpPr>
                <p:nvPr userDrawn="1"/>
              </p:nvSpPr>
              <p:spPr bwMode="auto">
                <a:xfrm>
                  <a:off x="-7938" y="5732463"/>
                  <a:ext cx="7362826" cy="433387"/>
                </a:xfrm>
                <a:custGeom>
                  <a:avLst/>
                  <a:gdLst>
                    <a:gd name="T0" fmla="*/ 2313 w 2313"/>
                    <a:gd name="T1" fmla="*/ 117 h 136"/>
                    <a:gd name="T2" fmla="*/ 1860 w 2313"/>
                    <a:gd name="T3" fmla="*/ 0 h 136"/>
                    <a:gd name="T4" fmla="*/ 0 w 2313"/>
                    <a:gd name="T5" fmla="*/ 0 h 136"/>
                    <a:gd name="T6" fmla="*/ 0 w 2313"/>
                    <a:gd name="T7" fmla="*/ 136 h 136"/>
                    <a:gd name="T8" fmla="*/ 2030 w 2313"/>
                    <a:gd name="T9" fmla="*/ 136 h 136"/>
                    <a:gd name="T10" fmla="*/ 2313 w 2313"/>
                    <a:gd name="T11" fmla="*/ 117 h 1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313" h="136">
                      <a:moveTo>
                        <a:pt x="2313" y="117"/>
                      </a:moveTo>
                      <a:cubicBezTo>
                        <a:pt x="2204" y="55"/>
                        <a:pt x="2053" y="0"/>
                        <a:pt x="186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136"/>
                        <a:pt x="0" y="136"/>
                        <a:pt x="0" y="136"/>
                      </a:cubicBezTo>
                      <a:cubicBezTo>
                        <a:pt x="2030" y="136"/>
                        <a:pt x="2030" y="136"/>
                        <a:pt x="2030" y="136"/>
                      </a:cubicBezTo>
                      <a:cubicBezTo>
                        <a:pt x="2214" y="136"/>
                        <a:pt x="2274" y="132"/>
                        <a:pt x="2313" y="117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60" name="Freeform 25"/>
                <p:cNvSpPr>
                  <a:spLocks/>
                </p:cNvSpPr>
                <p:nvPr userDrawn="1"/>
              </p:nvSpPr>
              <p:spPr bwMode="auto">
                <a:xfrm>
                  <a:off x="7354888" y="5732463"/>
                  <a:ext cx="1804987" cy="869950"/>
                </a:xfrm>
                <a:custGeom>
                  <a:avLst/>
                  <a:gdLst>
                    <a:gd name="T0" fmla="*/ 476 w 567"/>
                    <a:gd name="T1" fmla="*/ 0 h 273"/>
                    <a:gd name="T2" fmla="*/ 0 w 567"/>
                    <a:gd name="T3" fmla="*/ 117 h 273"/>
                    <a:gd name="T4" fmla="*/ 471 w 567"/>
                    <a:gd name="T5" fmla="*/ 273 h 273"/>
                    <a:gd name="T6" fmla="*/ 567 w 567"/>
                    <a:gd name="T7" fmla="*/ 273 h 273"/>
                    <a:gd name="T8" fmla="*/ 567 w 567"/>
                    <a:gd name="T9" fmla="*/ 0 h 273"/>
                    <a:gd name="T10" fmla="*/ 476 w 567"/>
                    <a:gd name="T11" fmla="*/ 0 h 2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567" h="273">
                      <a:moveTo>
                        <a:pt x="476" y="0"/>
                      </a:moveTo>
                      <a:cubicBezTo>
                        <a:pt x="187" y="0"/>
                        <a:pt x="80" y="87"/>
                        <a:pt x="0" y="117"/>
                      </a:cubicBezTo>
                      <a:cubicBezTo>
                        <a:pt x="128" y="190"/>
                        <a:pt x="229" y="273"/>
                        <a:pt x="471" y="273"/>
                      </a:cubicBezTo>
                      <a:cubicBezTo>
                        <a:pt x="529" y="273"/>
                        <a:pt x="567" y="273"/>
                        <a:pt x="567" y="273"/>
                      </a:cubicBezTo>
                      <a:cubicBezTo>
                        <a:pt x="567" y="0"/>
                        <a:pt x="567" y="0"/>
                        <a:pt x="567" y="0"/>
                      </a:cubicBezTo>
                      <a:lnTo>
                        <a:pt x="476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</p:grpSp>
          <p:pic>
            <p:nvPicPr>
              <p:cNvPr id="44" name="Picture 78"/>
              <p:cNvPicPr>
                <a:picLocks noChangeAspect="1" noChangeArrowheads="1"/>
              </p:cNvPicPr>
              <p:nvPr userDrawn="1"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8169275" y="5675743"/>
                <a:ext cx="655638" cy="6556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grpSp>
            <p:nvGrpSpPr>
              <p:cNvPr id="45" name="Group 19"/>
              <p:cNvGrpSpPr/>
              <p:nvPr userDrawn="1"/>
            </p:nvGrpSpPr>
            <p:grpSpPr>
              <a:xfrm>
                <a:off x="360000" y="5807505"/>
                <a:ext cx="814388" cy="95250"/>
                <a:chOff x="3495675" y="5969000"/>
                <a:chExt cx="814388" cy="95250"/>
              </a:xfrm>
              <a:solidFill>
                <a:schemeClr val="accent1"/>
              </a:solidFill>
            </p:grpSpPr>
            <p:sp>
              <p:nvSpPr>
                <p:cNvPr id="46" name="Freeform 26"/>
                <p:cNvSpPr>
                  <a:spLocks/>
                </p:cNvSpPr>
                <p:nvPr/>
              </p:nvSpPr>
              <p:spPr bwMode="auto">
                <a:xfrm>
                  <a:off x="3495675" y="5997575"/>
                  <a:ext cx="98425" cy="66675"/>
                </a:xfrm>
                <a:custGeom>
                  <a:avLst/>
                  <a:gdLst>
                    <a:gd name="T0" fmla="*/ 31 w 31"/>
                    <a:gd name="T1" fmla="*/ 0 h 21"/>
                    <a:gd name="T2" fmla="*/ 25 w 31"/>
                    <a:gd name="T3" fmla="*/ 21 h 21"/>
                    <a:gd name="T4" fmla="*/ 19 w 31"/>
                    <a:gd name="T5" fmla="*/ 21 h 21"/>
                    <a:gd name="T6" fmla="*/ 16 w 31"/>
                    <a:gd name="T7" fmla="*/ 9 h 21"/>
                    <a:gd name="T8" fmla="*/ 15 w 31"/>
                    <a:gd name="T9" fmla="*/ 7 h 21"/>
                    <a:gd name="T10" fmla="*/ 15 w 31"/>
                    <a:gd name="T11" fmla="*/ 7 h 21"/>
                    <a:gd name="T12" fmla="*/ 15 w 31"/>
                    <a:gd name="T13" fmla="*/ 9 h 21"/>
                    <a:gd name="T14" fmla="*/ 12 w 31"/>
                    <a:gd name="T15" fmla="*/ 21 h 21"/>
                    <a:gd name="T16" fmla="*/ 6 w 31"/>
                    <a:gd name="T17" fmla="*/ 21 h 21"/>
                    <a:gd name="T18" fmla="*/ 0 w 31"/>
                    <a:gd name="T19" fmla="*/ 0 h 21"/>
                    <a:gd name="T20" fmla="*/ 5 w 31"/>
                    <a:gd name="T21" fmla="*/ 0 h 21"/>
                    <a:gd name="T22" fmla="*/ 8 w 31"/>
                    <a:gd name="T23" fmla="*/ 13 h 21"/>
                    <a:gd name="T24" fmla="*/ 9 w 31"/>
                    <a:gd name="T25" fmla="*/ 16 h 21"/>
                    <a:gd name="T26" fmla="*/ 9 w 31"/>
                    <a:gd name="T27" fmla="*/ 16 h 21"/>
                    <a:gd name="T28" fmla="*/ 10 w 31"/>
                    <a:gd name="T29" fmla="*/ 13 h 21"/>
                    <a:gd name="T30" fmla="*/ 13 w 31"/>
                    <a:gd name="T31" fmla="*/ 0 h 21"/>
                    <a:gd name="T32" fmla="*/ 18 w 31"/>
                    <a:gd name="T33" fmla="*/ 0 h 21"/>
                    <a:gd name="T34" fmla="*/ 21 w 31"/>
                    <a:gd name="T35" fmla="*/ 13 h 21"/>
                    <a:gd name="T36" fmla="*/ 22 w 31"/>
                    <a:gd name="T37" fmla="*/ 16 h 21"/>
                    <a:gd name="T38" fmla="*/ 22 w 31"/>
                    <a:gd name="T39" fmla="*/ 16 h 21"/>
                    <a:gd name="T40" fmla="*/ 23 w 31"/>
                    <a:gd name="T41" fmla="*/ 12 h 21"/>
                    <a:gd name="T42" fmla="*/ 26 w 31"/>
                    <a:gd name="T43" fmla="*/ 0 h 21"/>
                    <a:gd name="T44" fmla="*/ 31 w 31"/>
                    <a:gd name="T4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1" h="21">
                      <a:moveTo>
                        <a:pt x="31" y="0"/>
                      </a:moveTo>
                      <a:cubicBezTo>
                        <a:pt x="29" y="7"/>
                        <a:pt x="27" y="14"/>
                        <a:pt x="25" y="21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6" y="9"/>
                        <a:pt x="16" y="9"/>
                        <a:pt x="16" y="9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9"/>
                        <a:pt x="15" y="9"/>
                        <a:pt x="15" y="9"/>
                      </a:cubicBezTo>
                      <a:cubicBezTo>
                        <a:pt x="12" y="21"/>
                        <a:pt x="12" y="21"/>
                        <a:pt x="12" y="21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4" y="14"/>
                        <a:pt x="1" y="7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6" y="5"/>
                        <a:pt x="7" y="9"/>
                        <a:pt x="8" y="13"/>
                      </a:cubicBezTo>
                      <a:cubicBezTo>
                        <a:pt x="8" y="14"/>
                        <a:pt x="9" y="15"/>
                        <a:pt x="9" y="16"/>
                      </a:cubicBezTo>
                      <a:cubicBezTo>
                        <a:pt x="9" y="16"/>
                        <a:pt x="9" y="16"/>
                        <a:pt x="9" y="16"/>
                      </a:cubicBezTo>
                      <a:cubicBezTo>
                        <a:pt x="10" y="13"/>
                        <a:pt x="10" y="13"/>
                        <a:pt x="10" y="13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1" y="13"/>
                        <a:pt x="21" y="13"/>
                        <a:pt x="21" y="13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3" y="15"/>
                        <a:pt x="23" y="13"/>
                        <a:pt x="23" y="12"/>
                      </a:cubicBezTo>
                      <a:cubicBezTo>
                        <a:pt x="24" y="8"/>
                        <a:pt x="25" y="4"/>
                        <a:pt x="26" y="0"/>
                      </a:cubicBez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47" name="Freeform 27"/>
                <p:cNvSpPr>
                  <a:spLocks/>
                </p:cNvSpPr>
                <p:nvPr/>
              </p:nvSpPr>
              <p:spPr bwMode="auto">
                <a:xfrm>
                  <a:off x="3603625" y="5997575"/>
                  <a:ext cx="98425" cy="66675"/>
                </a:xfrm>
                <a:custGeom>
                  <a:avLst/>
                  <a:gdLst>
                    <a:gd name="T0" fmla="*/ 31 w 31"/>
                    <a:gd name="T1" fmla="*/ 0 h 21"/>
                    <a:gd name="T2" fmla="*/ 25 w 31"/>
                    <a:gd name="T3" fmla="*/ 21 h 21"/>
                    <a:gd name="T4" fmla="*/ 19 w 31"/>
                    <a:gd name="T5" fmla="*/ 21 h 21"/>
                    <a:gd name="T6" fmla="*/ 16 w 31"/>
                    <a:gd name="T7" fmla="*/ 9 h 21"/>
                    <a:gd name="T8" fmla="*/ 15 w 31"/>
                    <a:gd name="T9" fmla="*/ 7 h 21"/>
                    <a:gd name="T10" fmla="*/ 15 w 31"/>
                    <a:gd name="T11" fmla="*/ 7 h 21"/>
                    <a:gd name="T12" fmla="*/ 15 w 31"/>
                    <a:gd name="T13" fmla="*/ 9 h 21"/>
                    <a:gd name="T14" fmla="*/ 12 w 31"/>
                    <a:gd name="T15" fmla="*/ 21 h 21"/>
                    <a:gd name="T16" fmla="*/ 6 w 31"/>
                    <a:gd name="T17" fmla="*/ 21 h 21"/>
                    <a:gd name="T18" fmla="*/ 0 w 31"/>
                    <a:gd name="T19" fmla="*/ 0 h 21"/>
                    <a:gd name="T20" fmla="*/ 5 w 31"/>
                    <a:gd name="T21" fmla="*/ 0 h 21"/>
                    <a:gd name="T22" fmla="*/ 8 w 31"/>
                    <a:gd name="T23" fmla="*/ 13 h 21"/>
                    <a:gd name="T24" fmla="*/ 9 w 31"/>
                    <a:gd name="T25" fmla="*/ 16 h 21"/>
                    <a:gd name="T26" fmla="*/ 9 w 31"/>
                    <a:gd name="T27" fmla="*/ 16 h 21"/>
                    <a:gd name="T28" fmla="*/ 10 w 31"/>
                    <a:gd name="T29" fmla="*/ 13 h 21"/>
                    <a:gd name="T30" fmla="*/ 13 w 31"/>
                    <a:gd name="T31" fmla="*/ 0 h 21"/>
                    <a:gd name="T32" fmla="*/ 18 w 31"/>
                    <a:gd name="T33" fmla="*/ 0 h 21"/>
                    <a:gd name="T34" fmla="*/ 22 w 31"/>
                    <a:gd name="T35" fmla="*/ 13 h 21"/>
                    <a:gd name="T36" fmla="*/ 22 w 31"/>
                    <a:gd name="T37" fmla="*/ 16 h 21"/>
                    <a:gd name="T38" fmla="*/ 22 w 31"/>
                    <a:gd name="T39" fmla="*/ 16 h 21"/>
                    <a:gd name="T40" fmla="*/ 23 w 31"/>
                    <a:gd name="T41" fmla="*/ 12 h 21"/>
                    <a:gd name="T42" fmla="*/ 26 w 31"/>
                    <a:gd name="T43" fmla="*/ 0 h 21"/>
                    <a:gd name="T44" fmla="*/ 31 w 31"/>
                    <a:gd name="T4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1" h="21">
                      <a:moveTo>
                        <a:pt x="31" y="0"/>
                      </a:moveTo>
                      <a:cubicBezTo>
                        <a:pt x="29" y="7"/>
                        <a:pt x="27" y="14"/>
                        <a:pt x="25" y="21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6" y="9"/>
                        <a:pt x="16" y="9"/>
                        <a:pt x="16" y="9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9"/>
                        <a:pt x="15" y="9"/>
                        <a:pt x="15" y="9"/>
                      </a:cubicBezTo>
                      <a:cubicBezTo>
                        <a:pt x="12" y="21"/>
                        <a:pt x="12" y="21"/>
                        <a:pt x="12" y="21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4" y="14"/>
                        <a:pt x="2" y="7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6" y="5"/>
                        <a:pt x="7" y="9"/>
                        <a:pt x="8" y="13"/>
                      </a:cubicBezTo>
                      <a:cubicBezTo>
                        <a:pt x="8" y="14"/>
                        <a:pt x="9" y="15"/>
                        <a:pt x="9" y="16"/>
                      </a:cubicBezTo>
                      <a:cubicBezTo>
                        <a:pt x="9" y="16"/>
                        <a:pt x="9" y="16"/>
                        <a:pt x="9" y="16"/>
                      </a:cubicBezTo>
                      <a:cubicBezTo>
                        <a:pt x="10" y="13"/>
                        <a:pt x="10" y="13"/>
                        <a:pt x="10" y="13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2" y="13"/>
                        <a:pt x="22" y="13"/>
                        <a:pt x="22" y="13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3" y="15"/>
                        <a:pt x="23" y="13"/>
                        <a:pt x="23" y="12"/>
                      </a:cubicBezTo>
                      <a:cubicBezTo>
                        <a:pt x="24" y="8"/>
                        <a:pt x="25" y="4"/>
                        <a:pt x="26" y="0"/>
                      </a:cubicBez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48" name="Freeform 28"/>
                <p:cNvSpPr>
                  <a:spLocks/>
                </p:cNvSpPr>
                <p:nvPr/>
              </p:nvSpPr>
              <p:spPr bwMode="auto">
                <a:xfrm>
                  <a:off x="3711575" y="5997575"/>
                  <a:ext cx="98425" cy="66675"/>
                </a:xfrm>
                <a:custGeom>
                  <a:avLst/>
                  <a:gdLst>
                    <a:gd name="T0" fmla="*/ 31 w 31"/>
                    <a:gd name="T1" fmla="*/ 0 h 21"/>
                    <a:gd name="T2" fmla="*/ 25 w 31"/>
                    <a:gd name="T3" fmla="*/ 21 h 21"/>
                    <a:gd name="T4" fmla="*/ 19 w 31"/>
                    <a:gd name="T5" fmla="*/ 21 h 21"/>
                    <a:gd name="T6" fmla="*/ 16 w 31"/>
                    <a:gd name="T7" fmla="*/ 9 h 21"/>
                    <a:gd name="T8" fmla="*/ 15 w 31"/>
                    <a:gd name="T9" fmla="*/ 7 h 21"/>
                    <a:gd name="T10" fmla="*/ 15 w 31"/>
                    <a:gd name="T11" fmla="*/ 7 h 21"/>
                    <a:gd name="T12" fmla="*/ 15 w 31"/>
                    <a:gd name="T13" fmla="*/ 9 h 21"/>
                    <a:gd name="T14" fmla="*/ 12 w 31"/>
                    <a:gd name="T15" fmla="*/ 21 h 21"/>
                    <a:gd name="T16" fmla="*/ 6 w 31"/>
                    <a:gd name="T17" fmla="*/ 21 h 21"/>
                    <a:gd name="T18" fmla="*/ 0 w 31"/>
                    <a:gd name="T19" fmla="*/ 0 h 21"/>
                    <a:gd name="T20" fmla="*/ 5 w 31"/>
                    <a:gd name="T21" fmla="*/ 0 h 21"/>
                    <a:gd name="T22" fmla="*/ 8 w 31"/>
                    <a:gd name="T23" fmla="*/ 13 h 21"/>
                    <a:gd name="T24" fmla="*/ 9 w 31"/>
                    <a:gd name="T25" fmla="*/ 16 h 21"/>
                    <a:gd name="T26" fmla="*/ 9 w 31"/>
                    <a:gd name="T27" fmla="*/ 16 h 21"/>
                    <a:gd name="T28" fmla="*/ 10 w 31"/>
                    <a:gd name="T29" fmla="*/ 13 h 21"/>
                    <a:gd name="T30" fmla="*/ 13 w 31"/>
                    <a:gd name="T31" fmla="*/ 0 h 21"/>
                    <a:gd name="T32" fmla="*/ 18 w 31"/>
                    <a:gd name="T33" fmla="*/ 0 h 21"/>
                    <a:gd name="T34" fmla="*/ 22 w 31"/>
                    <a:gd name="T35" fmla="*/ 13 h 21"/>
                    <a:gd name="T36" fmla="*/ 22 w 31"/>
                    <a:gd name="T37" fmla="*/ 16 h 21"/>
                    <a:gd name="T38" fmla="*/ 22 w 31"/>
                    <a:gd name="T39" fmla="*/ 16 h 21"/>
                    <a:gd name="T40" fmla="*/ 23 w 31"/>
                    <a:gd name="T41" fmla="*/ 12 h 21"/>
                    <a:gd name="T42" fmla="*/ 26 w 31"/>
                    <a:gd name="T43" fmla="*/ 0 h 21"/>
                    <a:gd name="T44" fmla="*/ 31 w 31"/>
                    <a:gd name="T45" fmla="*/ 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31" h="21">
                      <a:moveTo>
                        <a:pt x="31" y="0"/>
                      </a:moveTo>
                      <a:cubicBezTo>
                        <a:pt x="29" y="7"/>
                        <a:pt x="27" y="14"/>
                        <a:pt x="25" y="21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6" y="9"/>
                        <a:pt x="16" y="9"/>
                        <a:pt x="16" y="9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7"/>
                        <a:pt x="15" y="7"/>
                        <a:pt x="15" y="7"/>
                      </a:cubicBezTo>
                      <a:cubicBezTo>
                        <a:pt x="15" y="9"/>
                        <a:pt x="15" y="9"/>
                        <a:pt x="15" y="9"/>
                      </a:cubicBezTo>
                      <a:cubicBezTo>
                        <a:pt x="12" y="21"/>
                        <a:pt x="12" y="21"/>
                        <a:pt x="12" y="21"/>
                      </a:cubicBezTo>
                      <a:cubicBezTo>
                        <a:pt x="6" y="21"/>
                        <a:pt x="6" y="21"/>
                        <a:pt x="6" y="21"/>
                      </a:cubicBezTo>
                      <a:cubicBezTo>
                        <a:pt x="4" y="14"/>
                        <a:pt x="2" y="7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6" y="5"/>
                        <a:pt x="7" y="9"/>
                        <a:pt x="8" y="13"/>
                      </a:cubicBezTo>
                      <a:cubicBezTo>
                        <a:pt x="9" y="14"/>
                        <a:pt x="9" y="15"/>
                        <a:pt x="9" y="16"/>
                      </a:cubicBezTo>
                      <a:cubicBezTo>
                        <a:pt x="9" y="16"/>
                        <a:pt x="9" y="16"/>
                        <a:pt x="9" y="16"/>
                      </a:cubicBezTo>
                      <a:cubicBezTo>
                        <a:pt x="10" y="13"/>
                        <a:pt x="10" y="13"/>
                        <a:pt x="10" y="13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22" y="13"/>
                        <a:pt x="22" y="13"/>
                        <a:pt x="22" y="13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2" y="16"/>
                        <a:pt x="22" y="16"/>
                        <a:pt x="22" y="16"/>
                      </a:cubicBezTo>
                      <a:cubicBezTo>
                        <a:pt x="23" y="15"/>
                        <a:pt x="23" y="13"/>
                        <a:pt x="23" y="12"/>
                      </a:cubicBezTo>
                      <a:cubicBezTo>
                        <a:pt x="24" y="8"/>
                        <a:pt x="25" y="4"/>
                        <a:pt x="26" y="0"/>
                      </a:cubicBezTo>
                      <a:lnTo>
                        <a:pt x="3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49" name="Oval 29"/>
                <p:cNvSpPr>
                  <a:spLocks noChangeArrowheads="1"/>
                </p:cNvSpPr>
                <p:nvPr/>
              </p:nvSpPr>
              <p:spPr bwMode="auto">
                <a:xfrm>
                  <a:off x="3819525" y="6042025"/>
                  <a:ext cx="19050" cy="22225"/>
                </a:xfrm>
                <a:prstGeom prst="ellipse">
                  <a:avLst/>
                </a:pr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50" name="Freeform 30"/>
                <p:cNvSpPr>
                  <a:spLocks/>
                </p:cNvSpPr>
                <p:nvPr/>
              </p:nvSpPr>
              <p:spPr bwMode="auto">
                <a:xfrm>
                  <a:off x="3851275" y="5997575"/>
                  <a:ext cx="50800" cy="66675"/>
                </a:xfrm>
                <a:custGeom>
                  <a:avLst/>
                  <a:gdLst>
                    <a:gd name="T0" fmla="*/ 16 w 16"/>
                    <a:gd name="T1" fmla="*/ 20 h 21"/>
                    <a:gd name="T2" fmla="*/ 10 w 16"/>
                    <a:gd name="T3" fmla="*/ 21 h 21"/>
                    <a:gd name="T4" fmla="*/ 0 w 16"/>
                    <a:gd name="T5" fmla="*/ 11 h 21"/>
                    <a:gd name="T6" fmla="*/ 10 w 16"/>
                    <a:gd name="T7" fmla="*/ 0 h 21"/>
                    <a:gd name="T8" fmla="*/ 16 w 16"/>
                    <a:gd name="T9" fmla="*/ 1 h 21"/>
                    <a:gd name="T10" fmla="*/ 14 w 16"/>
                    <a:gd name="T11" fmla="*/ 5 h 21"/>
                    <a:gd name="T12" fmla="*/ 11 w 16"/>
                    <a:gd name="T13" fmla="*/ 4 h 21"/>
                    <a:gd name="T14" fmla="*/ 6 w 16"/>
                    <a:gd name="T15" fmla="*/ 10 h 21"/>
                    <a:gd name="T16" fmla="*/ 11 w 16"/>
                    <a:gd name="T17" fmla="*/ 17 h 21"/>
                    <a:gd name="T18" fmla="*/ 15 w 16"/>
                    <a:gd name="T19" fmla="*/ 16 h 21"/>
                    <a:gd name="T20" fmla="*/ 16 w 16"/>
                    <a:gd name="T21" fmla="*/ 20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6" h="21">
                      <a:moveTo>
                        <a:pt x="16" y="20"/>
                      </a:moveTo>
                      <a:cubicBezTo>
                        <a:pt x="14" y="21"/>
                        <a:pt x="12" y="21"/>
                        <a:pt x="10" y="21"/>
                      </a:cubicBezTo>
                      <a:cubicBezTo>
                        <a:pt x="3" y="21"/>
                        <a:pt x="0" y="17"/>
                        <a:pt x="0" y="11"/>
                      </a:cubicBezTo>
                      <a:cubicBezTo>
                        <a:pt x="0" y="4"/>
                        <a:pt x="4" y="0"/>
                        <a:pt x="10" y="0"/>
                      </a:cubicBezTo>
                      <a:cubicBezTo>
                        <a:pt x="12" y="0"/>
                        <a:pt x="14" y="0"/>
                        <a:pt x="16" y="1"/>
                      </a:cubicBezTo>
                      <a:cubicBezTo>
                        <a:pt x="14" y="5"/>
                        <a:pt x="14" y="5"/>
                        <a:pt x="14" y="5"/>
                      </a:cubicBezTo>
                      <a:cubicBezTo>
                        <a:pt x="13" y="4"/>
                        <a:pt x="12" y="4"/>
                        <a:pt x="11" y="4"/>
                      </a:cubicBezTo>
                      <a:cubicBezTo>
                        <a:pt x="7" y="4"/>
                        <a:pt x="6" y="6"/>
                        <a:pt x="6" y="10"/>
                      </a:cubicBezTo>
                      <a:cubicBezTo>
                        <a:pt x="6" y="15"/>
                        <a:pt x="7" y="17"/>
                        <a:pt x="11" y="17"/>
                      </a:cubicBezTo>
                      <a:cubicBezTo>
                        <a:pt x="12" y="17"/>
                        <a:pt x="14" y="17"/>
                        <a:pt x="15" y="16"/>
                      </a:cubicBezTo>
                      <a:lnTo>
                        <a:pt x="16" y="2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51" name="Freeform 31"/>
                <p:cNvSpPr>
                  <a:spLocks/>
                </p:cNvSpPr>
                <p:nvPr/>
              </p:nvSpPr>
              <p:spPr bwMode="auto">
                <a:xfrm>
                  <a:off x="3911600" y="5997575"/>
                  <a:ext cx="47625" cy="66675"/>
                </a:xfrm>
                <a:custGeom>
                  <a:avLst/>
                  <a:gdLst>
                    <a:gd name="T0" fmla="*/ 6 w 15"/>
                    <a:gd name="T1" fmla="*/ 21 h 21"/>
                    <a:gd name="T2" fmla="*/ 0 w 15"/>
                    <a:gd name="T3" fmla="*/ 20 h 21"/>
                    <a:gd name="T4" fmla="*/ 1 w 15"/>
                    <a:gd name="T5" fmla="*/ 16 h 21"/>
                    <a:gd name="T6" fmla="*/ 6 w 15"/>
                    <a:gd name="T7" fmla="*/ 17 h 21"/>
                    <a:gd name="T8" fmla="*/ 9 w 15"/>
                    <a:gd name="T9" fmla="*/ 15 h 21"/>
                    <a:gd name="T10" fmla="*/ 6 w 15"/>
                    <a:gd name="T11" fmla="*/ 12 h 21"/>
                    <a:gd name="T12" fmla="*/ 0 w 15"/>
                    <a:gd name="T13" fmla="*/ 6 h 21"/>
                    <a:gd name="T14" fmla="*/ 8 w 15"/>
                    <a:gd name="T15" fmla="*/ 0 h 21"/>
                    <a:gd name="T16" fmla="*/ 13 w 15"/>
                    <a:gd name="T17" fmla="*/ 0 h 21"/>
                    <a:gd name="T18" fmla="*/ 13 w 15"/>
                    <a:gd name="T19" fmla="*/ 4 h 21"/>
                    <a:gd name="T20" fmla="*/ 9 w 15"/>
                    <a:gd name="T21" fmla="*/ 4 h 21"/>
                    <a:gd name="T22" fmla="*/ 6 w 15"/>
                    <a:gd name="T23" fmla="*/ 6 h 21"/>
                    <a:gd name="T24" fmla="*/ 9 w 15"/>
                    <a:gd name="T25" fmla="*/ 9 h 21"/>
                    <a:gd name="T26" fmla="*/ 15 w 15"/>
                    <a:gd name="T27" fmla="*/ 14 h 21"/>
                    <a:gd name="T28" fmla="*/ 6 w 15"/>
                    <a:gd name="T29" fmla="*/ 2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5" h="21">
                      <a:moveTo>
                        <a:pt x="6" y="21"/>
                      </a:moveTo>
                      <a:cubicBezTo>
                        <a:pt x="4" y="21"/>
                        <a:pt x="2" y="21"/>
                        <a:pt x="0" y="20"/>
                      </a:cubicBezTo>
                      <a:cubicBezTo>
                        <a:pt x="1" y="16"/>
                        <a:pt x="1" y="16"/>
                        <a:pt x="1" y="16"/>
                      </a:cubicBezTo>
                      <a:cubicBezTo>
                        <a:pt x="3" y="17"/>
                        <a:pt x="5" y="17"/>
                        <a:pt x="6" y="17"/>
                      </a:cubicBezTo>
                      <a:cubicBezTo>
                        <a:pt x="8" y="17"/>
                        <a:pt x="9" y="16"/>
                        <a:pt x="9" y="15"/>
                      </a:cubicBezTo>
                      <a:cubicBezTo>
                        <a:pt x="9" y="14"/>
                        <a:pt x="8" y="13"/>
                        <a:pt x="6" y="12"/>
                      </a:cubicBezTo>
                      <a:cubicBezTo>
                        <a:pt x="3" y="11"/>
                        <a:pt x="0" y="10"/>
                        <a:pt x="0" y="6"/>
                      </a:cubicBezTo>
                      <a:cubicBezTo>
                        <a:pt x="0" y="2"/>
                        <a:pt x="3" y="0"/>
                        <a:pt x="8" y="0"/>
                      </a:cubicBezTo>
                      <a:cubicBezTo>
                        <a:pt x="10" y="0"/>
                        <a:pt x="12" y="0"/>
                        <a:pt x="13" y="0"/>
                      </a:cubicBezTo>
                      <a:cubicBezTo>
                        <a:pt x="13" y="4"/>
                        <a:pt x="13" y="4"/>
                        <a:pt x="13" y="4"/>
                      </a:cubicBezTo>
                      <a:cubicBezTo>
                        <a:pt x="11" y="4"/>
                        <a:pt x="10" y="4"/>
                        <a:pt x="9" y="4"/>
                      </a:cubicBezTo>
                      <a:cubicBezTo>
                        <a:pt x="6" y="4"/>
                        <a:pt x="6" y="5"/>
                        <a:pt x="6" y="6"/>
                      </a:cubicBezTo>
                      <a:cubicBezTo>
                        <a:pt x="6" y="7"/>
                        <a:pt x="7" y="8"/>
                        <a:pt x="9" y="9"/>
                      </a:cubicBezTo>
                      <a:cubicBezTo>
                        <a:pt x="13" y="10"/>
                        <a:pt x="15" y="11"/>
                        <a:pt x="15" y="14"/>
                      </a:cubicBezTo>
                      <a:cubicBezTo>
                        <a:pt x="15" y="18"/>
                        <a:pt x="11" y="21"/>
                        <a:pt x="6" y="21"/>
                      </a:cubicBezTo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52" name="Freeform 32"/>
                <p:cNvSpPr>
                  <a:spLocks noEditPoints="1"/>
                </p:cNvSpPr>
                <p:nvPr/>
              </p:nvSpPr>
              <p:spPr bwMode="auto">
                <a:xfrm>
                  <a:off x="3965575" y="5969000"/>
                  <a:ext cx="28575" cy="95250"/>
                </a:xfrm>
                <a:custGeom>
                  <a:avLst/>
                  <a:gdLst>
                    <a:gd name="T0" fmla="*/ 4 w 9"/>
                    <a:gd name="T1" fmla="*/ 30 h 30"/>
                    <a:gd name="T2" fmla="*/ 4 w 9"/>
                    <a:gd name="T3" fmla="*/ 13 h 30"/>
                    <a:gd name="T4" fmla="*/ 0 w 9"/>
                    <a:gd name="T5" fmla="*/ 13 h 30"/>
                    <a:gd name="T6" fmla="*/ 0 w 9"/>
                    <a:gd name="T7" fmla="*/ 9 h 30"/>
                    <a:gd name="T8" fmla="*/ 9 w 9"/>
                    <a:gd name="T9" fmla="*/ 9 h 30"/>
                    <a:gd name="T10" fmla="*/ 9 w 9"/>
                    <a:gd name="T11" fmla="*/ 30 h 30"/>
                    <a:gd name="T12" fmla="*/ 4 w 9"/>
                    <a:gd name="T13" fmla="*/ 30 h 30"/>
                    <a:gd name="T14" fmla="*/ 6 w 9"/>
                    <a:gd name="T15" fmla="*/ 6 h 30"/>
                    <a:gd name="T16" fmla="*/ 3 w 9"/>
                    <a:gd name="T17" fmla="*/ 3 h 30"/>
                    <a:gd name="T18" fmla="*/ 6 w 9"/>
                    <a:gd name="T19" fmla="*/ 0 h 30"/>
                    <a:gd name="T20" fmla="*/ 9 w 9"/>
                    <a:gd name="T21" fmla="*/ 3 h 30"/>
                    <a:gd name="T22" fmla="*/ 6 w 9"/>
                    <a:gd name="T23" fmla="*/ 6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9" h="30">
                      <a:moveTo>
                        <a:pt x="4" y="30"/>
                      </a:moveTo>
                      <a:cubicBezTo>
                        <a:pt x="4" y="13"/>
                        <a:pt x="4" y="13"/>
                        <a:pt x="4" y="13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0" y="9"/>
                        <a:pt x="0" y="9"/>
                        <a:pt x="0" y="9"/>
                      </a:cubicBezTo>
                      <a:cubicBezTo>
                        <a:pt x="9" y="9"/>
                        <a:pt x="9" y="9"/>
                        <a:pt x="9" y="9"/>
                      </a:cubicBezTo>
                      <a:cubicBezTo>
                        <a:pt x="9" y="30"/>
                        <a:pt x="9" y="30"/>
                        <a:pt x="9" y="30"/>
                      </a:cubicBezTo>
                      <a:lnTo>
                        <a:pt x="4" y="30"/>
                      </a:lnTo>
                      <a:close/>
                      <a:moveTo>
                        <a:pt x="6" y="6"/>
                      </a:moveTo>
                      <a:cubicBezTo>
                        <a:pt x="4" y="6"/>
                        <a:pt x="3" y="5"/>
                        <a:pt x="3" y="3"/>
                      </a:cubicBezTo>
                      <a:cubicBezTo>
                        <a:pt x="3" y="1"/>
                        <a:pt x="4" y="0"/>
                        <a:pt x="6" y="0"/>
                      </a:cubicBezTo>
                      <a:cubicBezTo>
                        <a:pt x="8" y="0"/>
                        <a:pt x="9" y="1"/>
                        <a:pt x="9" y="3"/>
                      </a:cubicBezTo>
                      <a:cubicBezTo>
                        <a:pt x="9" y="5"/>
                        <a:pt x="8" y="6"/>
                        <a:pt x="6" y="6"/>
                      </a:cubicBezTo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53" name="Freeform 33"/>
                <p:cNvSpPr>
                  <a:spLocks/>
                </p:cNvSpPr>
                <p:nvPr/>
              </p:nvSpPr>
              <p:spPr bwMode="auto">
                <a:xfrm>
                  <a:off x="4013200" y="5997575"/>
                  <a:ext cx="39687" cy="66675"/>
                </a:xfrm>
                <a:custGeom>
                  <a:avLst/>
                  <a:gdLst>
                    <a:gd name="T0" fmla="*/ 11 w 12"/>
                    <a:gd name="T1" fmla="*/ 5 h 21"/>
                    <a:gd name="T2" fmla="*/ 9 w 12"/>
                    <a:gd name="T3" fmla="*/ 5 h 21"/>
                    <a:gd name="T4" fmla="*/ 5 w 12"/>
                    <a:gd name="T5" fmla="*/ 8 h 21"/>
                    <a:gd name="T6" fmla="*/ 5 w 12"/>
                    <a:gd name="T7" fmla="*/ 21 h 21"/>
                    <a:gd name="T8" fmla="*/ 0 w 12"/>
                    <a:gd name="T9" fmla="*/ 21 h 21"/>
                    <a:gd name="T10" fmla="*/ 0 w 12"/>
                    <a:gd name="T11" fmla="*/ 0 h 21"/>
                    <a:gd name="T12" fmla="*/ 4 w 12"/>
                    <a:gd name="T13" fmla="*/ 0 h 21"/>
                    <a:gd name="T14" fmla="*/ 4 w 12"/>
                    <a:gd name="T15" fmla="*/ 4 h 21"/>
                    <a:gd name="T16" fmla="*/ 10 w 12"/>
                    <a:gd name="T17" fmla="*/ 0 h 21"/>
                    <a:gd name="T18" fmla="*/ 12 w 12"/>
                    <a:gd name="T19" fmla="*/ 0 h 21"/>
                    <a:gd name="T20" fmla="*/ 11 w 12"/>
                    <a:gd name="T21" fmla="*/ 5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</a:cxnLst>
                  <a:rect l="0" t="0" r="r" b="b"/>
                  <a:pathLst>
                    <a:path w="12" h="21">
                      <a:moveTo>
                        <a:pt x="11" y="5"/>
                      </a:moveTo>
                      <a:cubicBezTo>
                        <a:pt x="11" y="5"/>
                        <a:pt x="10" y="5"/>
                        <a:pt x="9" y="5"/>
                      </a:cubicBezTo>
                      <a:cubicBezTo>
                        <a:pt x="8" y="5"/>
                        <a:pt x="7" y="6"/>
                        <a:pt x="5" y="8"/>
                      </a:cubicBezTo>
                      <a:cubicBezTo>
                        <a:pt x="5" y="21"/>
                        <a:pt x="5" y="21"/>
                        <a:pt x="5" y="21"/>
                      </a:cubicBezTo>
                      <a:cubicBezTo>
                        <a:pt x="0" y="21"/>
                        <a:pt x="0" y="21"/>
                        <a:pt x="0" y="21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4" y="4"/>
                        <a:pt x="4" y="4"/>
                        <a:pt x="4" y="4"/>
                      </a:cubicBezTo>
                      <a:cubicBezTo>
                        <a:pt x="6" y="1"/>
                        <a:pt x="8" y="0"/>
                        <a:pt x="10" y="0"/>
                      </a:cubicBezTo>
                      <a:cubicBezTo>
                        <a:pt x="11" y="0"/>
                        <a:pt x="11" y="0"/>
                        <a:pt x="12" y="0"/>
                      </a:cubicBezTo>
                      <a:lnTo>
                        <a:pt x="11" y="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54" name="Freeform 34"/>
                <p:cNvSpPr>
                  <a:spLocks noEditPoints="1"/>
                </p:cNvSpPr>
                <p:nvPr/>
              </p:nvSpPr>
              <p:spPr bwMode="auto">
                <a:xfrm>
                  <a:off x="4062413" y="5997575"/>
                  <a:ext cx="66675" cy="66675"/>
                </a:xfrm>
                <a:custGeom>
                  <a:avLst/>
                  <a:gdLst>
                    <a:gd name="T0" fmla="*/ 10 w 21"/>
                    <a:gd name="T1" fmla="*/ 21 h 21"/>
                    <a:gd name="T2" fmla="*/ 0 w 21"/>
                    <a:gd name="T3" fmla="*/ 11 h 21"/>
                    <a:gd name="T4" fmla="*/ 10 w 21"/>
                    <a:gd name="T5" fmla="*/ 0 h 21"/>
                    <a:gd name="T6" fmla="*/ 21 w 21"/>
                    <a:gd name="T7" fmla="*/ 10 h 21"/>
                    <a:gd name="T8" fmla="*/ 10 w 21"/>
                    <a:gd name="T9" fmla="*/ 21 h 21"/>
                    <a:gd name="T10" fmla="*/ 10 w 21"/>
                    <a:gd name="T11" fmla="*/ 4 h 21"/>
                    <a:gd name="T12" fmla="*/ 5 w 21"/>
                    <a:gd name="T13" fmla="*/ 10 h 21"/>
                    <a:gd name="T14" fmla="*/ 10 w 21"/>
                    <a:gd name="T15" fmla="*/ 17 h 21"/>
                    <a:gd name="T16" fmla="*/ 15 w 21"/>
                    <a:gd name="T17" fmla="*/ 11 h 21"/>
                    <a:gd name="T18" fmla="*/ 10 w 21"/>
                    <a:gd name="T19" fmla="*/ 4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21" h="21">
                      <a:moveTo>
                        <a:pt x="10" y="21"/>
                      </a:moveTo>
                      <a:cubicBezTo>
                        <a:pt x="3" y="21"/>
                        <a:pt x="0" y="17"/>
                        <a:pt x="0" y="11"/>
                      </a:cubicBezTo>
                      <a:cubicBezTo>
                        <a:pt x="0" y="4"/>
                        <a:pt x="3" y="0"/>
                        <a:pt x="10" y="0"/>
                      </a:cubicBezTo>
                      <a:cubicBezTo>
                        <a:pt x="17" y="0"/>
                        <a:pt x="21" y="4"/>
                        <a:pt x="21" y="10"/>
                      </a:cubicBezTo>
                      <a:cubicBezTo>
                        <a:pt x="21" y="17"/>
                        <a:pt x="17" y="21"/>
                        <a:pt x="10" y="21"/>
                      </a:cubicBezTo>
                      <a:moveTo>
                        <a:pt x="10" y="4"/>
                      </a:moveTo>
                      <a:cubicBezTo>
                        <a:pt x="7" y="4"/>
                        <a:pt x="5" y="7"/>
                        <a:pt x="5" y="10"/>
                      </a:cubicBezTo>
                      <a:cubicBezTo>
                        <a:pt x="5" y="14"/>
                        <a:pt x="6" y="17"/>
                        <a:pt x="10" y="17"/>
                      </a:cubicBezTo>
                      <a:cubicBezTo>
                        <a:pt x="14" y="17"/>
                        <a:pt x="15" y="14"/>
                        <a:pt x="15" y="11"/>
                      </a:cubicBezTo>
                      <a:cubicBezTo>
                        <a:pt x="15" y="6"/>
                        <a:pt x="14" y="4"/>
                        <a:pt x="10" y="4"/>
                      </a:cubicBezTo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55" name="Oval 35"/>
                <p:cNvSpPr>
                  <a:spLocks noChangeArrowheads="1"/>
                </p:cNvSpPr>
                <p:nvPr/>
              </p:nvSpPr>
              <p:spPr bwMode="auto">
                <a:xfrm>
                  <a:off x="4141788" y="6042025"/>
                  <a:ext cx="19050" cy="22225"/>
                </a:xfrm>
                <a:prstGeom prst="ellipse">
                  <a:avLst/>
                </a:pr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56" name="Freeform 36"/>
                <p:cNvSpPr>
                  <a:spLocks noEditPoints="1"/>
                </p:cNvSpPr>
                <p:nvPr/>
              </p:nvSpPr>
              <p:spPr bwMode="auto">
                <a:xfrm>
                  <a:off x="4176713" y="5997575"/>
                  <a:ext cx="57150" cy="66675"/>
                </a:xfrm>
                <a:custGeom>
                  <a:avLst/>
                  <a:gdLst>
                    <a:gd name="T0" fmla="*/ 14 w 18"/>
                    <a:gd name="T1" fmla="*/ 21 h 21"/>
                    <a:gd name="T2" fmla="*/ 13 w 18"/>
                    <a:gd name="T3" fmla="*/ 19 h 21"/>
                    <a:gd name="T4" fmla="*/ 7 w 18"/>
                    <a:gd name="T5" fmla="*/ 21 h 21"/>
                    <a:gd name="T6" fmla="*/ 0 w 18"/>
                    <a:gd name="T7" fmla="*/ 15 h 21"/>
                    <a:gd name="T8" fmla="*/ 10 w 18"/>
                    <a:gd name="T9" fmla="*/ 8 h 21"/>
                    <a:gd name="T10" fmla="*/ 13 w 18"/>
                    <a:gd name="T11" fmla="*/ 8 h 21"/>
                    <a:gd name="T12" fmla="*/ 13 w 18"/>
                    <a:gd name="T13" fmla="*/ 7 h 21"/>
                    <a:gd name="T14" fmla="*/ 8 w 18"/>
                    <a:gd name="T15" fmla="*/ 4 h 21"/>
                    <a:gd name="T16" fmla="*/ 2 w 18"/>
                    <a:gd name="T17" fmla="*/ 5 h 21"/>
                    <a:gd name="T18" fmla="*/ 2 w 18"/>
                    <a:gd name="T19" fmla="*/ 1 h 21"/>
                    <a:gd name="T20" fmla="*/ 9 w 18"/>
                    <a:gd name="T21" fmla="*/ 0 h 21"/>
                    <a:gd name="T22" fmla="*/ 18 w 18"/>
                    <a:gd name="T23" fmla="*/ 7 h 21"/>
                    <a:gd name="T24" fmla="*/ 18 w 18"/>
                    <a:gd name="T25" fmla="*/ 21 h 21"/>
                    <a:gd name="T26" fmla="*/ 14 w 18"/>
                    <a:gd name="T27" fmla="*/ 21 h 21"/>
                    <a:gd name="T28" fmla="*/ 13 w 18"/>
                    <a:gd name="T29" fmla="*/ 12 h 21"/>
                    <a:gd name="T30" fmla="*/ 10 w 18"/>
                    <a:gd name="T31" fmla="*/ 12 h 21"/>
                    <a:gd name="T32" fmla="*/ 5 w 18"/>
                    <a:gd name="T33" fmla="*/ 15 h 21"/>
                    <a:gd name="T34" fmla="*/ 8 w 18"/>
                    <a:gd name="T35" fmla="*/ 17 h 21"/>
                    <a:gd name="T36" fmla="*/ 13 w 18"/>
                    <a:gd name="T37" fmla="*/ 15 h 21"/>
                    <a:gd name="T38" fmla="*/ 13 w 18"/>
                    <a:gd name="T39" fmla="*/ 12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18" h="21">
                      <a:moveTo>
                        <a:pt x="14" y="21"/>
                      </a:moveTo>
                      <a:cubicBezTo>
                        <a:pt x="13" y="19"/>
                        <a:pt x="13" y="19"/>
                        <a:pt x="13" y="19"/>
                      </a:cubicBezTo>
                      <a:cubicBezTo>
                        <a:pt x="12" y="20"/>
                        <a:pt x="10" y="21"/>
                        <a:pt x="7" y="21"/>
                      </a:cubicBezTo>
                      <a:cubicBezTo>
                        <a:pt x="3" y="21"/>
                        <a:pt x="0" y="19"/>
                        <a:pt x="0" y="15"/>
                      </a:cubicBezTo>
                      <a:cubicBezTo>
                        <a:pt x="0" y="10"/>
                        <a:pt x="4" y="8"/>
                        <a:pt x="10" y="8"/>
                      </a:cubicBezTo>
                      <a:cubicBezTo>
                        <a:pt x="13" y="8"/>
                        <a:pt x="13" y="8"/>
                        <a:pt x="13" y="8"/>
                      </a:cubicBezTo>
                      <a:cubicBezTo>
                        <a:pt x="13" y="7"/>
                        <a:pt x="13" y="7"/>
                        <a:pt x="13" y="7"/>
                      </a:cubicBezTo>
                      <a:cubicBezTo>
                        <a:pt x="13" y="5"/>
                        <a:pt x="12" y="4"/>
                        <a:pt x="8" y="4"/>
                      </a:cubicBezTo>
                      <a:cubicBezTo>
                        <a:pt x="6" y="4"/>
                        <a:pt x="4" y="4"/>
                        <a:pt x="2" y="5"/>
                      </a:cubicBezTo>
                      <a:cubicBezTo>
                        <a:pt x="2" y="1"/>
                        <a:pt x="2" y="1"/>
                        <a:pt x="2" y="1"/>
                      </a:cubicBezTo>
                      <a:cubicBezTo>
                        <a:pt x="4" y="0"/>
                        <a:pt x="6" y="0"/>
                        <a:pt x="9" y="0"/>
                      </a:cubicBezTo>
                      <a:cubicBezTo>
                        <a:pt x="15" y="0"/>
                        <a:pt x="18" y="2"/>
                        <a:pt x="18" y="7"/>
                      </a:cubicBezTo>
                      <a:cubicBezTo>
                        <a:pt x="18" y="21"/>
                        <a:pt x="18" y="21"/>
                        <a:pt x="18" y="21"/>
                      </a:cubicBezTo>
                      <a:lnTo>
                        <a:pt x="14" y="21"/>
                      </a:lnTo>
                      <a:close/>
                      <a:moveTo>
                        <a:pt x="13" y="12"/>
                      </a:moveTo>
                      <a:cubicBezTo>
                        <a:pt x="10" y="12"/>
                        <a:pt x="10" y="12"/>
                        <a:pt x="10" y="12"/>
                      </a:cubicBezTo>
                      <a:cubicBezTo>
                        <a:pt x="7" y="12"/>
                        <a:pt x="5" y="13"/>
                        <a:pt x="5" y="15"/>
                      </a:cubicBezTo>
                      <a:cubicBezTo>
                        <a:pt x="5" y="16"/>
                        <a:pt x="6" y="17"/>
                        <a:pt x="8" y="17"/>
                      </a:cubicBezTo>
                      <a:cubicBezTo>
                        <a:pt x="10" y="17"/>
                        <a:pt x="11" y="17"/>
                        <a:pt x="13" y="15"/>
                      </a:cubicBezTo>
                      <a:lnTo>
                        <a:pt x="13" y="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  <p:sp>
              <p:nvSpPr>
                <p:cNvPr id="57" name="Freeform 37"/>
                <p:cNvSpPr>
                  <a:spLocks/>
                </p:cNvSpPr>
                <p:nvPr/>
              </p:nvSpPr>
              <p:spPr bwMode="auto">
                <a:xfrm>
                  <a:off x="4252913" y="5997575"/>
                  <a:ext cx="57150" cy="66675"/>
                </a:xfrm>
                <a:custGeom>
                  <a:avLst/>
                  <a:gdLst>
                    <a:gd name="T0" fmla="*/ 14 w 18"/>
                    <a:gd name="T1" fmla="*/ 21 h 21"/>
                    <a:gd name="T2" fmla="*/ 14 w 18"/>
                    <a:gd name="T3" fmla="*/ 18 h 21"/>
                    <a:gd name="T4" fmla="*/ 7 w 18"/>
                    <a:gd name="T5" fmla="*/ 21 h 21"/>
                    <a:gd name="T6" fmla="*/ 0 w 18"/>
                    <a:gd name="T7" fmla="*/ 13 h 21"/>
                    <a:gd name="T8" fmla="*/ 0 w 18"/>
                    <a:gd name="T9" fmla="*/ 0 h 21"/>
                    <a:gd name="T10" fmla="*/ 5 w 18"/>
                    <a:gd name="T11" fmla="*/ 0 h 21"/>
                    <a:gd name="T12" fmla="*/ 5 w 18"/>
                    <a:gd name="T13" fmla="*/ 12 h 21"/>
                    <a:gd name="T14" fmla="*/ 8 w 18"/>
                    <a:gd name="T15" fmla="*/ 17 h 21"/>
                    <a:gd name="T16" fmla="*/ 13 w 18"/>
                    <a:gd name="T17" fmla="*/ 14 h 21"/>
                    <a:gd name="T18" fmla="*/ 13 w 18"/>
                    <a:gd name="T19" fmla="*/ 0 h 21"/>
                    <a:gd name="T20" fmla="*/ 18 w 18"/>
                    <a:gd name="T21" fmla="*/ 0 h 21"/>
                    <a:gd name="T22" fmla="*/ 18 w 18"/>
                    <a:gd name="T23" fmla="*/ 21 h 21"/>
                    <a:gd name="T24" fmla="*/ 14 w 18"/>
                    <a:gd name="T25" fmla="*/ 2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</a:cxnLst>
                  <a:rect l="0" t="0" r="r" b="b"/>
                  <a:pathLst>
                    <a:path w="18" h="21">
                      <a:moveTo>
                        <a:pt x="14" y="21"/>
                      </a:moveTo>
                      <a:cubicBezTo>
                        <a:pt x="14" y="18"/>
                        <a:pt x="14" y="18"/>
                        <a:pt x="14" y="18"/>
                      </a:cubicBezTo>
                      <a:cubicBezTo>
                        <a:pt x="12" y="20"/>
                        <a:pt x="10" y="21"/>
                        <a:pt x="7" y="21"/>
                      </a:cubicBezTo>
                      <a:cubicBezTo>
                        <a:pt x="2" y="21"/>
                        <a:pt x="0" y="18"/>
                        <a:pt x="0" y="13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5" y="0"/>
                        <a:pt x="5" y="0"/>
                        <a:pt x="5" y="0"/>
                      </a:cubicBezTo>
                      <a:cubicBezTo>
                        <a:pt x="5" y="12"/>
                        <a:pt x="5" y="12"/>
                        <a:pt x="5" y="12"/>
                      </a:cubicBezTo>
                      <a:cubicBezTo>
                        <a:pt x="5" y="15"/>
                        <a:pt x="6" y="17"/>
                        <a:pt x="8" y="17"/>
                      </a:cubicBezTo>
                      <a:cubicBezTo>
                        <a:pt x="10" y="17"/>
                        <a:pt x="11" y="16"/>
                        <a:pt x="13" y="14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18" y="21"/>
                        <a:pt x="18" y="21"/>
                        <a:pt x="18" y="21"/>
                      </a:cubicBezTo>
                      <a:lnTo>
                        <a:pt x="14" y="2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/>
              </p:spPr>
              <p:txBody>
                <a:bodyPr/>
                <a:lstStyle/>
                <a:p>
                  <a:pPr>
                    <a:defRPr/>
                  </a:pPr>
                  <a:endParaRPr lang="en-AU"/>
                </a:p>
              </p:txBody>
            </p:sp>
          </p:grpSp>
        </p:grpSp>
        <p:grpSp>
          <p:nvGrpSpPr>
            <p:cNvPr id="30" name="Group 66"/>
            <p:cNvGrpSpPr>
              <a:grpSpLocks/>
            </p:cNvGrpSpPr>
            <p:nvPr userDrawn="1"/>
          </p:nvGrpSpPr>
          <p:grpSpPr bwMode="auto">
            <a:xfrm>
              <a:off x="-26988" y="357188"/>
              <a:ext cx="9178926" cy="2571750"/>
              <a:chOff x="-17463" y="357188"/>
              <a:chExt cx="9186863" cy="2571750"/>
            </a:xfrm>
          </p:grpSpPr>
          <p:sp>
            <p:nvSpPr>
              <p:cNvPr id="31" name="Freeform 17"/>
              <p:cNvSpPr>
                <a:spLocks/>
              </p:cNvSpPr>
              <p:nvPr userDrawn="1"/>
            </p:nvSpPr>
            <p:spPr bwMode="auto">
              <a:xfrm>
                <a:off x="-17463" y="1971675"/>
                <a:ext cx="9186863" cy="957263"/>
              </a:xfrm>
              <a:custGeom>
                <a:avLst/>
                <a:gdLst>
                  <a:gd name="T0" fmla="*/ 0 w 2880"/>
                  <a:gd name="T1" fmla="*/ 0 h 300"/>
                  <a:gd name="T2" fmla="*/ 372 w 2880"/>
                  <a:gd name="T3" fmla="*/ 0 h 300"/>
                  <a:gd name="T4" fmla="*/ 890 w 2880"/>
                  <a:gd name="T5" fmla="*/ 171 h 300"/>
                  <a:gd name="T6" fmla="*/ 1389 w 2880"/>
                  <a:gd name="T7" fmla="*/ 300 h 300"/>
                  <a:gd name="T8" fmla="*/ 2880 w 2880"/>
                  <a:gd name="T9" fmla="*/ 30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300">
                    <a:moveTo>
                      <a:pt x="0" y="0"/>
                    </a:moveTo>
                    <a:cubicBezTo>
                      <a:pt x="0" y="0"/>
                      <a:pt x="308" y="0"/>
                      <a:pt x="372" y="0"/>
                    </a:cubicBezTo>
                    <a:cubicBezTo>
                      <a:pt x="638" y="0"/>
                      <a:pt x="749" y="91"/>
                      <a:pt x="890" y="171"/>
                    </a:cubicBezTo>
                    <a:cubicBezTo>
                      <a:pt x="1011" y="240"/>
                      <a:pt x="1176" y="300"/>
                      <a:pt x="1389" y="300"/>
                    </a:cubicBezTo>
                    <a:cubicBezTo>
                      <a:pt x="2880" y="300"/>
                      <a:pt x="2880" y="300"/>
                      <a:pt x="2880" y="300"/>
                    </a:cubicBezTo>
                  </a:path>
                </a:pathLst>
              </a:custGeom>
              <a:no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32" name="Freeform 18"/>
              <p:cNvSpPr>
                <a:spLocks/>
              </p:cNvSpPr>
              <p:nvPr userDrawn="1"/>
            </p:nvSpPr>
            <p:spPr bwMode="auto">
              <a:xfrm>
                <a:off x="-17463" y="2449513"/>
                <a:ext cx="9186863" cy="479425"/>
              </a:xfrm>
              <a:custGeom>
                <a:avLst/>
                <a:gdLst>
                  <a:gd name="T0" fmla="*/ 2880 w 2880"/>
                  <a:gd name="T1" fmla="*/ 0 h 150"/>
                  <a:gd name="T2" fmla="*/ 1202 w 2880"/>
                  <a:gd name="T3" fmla="*/ 0 h 150"/>
                  <a:gd name="T4" fmla="*/ 890 w 2880"/>
                  <a:gd name="T5" fmla="*/ 21 h 150"/>
                  <a:gd name="T6" fmla="*/ 366 w 2880"/>
                  <a:gd name="T7" fmla="*/ 150 h 150"/>
                  <a:gd name="T8" fmla="*/ 0 w 2880"/>
                  <a:gd name="T9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2880" y="0"/>
                    </a:moveTo>
                    <a:cubicBezTo>
                      <a:pt x="1202" y="0"/>
                      <a:pt x="1202" y="0"/>
                      <a:pt x="1202" y="0"/>
                    </a:cubicBezTo>
                    <a:cubicBezTo>
                      <a:pt x="999" y="0"/>
                      <a:pt x="933" y="5"/>
                      <a:pt x="890" y="21"/>
                    </a:cubicBezTo>
                    <a:cubicBezTo>
                      <a:pt x="802" y="55"/>
                      <a:pt x="685" y="150"/>
                      <a:pt x="366" y="150"/>
                    </a:cubicBezTo>
                    <a:cubicBezTo>
                      <a:pt x="0" y="150"/>
                      <a:pt x="0" y="150"/>
                      <a:pt x="0" y="15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33" name="Freeform 19"/>
              <p:cNvSpPr>
                <a:spLocks/>
              </p:cNvSpPr>
              <p:nvPr userDrawn="1"/>
            </p:nvSpPr>
            <p:spPr bwMode="auto">
              <a:xfrm>
                <a:off x="-17463" y="1655763"/>
                <a:ext cx="9186863" cy="954087"/>
              </a:xfrm>
              <a:custGeom>
                <a:avLst/>
                <a:gdLst>
                  <a:gd name="T0" fmla="*/ 0 w 2880"/>
                  <a:gd name="T1" fmla="*/ 0 h 299"/>
                  <a:gd name="T2" fmla="*/ 372 w 2880"/>
                  <a:gd name="T3" fmla="*/ 0 h 299"/>
                  <a:gd name="T4" fmla="*/ 890 w 2880"/>
                  <a:gd name="T5" fmla="*/ 170 h 299"/>
                  <a:gd name="T6" fmla="*/ 1389 w 2880"/>
                  <a:gd name="T7" fmla="*/ 299 h 299"/>
                  <a:gd name="T8" fmla="*/ 2880 w 2880"/>
                  <a:gd name="T9" fmla="*/ 299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0" y="0"/>
                    </a:moveTo>
                    <a:cubicBezTo>
                      <a:pt x="0" y="0"/>
                      <a:pt x="308" y="0"/>
                      <a:pt x="372" y="0"/>
                    </a:cubicBezTo>
                    <a:cubicBezTo>
                      <a:pt x="638" y="0"/>
                      <a:pt x="749" y="90"/>
                      <a:pt x="890" y="170"/>
                    </a:cubicBezTo>
                    <a:cubicBezTo>
                      <a:pt x="1011" y="239"/>
                      <a:pt x="1176" y="299"/>
                      <a:pt x="1389" y="299"/>
                    </a:cubicBezTo>
                    <a:cubicBezTo>
                      <a:pt x="2880" y="299"/>
                      <a:pt x="2880" y="299"/>
                      <a:pt x="2880" y="299"/>
                    </a:cubicBezTo>
                  </a:path>
                </a:pathLst>
              </a:custGeom>
              <a:noFill/>
              <a:ln w="19050" cap="flat">
                <a:solidFill>
                  <a:schemeClr val="accent2">
                    <a:lumMod val="90000"/>
                    <a:lumOff val="10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34" name="Freeform 20"/>
              <p:cNvSpPr>
                <a:spLocks/>
              </p:cNvSpPr>
              <p:nvPr userDrawn="1"/>
            </p:nvSpPr>
            <p:spPr bwMode="auto">
              <a:xfrm>
                <a:off x="-17463" y="2130425"/>
                <a:ext cx="9186863" cy="479425"/>
              </a:xfrm>
              <a:custGeom>
                <a:avLst/>
                <a:gdLst>
                  <a:gd name="T0" fmla="*/ 2880 w 2880"/>
                  <a:gd name="T1" fmla="*/ 0 h 150"/>
                  <a:gd name="T2" fmla="*/ 1202 w 2880"/>
                  <a:gd name="T3" fmla="*/ 0 h 150"/>
                  <a:gd name="T4" fmla="*/ 890 w 2880"/>
                  <a:gd name="T5" fmla="*/ 21 h 150"/>
                  <a:gd name="T6" fmla="*/ 366 w 2880"/>
                  <a:gd name="T7" fmla="*/ 150 h 150"/>
                  <a:gd name="T8" fmla="*/ 0 w 2880"/>
                  <a:gd name="T9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2880" y="0"/>
                    </a:moveTo>
                    <a:cubicBezTo>
                      <a:pt x="1202" y="0"/>
                      <a:pt x="1202" y="0"/>
                      <a:pt x="1202" y="0"/>
                    </a:cubicBezTo>
                    <a:cubicBezTo>
                      <a:pt x="999" y="0"/>
                      <a:pt x="933" y="5"/>
                      <a:pt x="890" y="21"/>
                    </a:cubicBezTo>
                    <a:cubicBezTo>
                      <a:pt x="802" y="55"/>
                      <a:pt x="685" y="150"/>
                      <a:pt x="366" y="150"/>
                    </a:cubicBezTo>
                    <a:cubicBezTo>
                      <a:pt x="0" y="150"/>
                      <a:pt x="0" y="150"/>
                      <a:pt x="0" y="150"/>
                    </a:cubicBezTo>
                  </a:path>
                </a:pathLst>
              </a:custGeom>
              <a:noFill/>
              <a:ln w="19050" cap="flat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35" name="Freeform 21"/>
              <p:cNvSpPr>
                <a:spLocks/>
              </p:cNvSpPr>
              <p:nvPr userDrawn="1"/>
            </p:nvSpPr>
            <p:spPr bwMode="auto">
              <a:xfrm>
                <a:off x="-17463" y="1336675"/>
                <a:ext cx="9186863" cy="954088"/>
              </a:xfrm>
              <a:custGeom>
                <a:avLst/>
                <a:gdLst>
                  <a:gd name="T0" fmla="*/ 0 w 2880"/>
                  <a:gd name="T1" fmla="*/ 0 h 299"/>
                  <a:gd name="T2" fmla="*/ 372 w 2880"/>
                  <a:gd name="T3" fmla="*/ 0 h 299"/>
                  <a:gd name="T4" fmla="*/ 890 w 2880"/>
                  <a:gd name="T5" fmla="*/ 171 h 299"/>
                  <a:gd name="T6" fmla="*/ 1389 w 2880"/>
                  <a:gd name="T7" fmla="*/ 299 h 299"/>
                  <a:gd name="T8" fmla="*/ 2880 w 2880"/>
                  <a:gd name="T9" fmla="*/ 299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0" y="0"/>
                    </a:moveTo>
                    <a:cubicBezTo>
                      <a:pt x="0" y="0"/>
                      <a:pt x="308" y="0"/>
                      <a:pt x="372" y="0"/>
                    </a:cubicBezTo>
                    <a:cubicBezTo>
                      <a:pt x="638" y="0"/>
                      <a:pt x="749" y="90"/>
                      <a:pt x="890" y="171"/>
                    </a:cubicBezTo>
                    <a:cubicBezTo>
                      <a:pt x="1011" y="239"/>
                      <a:pt x="1176" y="299"/>
                      <a:pt x="1389" y="299"/>
                    </a:cubicBezTo>
                    <a:cubicBezTo>
                      <a:pt x="2880" y="299"/>
                      <a:pt x="2880" y="299"/>
                      <a:pt x="2880" y="299"/>
                    </a:cubicBezTo>
                  </a:path>
                </a:pathLst>
              </a:custGeom>
              <a:no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36" name="Freeform 22"/>
              <p:cNvSpPr>
                <a:spLocks/>
              </p:cNvSpPr>
              <p:nvPr userDrawn="1"/>
            </p:nvSpPr>
            <p:spPr bwMode="auto">
              <a:xfrm>
                <a:off x="-17463" y="1811338"/>
                <a:ext cx="9186863" cy="479425"/>
              </a:xfrm>
              <a:custGeom>
                <a:avLst/>
                <a:gdLst>
                  <a:gd name="T0" fmla="*/ 2880 w 2880"/>
                  <a:gd name="T1" fmla="*/ 0 h 150"/>
                  <a:gd name="T2" fmla="*/ 1202 w 2880"/>
                  <a:gd name="T3" fmla="*/ 0 h 150"/>
                  <a:gd name="T4" fmla="*/ 890 w 2880"/>
                  <a:gd name="T5" fmla="*/ 22 h 150"/>
                  <a:gd name="T6" fmla="*/ 366 w 2880"/>
                  <a:gd name="T7" fmla="*/ 150 h 150"/>
                  <a:gd name="T8" fmla="*/ 0 w 2880"/>
                  <a:gd name="T9" fmla="*/ 15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2880" y="0"/>
                    </a:moveTo>
                    <a:cubicBezTo>
                      <a:pt x="1202" y="0"/>
                      <a:pt x="1202" y="0"/>
                      <a:pt x="1202" y="0"/>
                    </a:cubicBezTo>
                    <a:cubicBezTo>
                      <a:pt x="999" y="0"/>
                      <a:pt x="933" y="5"/>
                      <a:pt x="890" y="22"/>
                    </a:cubicBezTo>
                    <a:cubicBezTo>
                      <a:pt x="802" y="55"/>
                      <a:pt x="685" y="150"/>
                      <a:pt x="366" y="150"/>
                    </a:cubicBezTo>
                    <a:cubicBezTo>
                      <a:pt x="0" y="150"/>
                      <a:pt x="0" y="150"/>
                      <a:pt x="0" y="15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37" name="Freeform 23"/>
              <p:cNvSpPr>
                <a:spLocks/>
              </p:cNvSpPr>
              <p:nvPr userDrawn="1"/>
            </p:nvSpPr>
            <p:spPr bwMode="auto">
              <a:xfrm>
                <a:off x="-17463" y="357188"/>
                <a:ext cx="9186863" cy="957262"/>
              </a:xfrm>
              <a:custGeom>
                <a:avLst/>
                <a:gdLst>
                  <a:gd name="T0" fmla="*/ 2880 w 2880"/>
                  <a:gd name="T1" fmla="*/ 300 h 300"/>
                  <a:gd name="T2" fmla="*/ 2501 w 2880"/>
                  <a:gd name="T3" fmla="*/ 300 h 300"/>
                  <a:gd name="T4" fmla="*/ 1984 w 2880"/>
                  <a:gd name="T5" fmla="*/ 129 h 300"/>
                  <a:gd name="T6" fmla="*/ 1485 w 2880"/>
                  <a:gd name="T7" fmla="*/ 0 h 300"/>
                  <a:gd name="T8" fmla="*/ 0 w 2880"/>
                  <a:gd name="T9" fmla="*/ 0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300">
                    <a:moveTo>
                      <a:pt x="2880" y="300"/>
                    </a:moveTo>
                    <a:cubicBezTo>
                      <a:pt x="2880" y="300"/>
                      <a:pt x="2565" y="300"/>
                      <a:pt x="2501" y="300"/>
                    </a:cubicBezTo>
                    <a:cubicBezTo>
                      <a:pt x="2236" y="300"/>
                      <a:pt x="2124" y="209"/>
                      <a:pt x="1984" y="129"/>
                    </a:cubicBezTo>
                    <a:cubicBezTo>
                      <a:pt x="1863" y="60"/>
                      <a:pt x="1698" y="0"/>
                      <a:pt x="1485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noFill/>
              <a:ln w="19050" cap="flat">
                <a:solidFill>
                  <a:schemeClr val="accent2">
                    <a:lumMod val="90000"/>
                    <a:lumOff val="10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38" name="Freeform 24"/>
              <p:cNvSpPr>
                <a:spLocks/>
              </p:cNvSpPr>
              <p:nvPr userDrawn="1"/>
            </p:nvSpPr>
            <p:spPr bwMode="auto">
              <a:xfrm>
                <a:off x="-17463" y="357188"/>
                <a:ext cx="9186863" cy="477837"/>
              </a:xfrm>
              <a:custGeom>
                <a:avLst/>
                <a:gdLst>
                  <a:gd name="T0" fmla="*/ 0 w 2880"/>
                  <a:gd name="T1" fmla="*/ 150 h 150"/>
                  <a:gd name="T2" fmla="*/ 1672 w 2880"/>
                  <a:gd name="T3" fmla="*/ 150 h 150"/>
                  <a:gd name="T4" fmla="*/ 1984 w 2880"/>
                  <a:gd name="T5" fmla="*/ 129 h 150"/>
                  <a:gd name="T6" fmla="*/ 2507 w 2880"/>
                  <a:gd name="T7" fmla="*/ 0 h 150"/>
                  <a:gd name="T8" fmla="*/ 2880 w 2880"/>
                  <a:gd name="T9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0" y="150"/>
                    </a:moveTo>
                    <a:cubicBezTo>
                      <a:pt x="1672" y="150"/>
                      <a:pt x="1672" y="150"/>
                      <a:pt x="1672" y="150"/>
                    </a:cubicBezTo>
                    <a:cubicBezTo>
                      <a:pt x="1875" y="150"/>
                      <a:pt x="1941" y="145"/>
                      <a:pt x="1984" y="129"/>
                    </a:cubicBezTo>
                    <a:cubicBezTo>
                      <a:pt x="2071" y="95"/>
                      <a:pt x="2189" y="0"/>
                      <a:pt x="2507" y="0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39" name="Freeform 25"/>
              <p:cNvSpPr>
                <a:spLocks/>
              </p:cNvSpPr>
              <p:nvPr userDrawn="1"/>
            </p:nvSpPr>
            <p:spPr bwMode="auto">
              <a:xfrm>
                <a:off x="-17463" y="676275"/>
                <a:ext cx="9186863" cy="954088"/>
              </a:xfrm>
              <a:custGeom>
                <a:avLst/>
                <a:gdLst>
                  <a:gd name="T0" fmla="*/ 2880 w 2880"/>
                  <a:gd name="T1" fmla="*/ 299 h 299"/>
                  <a:gd name="T2" fmla="*/ 2501 w 2880"/>
                  <a:gd name="T3" fmla="*/ 299 h 299"/>
                  <a:gd name="T4" fmla="*/ 1984 w 2880"/>
                  <a:gd name="T5" fmla="*/ 129 h 299"/>
                  <a:gd name="T6" fmla="*/ 1485 w 2880"/>
                  <a:gd name="T7" fmla="*/ 0 h 299"/>
                  <a:gd name="T8" fmla="*/ 0 w 2880"/>
                  <a:gd name="T9" fmla="*/ 0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2880" y="299"/>
                    </a:moveTo>
                    <a:cubicBezTo>
                      <a:pt x="2880" y="299"/>
                      <a:pt x="2565" y="299"/>
                      <a:pt x="2501" y="299"/>
                    </a:cubicBezTo>
                    <a:cubicBezTo>
                      <a:pt x="2236" y="299"/>
                      <a:pt x="2124" y="209"/>
                      <a:pt x="1984" y="129"/>
                    </a:cubicBezTo>
                    <a:cubicBezTo>
                      <a:pt x="1863" y="60"/>
                      <a:pt x="1698" y="0"/>
                      <a:pt x="1485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noFill/>
              <a:ln w="19050" cap="flat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40" name="Freeform 26"/>
              <p:cNvSpPr>
                <a:spLocks/>
              </p:cNvSpPr>
              <p:nvPr userDrawn="1"/>
            </p:nvSpPr>
            <p:spPr bwMode="auto">
              <a:xfrm>
                <a:off x="-17463" y="676275"/>
                <a:ext cx="9186863" cy="477838"/>
              </a:xfrm>
              <a:custGeom>
                <a:avLst/>
                <a:gdLst>
                  <a:gd name="T0" fmla="*/ 0 w 2880"/>
                  <a:gd name="T1" fmla="*/ 150 h 150"/>
                  <a:gd name="T2" fmla="*/ 1672 w 2880"/>
                  <a:gd name="T3" fmla="*/ 150 h 150"/>
                  <a:gd name="T4" fmla="*/ 1984 w 2880"/>
                  <a:gd name="T5" fmla="*/ 129 h 150"/>
                  <a:gd name="T6" fmla="*/ 2507 w 2880"/>
                  <a:gd name="T7" fmla="*/ 0 h 150"/>
                  <a:gd name="T8" fmla="*/ 2880 w 2880"/>
                  <a:gd name="T9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50">
                    <a:moveTo>
                      <a:pt x="0" y="150"/>
                    </a:moveTo>
                    <a:cubicBezTo>
                      <a:pt x="1672" y="150"/>
                      <a:pt x="1672" y="150"/>
                      <a:pt x="1672" y="150"/>
                    </a:cubicBezTo>
                    <a:cubicBezTo>
                      <a:pt x="1875" y="150"/>
                      <a:pt x="1941" y="145"/>
                      <a:pt x="1984" y="129"/>
                    </a:cubicBezTo>
                    <a:cubicBezTo>
                      <a:pt x="2071" y="95"/>
                      <a:pt x="2189" y="0"/>
                      <a:pt x="2507" y="0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noFill/>
              <a:ln w="19050" cap="flat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41" name="Freeform 27"/>
              <p:cNvSpPr>
                <a:spLocks/>
              </p:cNvSpPr>
              <p:nvPr userDrawn="1"/>
            </p:nvSpPr>
            <p:spPr bwMode="auto">
              <a:xfrm>
                <a:off x="-17463" y="995363"/>
                <a:ext cx="9186863" cy="954087"/>
              </a:xfrm>
              <a:custGeom>
                <a:avLst/>
                <a:gdLst>
                  <a:gd name="T0" fmla="*/ 2880 w 2880"/>
                  <a:gd name="T1" fmla="*/ 299 h 299"/>
                  <a:gd name="T2" fmla="*/ 2501 w 2880"/>
                  <a:gd name="T3" fmla="*/ 299 h 299"/>
                  <a:gd name="T4" fmla="*/ 1984 w 2880"/>
                  <a:gd name="T5" fmla="*/ 128 h 299"/>
                  <a:gd name="T6" fmla="*/ 1485 w 2880"/>
                  <a:gd name="T7" fmla="*/ 0 h 299"/>
                  <a:gd name="T8" fmla="*/ 0 w 2880"/>
                  <a:gd name="T9" fmla="*/ 0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299">
                    <a:moveTo>
                      <a:pt x="2880" y="299"/>
                    </a:moveTo>
                    <a:cubicBezTo>
                      <a:pt x="2880" y="299"/>
                      <a:pt x="2565" y="299"/>
                      <a:pt x="2501" y="299"/>
                    </a:cubicBezTo>
                    <a:cubicBezTo>
                      <a:pt x="2236" y="299"/>
                      <a:pt x="2124" y="209"/>
                      <a:pt x="1984" y="128"/>
                    </a:cubicBezTo>
                    <a:cubicBezTo>
                      <a:pt x="1863" y="60"/>
                      <a:pt x="1698" y="0"/>
                      <a:pt x="1485" y="0"/>
                    </a:cubicBezTo>
                    <a:cubicBezTo>
                      <a:pt x="0" y="0"/>
                      <a:pt x="0" y="0"/>
                      <a:pt x="0" y="0"/>
                    </a:cubicBezTo>
                  </a:path>
                </a:pathLst>
              </a:custGeom>
              <a:noFill/>
              <a:ln w="19050" cap="flat">
                <a:solidFill>
                  <a:schemeClr val="accent2">
                    <a:lumMod val="90000"/>
                    <a:lumOff val="10000"/>
                  </a:schemeClr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  <p:sp>
            <p:nvSpPr>
              <p:cNvPr id="42" name="Freeform 28"/>
              <p:cNvSpPr>
                <a:spLocks/>
              </p:cNvSpPr>
              <p:nvPr userDrawn="1"/>
            </p:nvSpPr>
            <p:spPr bwMode="auto">
              <a:xfrm>
                <a:off x="-17463" y="995363"/>
                <a:ext cx="9186863" cy="474662"/>
              </a:xfrm>
              <a:custGeom>
                <a:avLst/>
                <a:gdLst>
                  <a:gd name="T0" fmla="*/ 0 w 2880"/>
                  <a:gd name="T1" fmla="*/ 149 h 149"/>
                  <a:gd name="T2" fmla="*/ 1672 w 2880"/>
                  <a:gd name="T3" fmla="*/ 149 h 149"/>
                  <a:gd name="T4" fmla="*/ 1984 w 2880"/>
                  <a:gd name="T5" fmla="*/ 128 h 149"/>
                  <a:gd name="T6" fmla="*/ 2507 w 2880"/>
                  <a:gd name="T7" fmla="*/ 0 h 149"/>
                  <a:gd name="T8" fmla="*/ 2880 w 2880"/>
                  <a:gd name="T9" fmla="*/ 0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80" h="149">
                    <a:moveTo>
                      <a:pt x="0" y="149"/>
                    </a:moveTo>
                    <a:cubicBezTo>
                      <a:pt x="1672" y="149"/>
                      <a:pt x="1672" y="149"/>
                      <a:pt x="1672" y="149"/>
                    </a:cubicBezTo>
                    <a:cubicBezTo>
                      <a:pt x="1875" y="149"/>
                      <a:pt x="1941" y="145"/>
                      <a:pt x="1984" y="128"/>
                    </a:cubicBezTo>
                    <a:cubicBezTo>
                      <a:pt x="2071" y="95"/>
                      <a:pt x="2189" y="0"/>
                      <a:pt x="2507" y="0"/>
                    </a:cubicBezTo>
                    <a:cubicBezTo>
                      <a:pt x="2880" y="0"/>
                      <a:pt x="2880" y="0"/>
                      <a:pt x="2880" y="0"/>
                    </a:cubicBezTo>
                  </a:path>
                </a:pathLst>
              </a:custGeom>
              <a:noFill/>
              <a:ln w="19050" cap="flat">
                <a:solidFill>
                  <a:schemeClr val="accent2"/>
                </a:solidFill>
                <a:prstDash val="solid"/>
                <a:miter lim="800000"/>
                <a:headEnd/>
                <a:tailEnd/>
              </a:ln>
              <a:extLst/>
            </p:spPr>
            <p:txBody>
              <a:bodyPr/>
              <a:lstStyle/>
              <a:p>
                <a:pPr>
                  <a:defRPr/>
                </a:pPr>
                <a:endParaRPr lang="en-AU"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4440" y="3122613"/>
            <a:ext cx="8467494" cy="1080000"/>
          </a:xfrm>
        </p:spPr>
        <p:txBody>
          <a:bodyPr anchor="b" anchorCtr="0">
            <a:norm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</a:t>
            </a:r>
            <a:r>
              <a:rPr lang="en-US" smtClean="0"/>
              <a:t>title style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4440" y="4257092"/>
            <a:ext cx="8475710" cy="360040"/>
          </a:xfrm>
        </p:spPr>
        <p:txBody>
          <a:bodyPr>
            <a:normAutofit/>
          </a:bodyPr>
          <a:lstStyle>
            <a:lvl1pPr marL="0" indent="0" algn="l">
              <a:buNone/>
              <a:defRPr sz="22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AU" dirty="0"/>
          </a:p>
        </p:txBody>
      </p:sp>
      <p:sp>
        <p:nvSpPr>
          <p:cNvPr id="27" name="Text Placeholder 14"/>
          <p:cNvSpPr>
            <a:spLocks noGrp="1"/>
          </p:cNvSpPr>
          <p:nvPr>
            <p:ph type="body" sz="quarter" idx="17"/>
          </p:nvPr>
        </p:nvSpPr>
        <p:spPr>
          <a:xfrm>
            <a:off x="360000" y="5625959"/>
            <a:ext cx="4752000" cy="144000"/>
          </a:xfrm>
        </p:spPr>
        <p:txBody>
          <a:bodyPr anchor="ctr">
            <a:noAutofit/>
          </a:bodyPr>
          <a:lstStyle>
            <a:lvl1pPr>
              <a:buFontTx/>
              <a:buNone/>
              <a:defRPr sz="1200" b="1" cap="all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>
                <a:solidFill>
                  <a:schemeClr val="bg2"/>
                </a:solidFill>
              </a:defRPr>
            </a:lvl2pPr>
            <a:lvl3pPr marL="0" indent="0">
              <a:buFontTx/>
              <a:buNone/>
              <a:defRPr sz="1200">
                <a:solidFill>
                  <a:schemeClr val="bg2"/>
                </a:solidFill>
              </a:defRPr>
            </a:lvl3pPr>
            <a:lvl4pPr marL="0" indent="0">
              <a:buFontTx/>
              <a:buNone/>
              <a:defRPr sz="1200">
                <a:solidFill>
                  <a:schemeClr val="bg2"/>
                </a:solidFill>
              </a:defRPr>
            </a:lvl4pPr>
            <a:lvl5pPr marL="0" indent="0">
              <a:buFontTx/>
              <a:buNone/>
              <a:defRPr sz="1200">
                <a:solidFill>
                  <a:schemeClr val="bg2"/>
                </a:solidFill>
              </a:defRPr>
            </a:lvl5pPr>
            <a:lvl6pPr marL="0" indent="0">
              <a:buFontTx/>
              <a:buNone/>
              <a:defRPr sz="1200">
                <a:solidFill>
                  <a:schemeClr val="bg2"/>
                </a:solidFill>
              </a:defRPr>
            </a:lvl6pPr>
            <a:lvl7pPr marL="0" indent="0">
              <a:buFontTx/>
              <a:buNone/>
              <a:defRPr sz="1200">
                <a:solidFill>
                  <a:schemeClr val="bg2"/>
                </a:solidFill>
              </a:defRPr>
            </a:lvl7pPr>
            <a:lvl8pPr marL="0" indent="0">
              <a:buFontTx/>
              <a:buNone/>
              <a:defRPr sz="1200">
                <a:solidFill>
                  <a:schemeClr val="bg2"/>
                </a:solidFill>
              </a:defRPr>
            </a:lvl8pPr>
            <a:lvl9pPr marL="0" indent="0">
              <a:buFontTx/>
              <a:buNone/>
              <a:defRPr sz="1200">
                <a:solidFill>
                  <a:schemeClr val="bg2"/>
                </a:solidFill>
              </a:defRPr>
            </a:lvl9pPr>
          </a:lstStyle>
          <a:p>
            <a:endParaRPr lang="en-AU" dirty="0" smtClean="0"/>
          </a:p>
        </p:txBody>
      </p:sp>
    </p:spTree>
    <p:extLst>
      <p:ext uri="{BB962C8B-B14F-4D97-AF65-F5344CB8AC3E}">
        <p14:creationId xmlns:p14="http://schemas.microsoft.com/office/powerpoint/2010/main" val="26476304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2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IVTW 2014 - Australia  |  Chris Phillips</a:t>
            </a:r>
            <a:endParaRPr lang="en-AU" dirty="0"/>
          </a:p>
        </p:txBody>
      </p:sp>
      <p:sp>
        <p:nvSpPr>
          <p:cNvPr id="10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 smtClean="0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096133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360000"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IVTW 2014 - Australia  |  Chris Phillips</a:t>
            </a:r>
            <a:endParaRPr lang="en-AU" dirty="0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 smtClean="0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464663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2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IVTW 2014 - Australia  |  Chris Phillips</a:t>
            </a:r>
            <a:endParaRPr lang="en-AU" dirty="0"/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60363" y="270000"/>
            <a:ext cx="8460000" cy="85320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  <a:defRPr sz="3200" b="1">
                <a:solidFill>
                  <a:schemeClr val="accent2"/>
                </a:solidFill>
              </a:defRPr>
            </a:lvl1pPr>
            <a:lvl2pPr marL="0" indent="0">
              <a:lnSpc>
                <a:spcPct val="80000"/>
              </a:lnSpc>
              <a:spcBef>
                <a:spcPts val="0"/>
              </a:spcBef>
              <a:buNone/>
              <a:defRPr sz="2200" b="1">
                <a:solidFill>
                  <a:schemeClr val="accent1">
                    <a:lumMod val="75000"/>
                  </a:schemeClr>
                </a:solidFill>
              </a:defRPr>
            </a:lvl2pPr>
            <a:lvl3pPr>
              <a:buNone/>
              <a:defRPr sz="2800">
                <a:solidFill>
                  <a:srgbClr val="00A9CE"/>
                </a:solidFill>
              </a:defRPr>
            </a:lvl3pPr>
            <a:lvl4pPr>
              <a:buNone/>
              <a:defRPr sz="2800">
                <a:solidFill>
                  <a:srgbClr val="00A9CE"/>
                </a:solidFill>
              </a:defRPr>
            </a:lvl4pPr>
            <a:lvl5pPr>
              <a:buNone/>
              <a:defRPr sz="2800">
                <a:solidFill>
                  <a:srgbClr val="00A9CE"/>
                </a:solidFill>
              </a:defRPr>
            </a:lvl5pPr>
          </a:lstStyle>
          <a:p>
            <a:pPr lvl="0"/>
            <a:r>
              <a:rPr lang="en-US" dirty="0" smtClean="0"/>
              <a:t>Click to edit Master title style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 smtClean="0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983121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8775" y="1268413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1550" y="1268413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IVTW 2014 - Australia  |  Chris Phillips</a:t>
            </a:r>
            <a:endParaRPr lang="en-AU" dirty="0"/>
          </a:p>
        </p:txBody>
      </p:sp>
      <p:sp>
        <p:nvSpPr>
          <p:cNvPr id="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 smtClean="0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47122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IVTW 2014 - Australia  |  Chris Phillips</a:t>
            </a:r>
            <a:endParaRPr lang="en-AU" dirty="0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 smtClean="0"/>
              <a:t>  |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960003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7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>
            <a:off x="-9525" y="6051550"/>
            <a:ext cx="9169400" cy="849313"/>
            <a:chOff x="-9525" y="6051550"/>
            <a:chExt cx="9169400" cy="849313"/>
          </a:xfrm>
        </p:grpSpPr>
        <p:sp>
          <p:nvSpPr>
            <p:cNvPr id="8" name="AutoShape 4"/>
            <p:cNvSpPr>
              <a:spLocks noChangeAspect="1" noChangeArrowheads="1" noTextEdit="1"/>
            </p:cNvSpPr>
            <p:nvPr userDrawn="1"/>
          </p:nvSpPr>
          <p:spPr bwMode="auto">
            <a:xfrm>
              <a:off x="-7938" y="6056313"/>
              <a:ext cx="9161463" cy="80168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9" name="Rectangle 6"/>
            <p:cNvSpPr>
              <a:spLocks noChangeArrowheads="1"/>
            </p:cNvSpPr>
            <p:nvPr userDrawn="1"/>
          </p:nvSpPr>
          <p:spPr bwMode="auto">
            <a:xfrm>
              <a:off x="1588" y="6367463"/>
              <a:ext cx="9142412" cy="49053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0" name="Rectangle 7"/>
            <p:cNvSpPr>
              <a:spLocks noChangeArrowheads="1"/>
            </p:cNvSpPr>
            <p:nvPr userDrawn="1"/>
          </p:nvSpPr>
          <p:spPr bwMode="auto">
            <a:xfrm>
              <a:off x="1588" y="6367463"/>
              <a:ext cx="9142412" cy="49053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1" name="Freeform 8"/>
            <p:cNvSpPr>
              <a:spLocks noEditPoints="1"/>
            </p:cNvSpPr>
            <p:nvPr userDrawn="1"/>
          </p:nvSpPr>
          <p:spPr bwMode="auto">
            <a:xfrm>
              <a:off x="1588" y="6065837"/>
              <a:ext cx="9142412" cy="690562"/>
            </a:xfrm>
            <a:custGeom>
              <a:avLst/>
              <a:gdLst>
                <a:gd name="T0" fmla="*/ 2880 w 2880"/>
                <a:gd name="T1" fmla="*/ 14 h 217"/>
                <a:gd name="T2" fmla="*/ 2817 w 2880"/>
                <a:gd name="T3" fmla="*/ 14 h 217"/>
                <a:gd name="T4" fmla="*/ 2486 w 2880"/>
                <a:gd name="T5" fmla="*/ 95 h 217"/>
                <a:gd name="T6" fmla="*/ 2486 w 2880"/>
                <a:gd name="T7" fmla="*/ 95 h 217"/>
                <a:gd name="T8" fmla="*/ 2880 w 2880"/>
                <a:gd name="T9" fmla="*/ 95 h 217"/>
                <a:gd name="T10" fmla="*/ 2880 w 2880"/>
                <a:gd name="T11" fmla="*/ 217 h 217"/>
                <a:gd name="T12" fmla="*/ 2880 w 2880"/>
                <a:gd name="T13" fmla="*/ 217 h 217"/>
                <a:gd name="T14" fmla="*/ 2880 w 2880"/>
                <a:gd name="T15" fmla="*/ 14 h 217"/>
                <a:gd name="T16" fmla="*/ 2171 w 2880"/>
                <a:gd name="T17" fmla="*/ 0 h 217"/>
                <a:gd name="T18" fmla="*/ 0 w 2880"/>
                <a:gd name="T19" fmla="*/ 0 h 217"/>
                <a:gd name="T20" fmla="*/ 0 w 2880"/>
                <a:gd name="T21" fmla="*/ 95 h 217"/>
                <a:gd name="T22" fmla="*/ 2486 w 2880"/>
                <a:gd name="T23" fmla="*/ 95 h 217"/>
                <a:gd name="T24" fmla="*/ 2486 w 2880"/>
                <a:gd name="T25" fmla="*/ 95 h 217"/>
                <a:gd name="T26" fmla="*/ 2486 w 2880"/>
                <a:gd name="T27" fmla="*/ 95 h 217"/>
                <a:gd name="T28" fmla="*/ 2486 w 2880"/>
                <a:gd name="T29" fmla="*/ 95 h 217"/>
                <a:gd name="T30" fmla="*/ 2171 w 2880"/>
                <a:gd name="T31" fmla="*/ 0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880" h="217">
                  <a:moveTo>
                    <a:pt x="2880" y="14"/>
                  </a:moveTo>
                  <a:cubicBezTo>
                    <a:pt x="2817" y="14"/>
                    <a:pt x="2817" y="14"/>
                    <a:pt x="2817" y="14"/>
                  </a:cubicBezTo>
                  <a:cubicBezTo>
                    <a:pt x="2616" y="14"/>
                    <a:pt x="2542" y="74"/>
                    <a:pt x="2486" y="95"/>
                  </a:cubicBezTo>
                  <a:cubicBezTo>
                    <a:pt x="2486" y="95"/>
                    <a:pt x="2486" y="95"/>
                    <a:pt x="2486" y="95"/>
                  </a:cubicBezTo>
                  <a:cubicBezTo>
                    <a:pt x="2880" y="95"/>
                    <a:pt x="2880" y="95"/>
                    <a:pt x="2880" y="95"/>
                  </a:cubicBezTo>
                  <a:cubicBezTo>
                    <a:pt x="2880" y="217"/>
                    <a:pt x="2880" y="217"/>
                    <a:pt x="2880" y="217"/>
                  </a:cubicBezTo>
                  <a:cubicBezTo>
                    <a:pt x="2880" y="217"/>
                    <a:pt x="2880" y="217"/>
                    <a:pt x="2880" y="217"/>
                  </a:cubicBezTo>
                  <a:cubicBezTo>
                    <a:pt x="2880" y="14"/>
                    <a:pt x="2880" y="14"/>
                    <a:pt x="2880" y="14"/>
                  </a:cubicBezTo>
                  <a:moveTo>
                    <a:pt x="2171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95"/>
                    <a:pt x="0" y="95"/>
                    <a:pt x="0" y="95"/>
                  </a:cubicBezTo>
                  <a:cubicBezTo>
                    <a:pt x="2486" y="95"/>
                    <a:pt x="2486" y="95"/>
                    <a:pt x="2486" y="95"/>
                  </a:cubicBezTo>
                  <a:cubicBezTo>
                    <a:pt x="2486" y="95"/>
                    <a:pt x="2486" y="95"/>
                    <a:pt x="2486" y="95"/>
                  </a:cubicBezTo>
                  <a:cubicBezTo>
                    <a:pt x="2486" y="95"/>
                    <a:pt x="2486" y="95"/>
                    <a:pt x="2486" y="95"/>
                  </a:cubicBezTo>
                  <a:cubicBezTo>
                    <a:pt x="2486" y="95"/>
                    <a:pt x="2486" y="95"/>
                    <a:pt x="2486" y="95"/>
                  </a:cubicBezTo>
                  <a:cubicBezTo>
                    <a:pt x="2419" y="39"/>
                    <a:pt x="2306" y="0"/>
                    <a:pt x="2171" y="0"/>
                  </a:cubicBezTo>
                </a:path>
              </a:pathLst>
            </a:custGeom>
            <a:solidFill>
              <a:srgbClr val="BFBFBF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2" name="Freeform 9"/>
            <p:cNvSpPr>
              <a:spLocks noEditPoints="1"/>
            </p:cNvSpPr>
            <p:nvPr userDrawn="1"/>
          </p:nvSpPr>
          <p:spPr bwMode="auto">
            <a:xfrm>
              <a:off x="1588" y="6367463"/>
              <a:ext cx="9142412" cy="388937"/>
            </a:xfrm>
            <a:custGeom>
              <a:avLst/>
              <a:gdLst>
                <a:gd name="T0" fmla="*/ 2486 w 2880"/>
                <a:gd name="T1" fmla="*/ 0 h 122"/>
                <a:gd name="T2" fmla="*/ 0 w 2880"/>
                <a:gd name="T3" fmla="*/ 0 h 122"/>
                <a:gd name="T4" fmla="*/ 0 w 2880"/>
                <a:gd name="T5" fmla="*/ 13 h 122"/>
                <a:gd name="T6" fmla="*/ 2289 w 2880"/>
                <a:gd name="T7" fmla="*/ 13 h 122"/>
                <a:gd name="T8" fmla="*/ 2486 w 2880"/>
                <a:gd name="T9" fmla="*/ 0 h 122"/>
                <a:gd name="T10" fmla="*/ 2880 w 2880"/>
                <a:gd name="T11" fmla="*/ 0 h 122"/>
                <a:gd name="T12" fmla="*/ 2486 w 2880"/>
                <a:gd name="T13" fmla="*/ 0 h 122"/>
                <a:gd name="T14" fmla="*/ 2813 w 2880"/>
                <a:gd name="T15" fmla="*/ 122 h 122"/>
                <a:gd name="T16" fmla="*/ 2880 w 2880"/>
                <a:gd name="T17" fmla="*/ 122 h 122"/>
                <a:gd name="T18" fmla="*/ 2880 w 2880"/>
                <a:gd name="T1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80" h="122">
                  <a:moveTo>
                    <a:pt x="2486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2289" y="13"/>
                    <a:pt x="2289" y="13"/>
                    <a:pt x="2289" y="13"/>
                  </a:cubicBezTo>
                  <a:cubicBezTo>
                    <a:pt x="2418" y="13"/>
                    <a:pt x="2459" y="10"/>
                    <a:pt x="2486" y="0"/>
                  </a:cubicBezTo>
                  <a:moveTo>
                    <a:pt x="2880" y="0"/>
                  </a:moveTo>
                  <a:cubicBezTo>
                    <a:pt x="2486" y="0"/>
                    <a:pt x="2486" y="0"/>
                    <a:pt x="2486" y="0"/>
                  </a:cubicBezTo>
                  <a:cubicBezTo>
                    <a:pt x="2554" y="56"/>
                    <a:pt x="2645" y="122"/>
                    <a:pt x="2813" y="122"/>
                  </a:cubicBezTo>
                  <a:cubicBezTo>
                    <a:pt x="2854" y="122"/>
                    <a:pt x="2880" y="122"/>
                    <a:pt x="2880" y="122"/>
                  </a:cubicBezTo>
                  <a:cubicBezTo>
                    <a:pt x="2880" y="0"/>
                    <a:pt x="2880" y="0"/>
                    <a:pt x="2880" y="0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3" name="Freeform 10"/>
            <p:cNvSpPr>
              <a:spLocks/>
            </p:cNvSpPr>
            <p:nvPr userDrawn="1"/>
          </p:nvSpPr>
          <p:spPr bwMode="auto">
            <a:xfrm>
              <a:off x="1588" y="6110288"/>
              <a:ext cx="7891462" cy="298450"/>
            </a:xfrm>
            <a:custGeom>
              <a:avLst/>
              <a:gdLst>
                <a:gd name="T0" fmla="*/ 2486 w 2486"/>
                <a:gd name="T1" fmla="*/ 81 h 94"/>
                <a:gd name="T2" fmla="*/ 2171 w 2486"/>
                <a:gd name="T3" fmla="*/ 0 h 94"/>
                <a:gd name="T4" fmla="*/ 0 w 2486"/>
                <a:gd name="T5" fmla="*/ 0 h 94"/>
                <a:gd name="T6" fmla="*/ 0 w 2486"/>
                <a:gd name="T7" fmla="*/ 94 h 94"/>
                <a:gd name="T8" fmla="*/ 2289 w 2486"/>
                <a:gd name="T9" fmla="*/ 94 h 94"/>
                <a:gd name="T10" fmla="*/ 2486 w 2486"/>
                <a:gd name="T11" fmla="*/ 8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86" h="94">
                  <a:moveTo>
                    <a:pt x="2486" y="81"/>
                  </a:moveTo>
                  <a:cubicBezTo>
                    <a:pt x="2410" y="38"/>
                    <a:pt x="2306" y="0"/>
                    <a:pt x="217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2289" y="94"/>
                    <a:pt x="2289" y="94"/>
                    <a:pt x="2289" y="94"/>
                  </a:cubicBezTo>
                  <a:cubicBezTo>
                    <a:pt x="2418" y="94"/>
                    <a:pt x="2459" y="91"/>
                    <a:pt x="2486" y="81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4" name="Freeform 11"/>
            <p:cNvSpPr>
              <a:spLocks/>
            </p:cNvSpPr>
            <p:nvPr userDrawn="1"/>
          </p:nvSpPr>
          <p:spPr bwMode="auto">
            <a:xfrm>
              <a:off x="7893050" y="6110285"/>
              <a:ext cx="1250950" cy="601662"/>
            </a:xfrm>
            <a:custGeom>
              <a:avLst/>
              <a:gdLst>
                <a:gd name="T0" fmla="*/ 331 w 394"/>
                <a:gd name="T1" fmla="*/ 0 h 189"/>
                <a:gd name="T2" fmla="*/ 0 w 394"/>
                <a:gd name="T3" fmla="*/ 81 h 189"/>
                <a:gd name="T4" fmla="*/ 327 w 394"/>
                <a:gd name="T5" fmla="*/ 189 h 189"/>
                <a:gd name="T6" fmla="*/ 394 w 394"/>
                <a:gd name="T7" fmla="*/ 189 h 189"/>
                <a:gd name="T8" fmla="*/ 394 w 394"/>
                <a:gd name="T9" fmla="*/ 0 h 189"/>
                <a:gd name="T10" fmla="*/ 331 w 394"/>
                <a:gd name="T11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4" h="189">
                  <a:moveTo>
                    <a:pt x="331" y="0"/>
                  </a:moveTo>
                  <a:cubicBezTo>
                    <a:pt x="130" y="0"/>
                    <a:pt x="56" y="60"/>
                    <a:pt x="0" y="81"/>
                  </a:cubicBezTo>
                  <a:cubicBezTo>
                    <a:pt x="89" y="131"/>
                    <a:pt x="159" y="189"/>
                    <a:pt x="327" y="189"/>
                  </a:cubicBezTo>
                  <a:cubicBezTo>
                    <a:pt x="368" y="189"/>
                    <a:pt x="394" y="189"/>
                    <a:pt x="394" y="189"/>
                  </a:cubicBezTo>
                  <a:cubicBezTo>
                    <a:pt x="394" y="0"/>
                    <a:pt x="394" y="0"/>
                    <a:pt x="394" y="0"/>
                  </a:cubicBezTo>
                  <a:lnTo>
                    <a:pt x="331" y="0"/>
                  </a:lnTo>
                  <a:close/>
                </a:path>
              </a:pathLst>
            </a:custGeom>
            <a:solidFill>
              <a:srgbClr val="F7F7F7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AU"/>
            </a:p>
          </p:txBody>
        </p:sp>
        <p:sp>
          <p:nvSpPr>
            <p:cNvPr id="15" name="AutoShape 81"/>
            <p:cNvSpPr>
              <a:spLocks noChangeAspect="1" noChangeArrowheads="1" noTextEdit="1"/>
            </p:cNvSpPr>
            <p:nvPr/>
          </p:nvSpPr>
          <p:spPr bwMode="auto">
            <a:xfrm>
              <a:off x="-9525" y="6051550"/>
              <a:ext cx="9169400" cy="849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Rectangle 84"/>
            <p:cNvSpPr>
              <a:spLocks noChangeArrowheads="1"/>
            </p:cNvSpPr>
            <p:nvPr/>
          </p:nvSpPr>
          <p:spPr bwMode="auto">
            <a:xfrm>
              <a:off x="-9525" y="6356350"/>
              <a:ext cx="9167813" cy="544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17" name="Picture 78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8459788" y="6191250"/>
              <a:ext cx="454025" cy="454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8776" y="274638"/>
            <a:ext cx="8461374" cy="8524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8775" y="1268413"/>
            <a:ext cx="8461375" cy="457285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991" y="6504332"/>
            <a:ext cx="6083845" cy="124274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r>
              <a:rPr lang="en-AU" smtClean="0"/>
              <a:t>IVTW 2014 - Australia  |  Chris Phillips</a:t>
            </a:r>
            <a:endParaRPr lang="en-AU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330200" y="6504332"/>
            <a:ext cx="288789" cy="12734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2ABE124A-B5C5-46E0-B944-45307B126769}" type="slidenum">
              <a:rPr lang="en-AU" smtClean="0"/>
              <a:pPr/>
              <a:t>‹#›</a:t>
            </a:fld>
            <a:r>
              <a:rPr lang="en-AU" dirty="0" smtClean="0"/>
              <a:t>  |</a:t>
            </a:r>
            <a:endParaRPr lang="en-AU" dirty="0"/>
          </a:p>
        </p:txBody>
      </p:sp>
      <p:sp>
        <p:nvSpPr>
          <p:cNvPr id="36" name="AutoShape 4"/>
          <p:cNvSpPr>
            <a:spLocks noChangeAspect="1" noChangeArrowheads="1" noTextEdit="1"/>
          </p:cNvSpPr>
          <p:nvPr userDrawn="1"/>
        </p:nvSpPr>
        <p:spPr bwMode="auto">
          <a:xfrm>
            <a:off x="3175" y="3326606"/>
            <a:ext cx="9161463" cy="801687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38" name="Rectangle 7"/>
          <p:cNvSpPr>
            <a:spLocks noChangeArrowheads="1"/>
          </p:cNvSpPr>
          <p:nvPr userDrawn="1"/>
        </p:nvSpPr>
        <p:spPr bwMode="auto">
          <a:xfrm>
            <a:off x="12701" y="3637756"/>
            <a:ext cx="9142412" cy="490537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>
              <a:defRPr/>
            </a:pPr>
            <a:endParaRPr lang="en-AU"/>
          </a:p>
        </p:txBody>
      </p:sp>
      <p:sp>
        <p:nvSpPr>
          <p:cNvPr id="43" name="AutoShape 81"/>
          <p:cNvSpPr>
            <a:spLocks noChangeAspect="1" noChangeArrowheads="1" noTextEdit="1"/>
          </p:cNvSpPr>
          <p:nvPr/>
        </p:nvSpPr>
        <p:spPr bwMode="auto">
          <a:xfrm>
            <a:off x="1588" y="3321843"/>
            <a:ext cx="9169400" cy="8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4" name="Rectangle 84"/>
          <p:cNvSpPr>
            <a:spLocks noChangeArrowheads="1"/>
          </p:cNvSpPr>
          <p:nvPr/>
        </p:nvSpPr>
        <p:spPr bwMode="auto">
          <a:xfrm>
            <a:off x="1588" y="3626643"/>
            <a:ext cx="9167813" cy="54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935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5" r:id="rId5"/>
    <p:sldLayoutId id="2147483680" r:id="rId6"/>
    <p:sldLayoutId id="2147483679" r:id="rId7"/>
    <p:sldLayoutId id="2147483661" r:id="rId8"/>
    <p:sldLayoutId id="2147483663" r:id="rId9"/>
    <p:sldLayoutId id="2147483664" r:id="rId10"/>
    <p:sldLayoutId id="2147483667" r:id="rId11"/>
    <p:sldLayoutId id="2147483665" r:id="rId12"/>
    <p:sldLayoutId id="2147483682" r:id="rId13"/>
    <p:sldLayoutId id="2147483681" r:id="rId14"/>
    <p:sldLayoutId id="2147483683" r:id="rId15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4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16000" indent="-2160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432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648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864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080000" indent="-216000" algn="l" defTabSz="914400" rtl="0" eaLnBrk="1" latinLnBrk="0" hangingPunct="1">
        <a:lnSpc>
          <a:spcPct val="90000"/>
        </a:lnSpc>
        <a:spcBef>
          <a:spcPts val="600"/>
        </a:spcBef>
        <a:buFont typeface="Calibri" pitchFamily="34" charset="0"/>
        <a:buChar char="•"/>
        <a:tabLst/>
        <a:defRPr sz="24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4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5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6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7.png"/><Relationship Id="rId1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8.png"/><Relationship Id="rId3" Type="http://schemas.openxmlformats.org/officeDocument/2006/relationships/image" Target="../media/image19.jpeg"/><Relationship Id="rId4" Type="http://schemas.openxmlformats.org/officeDocument/2006/relationships/image" Target="../media/image20.jpeg"/><Relationship Id="rId5" Type="http://schemas.openxmlformats.org/officeDocument/2006/relationships/image" Target="../media/image21.png"/><Relationship Id="rId6" Type="http://schemas.openxmlformats.org/officeDocument/2006/relationships/image" Target="../media/image22.jpeg"/><Relationship Id="rId7" Type="http://schemas.openxmlformats.org/officeDocument/2006/relationships/image" Target="../media/image23.jpeg"/><Relationship Id="rId8" Type="http://schemas.openxmlformats.org/officeDocument/2006/relationships/image" Target="../media/image24.jpeg"/><Relationship Id="rId9" Type="http://schemas.openxmlformats.org/officeDocument/2006/relationships/image" Target="../media/image25.jpeg"/><Relationship Id="rId10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9.e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7" name="Picture 9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96"/>
          <a:stretch/>
        </p:blipFill>
        <p:spPr bwMode="auto">
          <a:xfrm>
            <a:off x="-5747" y="-108857"/>
            <a:ext cx="9149747" cy="4145643"/>
          </a:xfrm>
          <a:prstGeom prst="rect">
            <a:avLst/>
          </a:prstGeom>
          <a:noFill/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344440" y="3537132"/>
            <a:ext cx="8467494" cy="1080000"/>
          </a:xfrm>
        </p:spPr>
        <p:txBody>
          <a:bodyPr>
            <a:normAutofit/>
          </a:bodyPr>
          <a:lstStyle/>
          <a:p>
            <a:r>
              <a:rPr lang="en-AU" dirty="0" smtClean="0"/>
              <a:t>VLBI Developments in Australia</a:t>
            </a:r>
            <a:endParaRPr lang="en-AU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AU" dirty="0" smtClean="0"/>
              <a:t>Astronomy and space science</a:t>
            </a:r>
          </a:p>
        </p:txBody>
      </p:sp>
      <p:sp>
        <p:nvSpPr>
          <p:cNvPr id="22533" name="Footer Placeholder 2"/>
          <p:cNvSpPr txBox="1">
            <a:spLocks/>
          </p:cNvSpPr>
          <p:nvPr/>
        </p:nvSpPr>
        <p:spPr bwMode="auto">
          <a:xfrm>
            <a:off x="359532" y="4653136"/>
            <a:ext cx="8042275" cy="25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en-AU" sz="1600" b="1" dirty="0" smtClean="0">
                <a:solidFill>
                  <a:schemeClr val="bg1"/>
                </a:solidFill>
                <a:latin typeface="Calibri" pitchFamily="34" charset="0"/>
              </a:rPr>
              <a:t>Chris Phillips</a:t>
            </a:r>
            <a:r>
              <a:rPr lang="en-AU" sz="1600" dirty="0" smtClean="0">
                <a:solidFill>
                  <a:schemeClr val="bg1"/>
                </a:solidFill>
                <a:latin typeface="Calibri" pitchFamily="34" charset="0"/>
              </a:rPr>
              <a:t>|  LBA Lead Scientist</a:t>
            </a:r>
            <a:endParaRPr lang="en-US" sz="1600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22534" name="Footer Placeholder 2"/>
          <p:cNvSpPr txBox="1">
            <a:spLocks/>
          </p:cNvSpPr>
          <p:nvPr/>
        </p:nvSpPr>
        <p:spPr bwMode="auto">
          <a:xfrm>
            <a:off x="361950" y="4962901"/>
            <a:ext cx="8042275" cy="25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en-AU" sz="1600" dirty="0" smtClean="0">
                <a:solidFill>
                  <a:schemeClr val="bg1"/>
                </a:solidFill>
                <a:latin typeface="Calibri" pitchFamily="34" charset="0"/>
              </a:rPr>
              <a:t>11</a:t>
            </a:r>
            <a:r>
              <a:rPr lang="en-AU" sz="1600" dirty="0" smtClean="0">
                <a:solidFill>
                  <a:schemeClr val="bg1"/>
                </a:solidFill>
                <a:latin typeface="Calibri" pitchFamily="34" charset="0"/>
              </a:rPr>
              <a:t> November 2014</a:t>
            </a:r>
            <a:endParaRPr lang="en-US" sz="1600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3053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Galaxy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775" y="1268413"/>
            <a:ext cx="8461375" cy="4752875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Part of </a:t>
            </a:r>
            <a:r>
              <a:rPr lang="en-US" dirty="0" err="1" smtClean="0"/>
              <a:t>Pawsey</a:t>
            </a:r>
            <a:r>
              <a:rPr lang="en-US" dirty="0" smtClean="0"/>
              <a:t> IVEC supercomputing facility</a:t>
            </a:r>
          </a:p>
          <a:p>
            <a:r>
              <a:rPr lang="en-US" dirty="0" smtClean="0"/>
              <a:t>Central </a:t>
            </a:r>
            <a:r>
              <a:rPr lang="en-US" dirty="0"/>
              <a:t>Science </a:t>
            </a:r>
            <a:r>
              <a:rPr lang="en-US" dirty="0" smtClean="0"/>
              <a:t>Processor for ASKAP</a:t>
            </a:r>
          </a:p>
          <a:p>
            <a:r>
              <a:rPr lang="en-US" dirty="0" smtClean="0"/>
              <a:t>Also available for general </a:t>
            </a:r>
            <a:r>
              <a:rPr lang="en-US" dirty="0" err="1" smtClean="0"/>
              <a:t>Radioastronomy</a:t>
            </a:r>
            <a:r>
              <a:rPr lang="en-US" dirty="0" smtClean="0"/>
              <a:t> community</a:t>
            </a:r>
          </a:p>
          <a:p>
            <a:r>
              <a:rPr lang="en-US" dirty="0"/>
              <a:t>Cray XC30 </a:t>
            </a:r>
            <a:r>
              <a:rPr lang="en-US" dirty="0" smtClean="0"/>
              <a:t>system</a:t>
            </a:r>
            <a:endParaRPr lang="en-US" i="1" dirty="0"/>
          </a:p>
          <a:p>
            <a:pPr lvl="1"/>
            <a:r>
              <a:rPr lang="en-US" dirty="0"/>
              <a:t>484 n</a:t>
            </a:r>
            <a:r>
              <a:rPr lang="en-US" dirty="0" smtClean="0"/>
              <a:t>odes </a:t>
            </a:r>
            <a:r>
              <a:rPr lang="en-US" dirty="0"/>
              <a:t>of </a:t>
            </a:r>
            <a:r>
              <a:rPr lang="en-US" dirty="0" smtClean="0"/>
              <a:t>2x 10</a:t>
            </a:r>
            <a:r>
              <a:rPr lang="en-US" dirty="0"/>
              <a:t>-core Intel </a:t>
            </a:r>
            <a:r>
              <a:rPr lang="en-US" dirty="0" smtClean="0"/>
              <a:t>E5</a:t>
            </a:r>
            <a:r>
              <a:rPr lang="en-US" dirty="0"/>
              <a:t>-2690V2 ‘Ivy Bridge</a:t>
            </a:r>
            <a:r>
              <a:rPr lang="en-US" dirty="0" smtClean="0"/>
              <a:t>’</a:t>
            </a:r>
          </a:p>
          <a:p>
            <a:pPr lvl="1"/>
            <a:r>
              <a:rPr lang="en-US" dirty="0" smtClean="0"/>
              <a:t>64 nodes of 2x8-core Intel </a:t>
            </a:r>
            <a:r>
              <a:rPr lang="it-IT" dirty="0" err="1" smtClean="0"/>
              <a:t>Xeon</a:t>
            </a:r>
            <a:r>
              <a:rPr lang="it-IT" dirty="0" smtClean="0"/>
              <a:t> </a:t>
            </a:r>
            <a:r>
              <a:rPr lang="it-IT" dirty="0"/>
              <a:t>E5-</a:t>
            </a:r>
            <a:r>
              <a:rPr lang="it-IT" dirty="0" smtClean="0"/>
              <a:t>2690</a:t>
            </a:r>
            <a:r>
              <a:rPr lang="it-IT" dirty="0"/>
              <a:t>, with NVIDIA K20X ‘Kepler’ </a:t>
            </a:r>
            <a:r>
              <a:rPr lang="it-IT" dirty="0" smtClean="0"/>
              <a:t>GPU</a:t>
            </a:r>
          </a:p>
          <a:p>
            <a:pPr lvl="1"/>
            <a:r>
              <a:rPr lang="it-IT" dirty="0"/>
              <a:t> 200 TFLOPS</a:t>
            </a:r>
            <a:endParaRPr lang="it-IT" dirty="0" smtClean="0"/>
          </a:p>
          <a:p>
            <a:pPr lvl="1"/>
            <a:r>
              <a:rPr lang="it-IT" dirty="0" err="1" smtClean="0"/>
              <a:t>low</a:t>
            </a:r>
            <a:r>
              <a:rPr lang="it-IT" dirty="0" err="1"/>
              <a:t>-latency</a:t>
            </a:r>
            <a:r>
              <a:rPr lang="it-IT" dirty="0"/>
              <a:t> </a:t>
            </a:r>
            <a:r>
              <a:rPr lang="it-IT" dirty="0" err="1"/>
              <a:t>Aries</a:t>
            </a:r>
            <a:r>
              <a:rPr lang="it-IT" dirty="0"/>
              <a:t> </a:t>
            </a:r>
            <a:r>
              <a:rPr lang="it-IT" dirty="0" err="1"/>
              <a:t>interconnect</a:t>
            </a:r>
            <a:r>
              <a:rPr lang="it-IT" dirty="0"/>
              <a:t>. </a:t>
            </a:r>
            <a:endParaRPr lang="it-IT" dirty="0" smtClean="0"/>
          </a:p>
          <a:p>
            <a:r>
              <a:rPr lang="it-IT" dirty="0" err="1" smtClean="0"/>
              <a:t>Initial</a:t>
            </a:r>
            <a:r>
              <a:rPr lang="it-IT" dirty="0" smtClean="0"/>
              <a:t> </a:t>
            </a:r>
            <a:r>
              <a:rPr lang="it-IT" dirty="0" err="1" smtClean="0"/>
              <a:t>porting</a:t>
            </a:r>
            <a:r>
              <a:rPr lang="it-IT" dirty="0" smtClean="0"/>
              <a:t> of DIFX </a:t>
            </a:r>
            <a:r>
              <a:rPr lang="it-IT" dirty="0" err="1" smtClean="0"/>
              <a:t>started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IVTW 2014 - Australia  |  Chris Phillips</a:t>
            </a:r>
            <a:endParaRPr lang="en-AU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88347" y="4185084"/>
            <a:ext cx="3560265" cy="1811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3185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ASKAP PAF VLBI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ASKAP currently being </a:t>
            </a:r>
            <a:br>
              <a:rPr lang="en-US" dirty="0" smtClean="0"/>
            </a:br>
            <a:r>
              <a:rPr lang="en-US" dirty="0" smtClean="0"/>
              <a:t>built in</a:t>
            </a:r>
            <a:r>
              <a:rPr lang="en-US" dirty="0"/>
              <a:t> </a:t>
            </a:r>
            <a:r>
              <a:rPr lang="en-US" dirty="0" smtClean="0"/>
              <a:t>Western Australia</a:t>
            </a:r>
          </a:p>
          <a:p>
            <a:r>
              <a:rPr lang="en-US" dirty="0" smtClean="0"/>
              <a:t>36x12m, each with </a:t>
            </a:r>
            <a:br>
              <a:rPr lang="en-US" dirty="0" smtClean="0"/>
            </a:br>
            <a:r>
              <a:rPr lang="en-US" dirty="0" smtClean="0"/>
              <a:t>36 beam PAF</a:t>
            </a:r>
          </a:p>
          <a:p>
            <a:pPr lvl="1"/>
            <a:r>
              <a:rPr lang="en-US" dirty="0" smtClean="0"/>
              <a:t>188 element “checker board”</a:t>
            </a:r>
          </a:p>
          <a:p>
            <a:r>
              <a:rPr lang="en-US" dirty="0" smtClean="0"/>
              <a:t>Currently testing 6 station beta array</a:t>
            </a:r>
          </a:p>
          <a:p>
            <a:r>
              <a:rPr lang="en-US" dirty="0" smtClean="0"/>
              <a:t>ASKAP12 with 2</a:t>
            </a:r>
            <a:r>
              <a:rPr lang="en-US" baseline="30000" dirty="0" smtClean="0"/>
              <a:t>nd</a:t>
            </a:r>
            <a:r>
              <a:rPr lang="en-US" dirty="0" smtClean="0"/>
              <a:t> generation PAFs Q4 2015</a:t>
            </a:r>
          </a:p>
          <a:p>
            <a:r>
              <a:rPr lang="en-US" dirty="0" smtClean="0"/>
              <a:t>Demonstrated VLBI with a single formed beam</a:t>
            </a:r>
          </a:p>
          <a:p>
            <a:pPr lvl="1"/>
            <a:r>
              <a:rPr lang="en-US" dirty="0" smtClean="0"/>
              <a:t>Approach would scale to multiple beams, though is far from production ready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IVTW 2014 - Australia  |  Chris Phillips</a:t>
            </a:r>
            <a:endParaRPr lang="en-AU" dirty="0"/>
          </a:p>
        </p:txBody>
      </p:sp>
      <p:sp>
        <p:nvSpPr>
          <p:cNvPr id="5" name="Rectangle 4"/>
          <p:cNvSpPr/>
          <p:nvPr/>
        </p:nvSpPr>
        <p:spPr>
          <a:xfrm>
            <a:off x="6201339" y="2888940"/>
            <a:ext cx="27501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dirty="0" smtClean="0"/>
              <a:t>Image Credit Rob </a:t>
            </a:r>
            <a:r>
              <a:rPr lang="en-US" dirty="0" err="1"/>
              <a:t>Millenaar</a:t>
            </a:r>
            <a:endParaRPr lang="en-US" dirty="0"/>
          </a:p>
        </p:txBody>
      </p:sp>
      <p:pic>
        <p:nvPicPr>
          <p:cNvPr id="6" name="Picture 5" descr="8224796598_63561ed8ce_k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1656" y="188640"/>
            <a:ext cx="3982832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553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ASKAP Digital processing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79" r="1195"/>
          <a:stretch/>
        </p:blipFill>
        <p:spPr>
          <a:xfrm>
            <a:off x="107504" y="1520788"/>
            <a:ext cx="8657044" cy="1872208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IVTW 2014 - Australia  |  Chris Phillips</a:t>
            </a:r>
            <a:endParaRPr lang="en-AU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6714238" y="2888940"/>
            <a:ext cx="0" cy="828092"/>
          </a:xfrm>
          <a:prstGeom prst="straightConnector1">
            <a:avLst/>
          </a:prstGeom>
          <a:ln w="38100" cmpd="sng">
            <a:solidFill>
              <a:srgbClr val="139FEC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" name="Group 10"/>
          <p:cNvGrpSpPr/>
          <p:nvPr/>
        </p:nvGrpSpPr>
        <p:grpSpPr>
          <a:xfrm>
            <a:off x="6228184" y="3861048"/>
            <a:ext cx="972108" cy="972108"/>
            <a:chOff x="6336196" y="3969060"/>
            <a:chExt cx="972108" cy="972108"/>
          </a:xfrm>
        </p:grpSpPr>
        <p:sp>
          <p:nvSpPr>
            <p:cNvPr id="10" name="Rectangle 9"/>
            <p:cNvSpPr/>
            <p:nvPr/>
          </p:nvSpPr>
          <p:spPr>
            <a:xfrm>
              <a:off x="6336196" y="3969060"/>
              <a:ext cx="972108" cy="972108"/>
            </a:xfrm>
            <a:prstGeom prst="rect">
              <a:avLst/>
            </a:prstGeom>
            <a:solidFill>
              <a:srgbClr val="139FEC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524050" y="4270448"/>
              <a:ext cx="5964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VLBI</a:t>
              </a:r>
              <a:endParaRPr lang="en-US" dirty="0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431540" y="3212976"/>
            <a:ext cx="525658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smtClean="0"/>
              <a:t>Proprietary data links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No provision for voltage capture</a:t>
            </a:r>
          </a:p>
          <a:p>
            <a:pPr marL="285750" indent="-285750">
              <a:buFont typeface="Arial"/>
              <a:buChar char="•"/>
            </a:pPr>
            <a:endParaRPr lang="en-US" sz="2400" dirty="0"/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Use “monitor port” to capture 1 second buffer</a:t>
            </a:r>
          </a:p>
          <a:p>
            <a:pPr marL="742950" lvl="1" indent="-285750">
              <a:buFont typeface="Arial"/>
              <a:buChar char="•"/>
            </a:pPr>
            <a:r>
              <a:rPr lang="en-US" sz="2400" dirty="0" smtClean="0"/>
              <a:t>Duty cycle 1 in 10</a:t>
            </a:r>
          </a:p>
          <a:p>
            <a:pPr marL="742950" lvl="1" indent="-285750">
              <a:buFont typeface="Arial"/>
              <a:buChar char="•"/>
            </a:pPr>
            <a:r>
              <a:rPr lang="en-US" sz="2400" dirty="0" smtClean="0"/>
              <a:t>16x1 MHz channels (dual pol)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645556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“Oversampled” filterbank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ASKAP produces 384 channels over 384 MHz bandwidth, with a 1 MHz channel spacing</a:t>
            </a:r>
          </a:p>
          <a:p>
            <a:r>
              <a:rPr lang="en-US" dirty="0" smtClean="0"/>
              <a:t>Sampling rate of complex channels is 32/27 MHz</a:t>
            </a:r>
          </a:p>
          <a:p>
            <a:pPr lvl="1"/>
            <a:r>
              <a:rPr lang="en-US" dirty="0" smtClean="0"/>
              <a:t>1.185… MHz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IVTW 2014 - Australia  |  Chris Phillips</a:t>
            </a:r>
            <a:endParaRPr lang="en-AU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5836" y="2722596"/>
            <a:ext cx="4176464" cy="333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6856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VLBI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No VLBI format can cope with non-integral sampling rate</a:t>
            </a:r>
          </a:p>
          <a:p>
            <a:pPr lvl="1"/>
            <a:r>
              <a:rPr lang="en-US" dirty="0" smtClean="0"/>
              <a:t>Resample</a:t>
            </a:r>
          </a:p>
          <a:p>
            <a:r>
              <a:rPr lang="en-US" dirty="0" smtClean="0"/>
              <a:t>Oversampled filterbank design means DC channel of (most) channels is not centered in the middle and changes from channel to channel</a:t>
            </a:r>
          </a:p>
          <a:p>
            <a:pPr lvl="1"/>
            <a:r>
              <a:rPr lang="en-US" dirty="0" smtClean="0"/>
              <a:t>Need to apply a phase rotation to data to undo this affect</a:t>
            </a:r>
          </a:p>
          <a:p>
            <a:pPr lvl="1"/>
            <a:r>
              <a:rPr lang="en-US" dirty="0" smtClean="0"/>
              <a:t>Need to be “very” careful with numerology to get the initial phase right</a:t>
            </a:r>
          </a:p>
          <a:p>
            <a:pPr lvl="1"/>
            <a:r>
              <a:rPr lang="en-US" dirty="0" smtClean="0"/>
              <a:t>“Raw” files to not start on a 1 second boundary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IVTW 2014 - Australia  |  Chris Phillips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1550383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Resampling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Initially use IPP resampling routines</a:t>
            </a:r>
          </a:p>
          <a:p>
            <a:pPr lvl="1"/>
            <a:r>
              <a:rPr lang="en-US" dirty="0" smtClean="0"/>
              <a:t>“Up-down” resampling plus low pass filter (Complex data with DC in center)</a:t>
            </a:r>
          </a:p>
          <a:p>
            <a:r>
              <a:rPr lang="en-US" dirty="0" smtClean="0"/>
              <a:t>No fringes</a:t>
            </a:r>
          </a:p>
          <a:p>
            <a:pPr lvl="1"/>
            <a:r>
              <a:rPr lang="en-US" dirty="0" smtClean="0"/>
              <a:t>SNR (1/2 MHz bandwidth)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hase offset problem (unrelated to actual approach)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IVTW 2014 - Australia  |  Chris Phillips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50394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FFT Resampling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 is 16x 1.185 MHz</a:t>
            </a:r>
          </a:p>
          <a:p>
            <a:r>
              <a:rPr lang="en-US" dirty="0" smtClean="0"/>
              <a:t>Forward 32x2 point FFT on individual channels</a:t>
            </a:r>
          </a:p>
          <a:p>
            <a:r>
              <a:rPr lang="en-US" dirty="0" smtClean="0"/>
              <a:t>Keep inner 54 points (64*27/32)</a:t>
            </a:r>
          </a:p>
          <a:p>
            <a:r>
              <a:rPr lang="en-US" dirty="0" smtClean="0"/>
              <a:t>Switch together to form 16 MHz single channel</a:t>
            </a:r>
          </a:p>
          <a:p>
            <a:r>
              <a:rPr lang="en-US" dirty="0" smtClean="0"/>
              <a:t>Inverse 864 point FFT</a:t>
            </a:r>
          </a:p>
          <a:p>
            <a:r>
              <a:rPr lang="en-US" dirty="0" smtClean="0"/>
              <a:t>Format as VDIF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IVTW 2014 - Australia  |  Chris Phillips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280457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IVTW 2014 - Australia  |  Chris Phillips</a:t>
            </a:r>
            <a:endParaRPr lang="en-AU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908720"/>
            <a:ext cx="8367464" cy="512690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683568" y="1160748"/>
            <a:ext cx="284431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1223628" y="735087"/>
            <a:ext cx="1673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- 64 points -</a:t>
            </a:r>
            <a:endParaRPr lang="en-US" sz="2400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3347864" y="1016732"/>
            <a:ext cx="234026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3665797" y="584684"/>
            <a:ext cx="16736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/>
              <a:t>- </a:t>
            </a:r>
            <a:r>
              <a:rPr lang="en-US" sz="2400" dirty="0" smtClean="0"/>
              <a:t>54 </a:t>
            </a:r>
            <a:r>
              <a:rPr lang="en-US" sz="2400" dirty="0"/>
              <a:t>points -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964902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980"/>
          <a:stretch/>
        </p:blipFill>
        <p:spPr>
          <a:xfrm>
            <a:off x="1358900" y="260648"/>
            <a:ext cx="6129424" cy="5812685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IVTW 2014 - Australia  |  Chris Phillips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053514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IVTW 2014 - Australia  |  Chris Phillips</a:t>
            </a:r>
            <a:endParaRPr lang="en-AU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656692"/>
            <a:ext cx="8424936" cy="507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0574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LBA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Core LBA 5 stations</a:t>
            </a:r>
          </a:p>
          <a:p>
            <a:pPr lvl="1"/>
            <a:r>
              <a:rPr lang="en-US" dirty="0" smtClean="0"/>
              <a:t>Parkes 64m, ATCA 5x22m, Mopra 22m, Hobart 26m, </a:t>
            </a:r>
            <a:r>
              <a:rPr lang="en-US" dirty="0" err="1" smtClean="0"/>
              <a:t>Ceduna</a:t>
            </a:r>
            <a:r>
              <a:rPr lang="en-US" dirty="0" smtClean="0"/>
              <a:t> 30m, </a:t>
            </a:r>
            <a:r>
              <a:rPr lang="en-US" dirty="0" err="1"/>
              <a:t>Hartebeesthoek</a:t>
            </a:r>
            <a:r>
              <a:rPr lang="en-US" dirty="0"/>
              <a:t> (26m)</a:t>
            </a:r>
            <a:endParaRPr lang="en-US" dirty="0" smtClean="0"/>
          </a:p>
          <a:p>
            <a:r>
              <a:rPr lang="en-US" dirty="0" smtClean="0"/>
              <a:t>Plus many when available</a:t>
            </a:r>
          </a:p>
          <a:p>
            <a:pPr lvl="1"/>
            <a:r>
              <a:rPr lang="en-US" dirty="0" smtClean="0"/>
              <a:t>Tidbinbilla (70m,34m), </a:t>
            </a:r>
            <a:r>
              <a:rPr lang="en-US" dirty="0" err="1" smtClean="0"/>
              <a:t>Warkworth</a:t>
            </a:r>
            <a:r>
              <a:rPr lang="en-US" dirty="0" smtClean="0"/>
              <a:t> (12m), ASKAP (12m)</a:t>
            </a:r>
          </a:p>
          <a:p>
            <a:r>
              <a:rPr lang="en-US" dirty="0" smtClean="0"/>
              <a:t>1.4-22 GHz</a:t>
            </a:r>
          </a:p>
          <a:p>
            <a:pPr lvl="1"/>
            <a:r>
              <a:rPr lang="en-US" dirty="0" smtClean="0"/>
              <a:t>Plus 7mm and 3mm (</a:t>
            </a:r>
            <a:r>
              <a:rPr lang="en-US" dirty="0" err="1" smtClean="0"/>
              <a:t>Mp</a:t>
            </a:r>
            <a:r>
              <a:rPr lang="en-US" dirty="0" smtClean="0"/>
              <a:t>, At, </a:t>
            </a:r>
            <a:r>
              <a:rPr lang="en-US" dirty="0" err="1" smtClean="0"/>
              <a:t>Tid</a:t>
            </a:r>
            <a:r>
              <a:rPr lang="en-US" dirty="0" smtClean="0"/>
              <a:t> 34m)</a:t>
            </a:r>
          </a:p>
          <a:p>
            <a:r>
              <a:rPr lang="en-US" dirty="0" smtClean="0"/>
              <a:t>Observes ~3 weeks/year in 3-4 session plus “special” sessions and </a:t>
            </a:r>
            <a:r>
              <a:rPr lang="en-US" dirty="0" err="1" smtClean="0"/>
              <a:t>Radioastron</a:t>
            </a:r>
            <a:r>
              <a:rPr lang="en-US" dirty="0" smtClean="0"/>
              <a:t> support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IVTW 2014 - Australia  |  Chris Phillips</a:t>
            </a:r>
            <a:endParaRPr lang="en-AU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7142" y="0"/>
            <a:ext cx="3153370" cy="1772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794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7mm/3mm VLBI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Tid</a:t>
            </a:r>
            <a:r>
              <a:rPr lang="en-US" dirty="0" smtClean="0"/>
              <a:t> 34m, Mopra, ATCA 7mm frontends</a:t>
            </a:r>
          </a:p>
          <a:p>
            <a:r>
              <a:rPr lang="en-US" dirty="0" smtClean="0"/>
              <a:t>Mopra, ATCA 3mm frontends</a:t>
            </a:r>
          </a:p>
          <a:p>
            <a:r>
              <a:rPr lang="en-US" dirty="0" smtClean="0"/>
              <a:t>Simultaneous 3/7mm</a:t>
            </a:r>
            <a:br>
              <a:rPr lang="en-US" dirty="0" smtClean="0"/>
            </a:br>
            <a:r>
              <a:rPr lang="en-US" dirty="0" smtClean="0"/>
              <a:t>ATCA/KVN fringe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IVTW 2014 - Australia  |  Chris Phillips</a:t>
            </a:r>
            <a:endParaRPr lang="en-AU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996" y="2240868"/>
            <a:ext cx="3780420" cy="3780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6787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Global multi-Chan mm-VLBI array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8" name="Slide Number Placeholder 3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lIns="64291" tIns="32146" rIns="64291" bIns="32146"/>
          <a:lstStyle/>
          <a:p>
            <a:pPr>
              <a:defRPr/>
            </a:pPr>
            <a:fld id="{6003F348-8C45-CB44-9EE4-D55EB06AF355}" type="slidenum">
              <a:rPr lang="en-US"/>
              <a:pPr>
                <a:defRPr/>
              </a:pPr>
              <a:t>21</a:t>
            </a:fld>
            <a:endParaRPr lang="en-US"/>
          </a:p>
        </p:txBody>
      </p:sp>
      <p:pic>
        <p:nvPicPr>
          <p:cNvPr id="307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14" y="1327175"/>
            <a:ext cx="9144000" cy="4518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7174" name="AutoShape 6"/>
          <p:cNvSpPr>
            <a:spLocks/>
          </p:cNvSpPr>
          <p:nvPr/>
        </p:nvSpPr>
        <p:spPr bwMode="auto">
          <a:xfrm rot="8280000">
            <a:off x="5911453" y="2225725"/>
            <a:ext cx="98227" cy="106040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0" y="10800"/>
                </a:moveTo>
                <a:cubicBezTo>
                  <a:pt x="0" y="4835"/>
                  <a:pt x="4836" y="0"/>
                  <a:pt x="10800" y="0"/>
                </a:cubicBezTo>
                <a:cubicBezTo>
                  <a:pt x="14400" y="0"/>
                  <a:pt x="18000" y="0"/>
                  <a:pt x="21600" y="0"/>
                </a:cubicBezTo>
                <a:cubicBezTo>
                  <a:pt x="21600" y="3600"/>
                  <a:pt x="21600" y="7200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0" y="10800"/>
                </a:moveTo>
              </a:path>
            </a:pathLst>
          </a:custGeom>
          <a:solidFill>
            <a:srgbClr val="3366FF"/>
          </a:solidFill>
          <a:ln w="9525" cap="flat">
            <a:solidFill>
              <a:srgbClr val="4A7DBB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chemeClr val="bg2">
                <a:alpha val="34999"/>
              </a:scheme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cxnSp>
        <p:nvCxnSpPr>
          <p:cNvPr id="7175" name="AutoShape 7"/>
          <p:cNvCxnSpPr>
            <a:cxnSpLocks noChangeShapeType="1"/>
            <a:stCxn id="7176" idx="0"/>
            <a:endCxn id="7180" idx="0"/>
          </p:cNvCxnSpPr>
          <p:nvPr/>
        </p:nvCxnSpPr>
        <p:spPr bwMode="auto">
          <a:xfrm rot="10800000">
            <a:off x="535781" y="1894210"/>
            <a:ext cx="5267400" cy="133945"/>
          </a:xfrm>
          <a:prstGeom prst="straightConnector1">
            <a:avLst/>
          </a:prstGeom>
          <a:noFill/>
          <a:ln w="25400" cap="flat">
            <a:solidFill>
              <a:srgbClr val="00FF00"/>
            </a:solidFill>
            <a:prstDash val="solid"/>
            <a:round/>
            <a:headEnd type="none" w="med" len="med"/>
            <a:tailEnd type="arrow" w="sm" len="sm"/>
          </a:ln>
          <a:effectLst>
            <a:outerShdw blurRad="38100" dist="19999" dir="5400000" algn="ctr" rotWithShape="0">
              <a:schemeClr val="bg2">
                <a:alpha val="37999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176" name="AutoShape 8"/>
          <p:cNvSpPr>
            <a:spLocks/>
          </p:cNvSpPr>
          <p:nvPr/>
        </p:nvSpPr>
        <p:spPr bwMode="auto">
          <a:xfrm rot="8280000">
            <a:off x="5755184" y="1975694"/>
            <a:ext cx="99343" cy="104924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0" y="10800"/>
                </a:moveTo>
                <a:cubicBezTo>
                  <a:pt x="0" y="4835"/>
                  <a:pt x="4836" y="0"/>
                  <a:pt x="10800" y="0"/>
                </a:cubicBezTo>
                <a:cubicBezTo>
                  <a:pt x="14400" y="0"/>
                  <a:pt x="18000" y="0"/>
                  <a:pt x="21600" y="0"/>
                </a:cubicBezTo>
                <a:cubicBezTo>
                  <a:pt x="21600" y="3600"/>
                  <a:pt x="21600" y="7200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0" y="10800"/>
                </a:moveTo>
              </a:path>
            </a:pathLst>
          </a:custGeom>
          <a:solidFill>
            <a:srgbClr val="FF0000">
              <a:alpha val="48627"/>
            </a:srgbClr>
          </a:solidFill>
          <a:ln w="9525" cap="flat">
            <a:solidFill>
              <a:srgbClr val="4A7DBB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chemeClr val="bg2">
                <a:alpha val="34999"/>
              </a:scheme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sp>
        <p:nvSpPr>
          <p:cNvPr id="7177" name="AutoShape 9"/>
          <p:cNvSpPr>
            <a:spLocks/>
          </p:cNvSpPr>
          <p:nvPr/>
        </p:nvSpPr>
        <p:spPr bwMode="auto">
          <a:xfrm rot="8280000">
            <a:off x="5749603" y="2154287"/>
            <a:ext cx="98227" cy="104924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0" y="10800"/>
                </a:moveTo>
                <a:cubicBezTo>
                  <a:pt x="0" y="4835"/>
                  <a:pt x="4836" y="0"/>
                  <a:pt x="10800" y="0"/>
                </a:cubicBezTo>
                <a:cubicBezTo>
                  <a:pt x="14400" y="0"/>
                  <a:pt x="18000" y="0"/>
                  <a:pt x="21600" y="0"/>
                </a:cubicBezTo>
                <a:cubicBezTo>
                  <a:pt x="21600" y="3600"/>
                  <a:pt x="21600" y="7200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0" y="10800"/>
                </a:moveTo>
              </a:path>
            </a:pathLst>
          </a:custGeom>
          <a:solidFill>
            <a:srgbClr val="FF0000">
              <a:alpha val="48627"/>
            </a:srgbClr>
          </a:solidFill>
          <a:ln w="9525" cap="flat">
            <a:solidFill>
              <a:srgbClr val="4A7DBB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chemeClr val="bg2">
                <a:alpha val="34999"/>
              </a:scheme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sp>
        <p:nvSpPr>
          <p:cNvPr id="7178" name="AutoShape 10"/>
          <p:cNvSpPr>
            <a:spLocks/>
          </p:cNvSpPr>
          <p:nvPr/>
        </p:nvSpPr>
        <p:spPr bwMode="auto">
          <a:xfrm rot="8280000">
            <a:off x="5840015" y="2048248"/>
            <a:ext cx="98227" cy="104924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0" y="10800"/>
                </a:moveTo>
                <a:cubicBezTo>
                  <a:pt x="0" y="4835"/>
                  <a:pt x="4836" y="0"/>
                  <a:pt x="10800" y="0"/>
                </a:cubicBezTo>
                <a:cubicBezTo>
                  <a:pt x="14400" y="0"/>
                  <a:pt x="18000" y="0"/>
                  <a:pt x="21600" y="0"/>
                </a:cubicBezTo>
                <a:cubicBezTo>
                  <a:pt x="21600" y="3600"/>
                  <a:pt x="21600" y="7200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0" y="10800"/>
                </a:moveTo>
              </a:path>
            </a:pathLst>
          </a:custGeom>
          <a:solidFill>
            <a:srgbClr val="FF0000">
              <a:alpha val="48627"/>
            </a:srgbClr>
          </a:solidFill>
          <a:ln w="9525" cap="flat">
            <a:solidFill>
              <a:srgbClr val="4A7DBB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chemeClr val="bg2">
                <a:alpha val="34999"/>
              </a:scheme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sp>
        <p:nvSpPr>
          <p:cNvPr id="7179" name="AutoShape 11"/>
          <p:cNvSpPr>
            <a:spLocks/>
          </p:cNvSpPr>
          <p:nvPr/>
        </p:nvSpPr>
        <p:spPr bwMode="auto">
          <a:xfrm rot="8280000">
            <a:off x="6603504" y="4916909"/>
            <a:ext cx="98227" cy="106040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0" y="10800"/>
                </a:moveTo>
                <a:cubicBezTo>
                  <a:pt x="0" y="4835"/>
                  <a:pt x="4836" y="0"/>
                  <a:pt x="10800" y="0"/>
                </a:cubicBezTo>
                <a:cubicBezTo>
                  <a:pt x="14400" y="0"/>
                  <a:pt x="18000" y="0"/>
                  <a:pt x="21600" y="0"/>
                </a:cubicBezTo>
                <a:cubicBezTo>
                  <a:pt x="21600" y="3600"/>
                  <a:pt x="21600" y="7200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0" y="10800"/>
                </a:moveTo>
              </a:path>
            </a:pathLst>
          </a:custGeom>
          <a:solidFill>
            <a:srgbClr val="FFFF00"/>
          </a:solidFill>
          <a:ln w="9525" cap="flat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chemeClr val="bg2">
                <a:alpha val="34999"/>
              </a:scheme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sp>
        <p:nvSpPr>
          <p:cNvPr id="7180" name="AutoShape 12"/>
          <p:cNvSpPr>
            <a:spLocks/>
          </p:cNvSpPr>
          <p:nvPr/>
        </p:nvSpPr>
        <p:spPr bwMode="auto">
          <a:xfrm rot="8280000">
            <a:off x="486668" y="1841748"/>
            <a:ext cx="98227" cy="104924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0" y="10800"/>
                </a:moveTo>
                <a:cubicBezTo>
                  <a:pt x="0" y="4835"/>
                  <a:pt x="4836" y="0"/>
                  <a:pt x="10800" y="0"/>
                </a:cubicBezTo>
                <a:cubicBezTo>
                  <a:pt x="14400" y="0"/>
                  <a:pt x="18000" y="0"/>
                  <a:pt x="21600" y="0"/>
                </a:cubicBezTo>
                <a:cubicBezTo>
                  <a:pt x="21600" y="3600"/>
                  <a:pt x="21600" y="7200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0" y="10800"/>
                </a:moveTo>
              </a:path>
            </a:pathLst>
          </a:custGeom>
          <a:solidFill>
            <a:srgbClr val="2DFF84"/>
          </a:solidFill>
          <a:ln w="9525" cap="flat">
            <a:solidFill>
              <a:srgbClr val="4A7DBB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chemeClr val="bg2">
                <a:alpha val="34999"/>
              </a:scheme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sp>
        <p:nvSpPr>
          <p:cNvPr id="7181" name="Line 13"/>
          <p:cNvSpPr>
            <a:spLocks noChangeShapeType="1"/>
          </p:cNvSpPr>
          <p:nvPr/>
        </p:nvSpPr>
        <p:spPr bwMode="auto">
          <a:xfrm>
            <a:off x="5816576" y="2088431"/>
            <a:ext cx="761256" cy="2856383"/>
          </a:xfrm>
          <a:prstGeom prst="line">
            <a:avLst/>
          </a:prstGeom>
          <a:noFill/>
          <a:ln w="25400" cap="flat">
            <a:solidFill>
              <a:srgbClr val="FFFF00"/>
            </a:solidFill>
            <a:prstDash val="solid"/>
            <a:round/>
            <a:headEnd type="none" w="med" len="med"/>
            <a:tailEnd type="arrow" w="sm" len="sm"/>
          </a:ln>
          <a:effectLst>
            <a:outerShdw blurRad="38100" dist="19999" dir="5400000" algn="ctr" rotWithShape="0">
              <a:schemeClr val="bg2">
                <a:alpha val="37999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pic>
        <p:nvPicPr>
          <p:cNvPr id="3087" name="Picture 14"/>
          <p:cNvPicPr>
            <a:picLocks noChangeAspect="1" noChangeArrowheads="1"/>
          </p:cNvPicPr>
          <p:nvPr/>
        </p:nvPicPr>
        <p:blipFill>
          <a:blip r:embed="rId3">
            <a:alphaModFix amt="8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35250" y="1375172"/>
            <a:ext cx="4049613" cy="892969"/>
          </a:xfrm>
          <a:prstGeom prst="rect">
            <a:avLst/>
          </a:prstGeom>
          <a:noFill/>
          <a:ln w="25400">
            <a:solidFill>
              <a:srgbClr val="FF0000">
                <a:alpha val="67842"/>
              </a:srgb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81960"/>
                  </a:srgbClr>
                </a:solidFill>
              </a14:hiddenFill>
            </a:ext>
          </a:extLst>
        </p:spPr>
      </p:pic>
      <p:pic>
        <p:nvPicPr>
          <p:cNvPr id="7183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30961" y="4795242"/>
            <a:ext cx="1522512" cy="906363"/>
          </a:xfrm>
          <a:prstGeom prst="rect">
            <a:avLst/>
          </a:prstGeom>
          <a:noFill/>
          <a:ln w="254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84" name="Line 16"/>
          <p:cNvSpPr>
            <a:spLocks noChangeShapeType="1"/>
          </p:cNvSpPr>
          <p:nvPr/>
        </p:nvSpPr>
        <p:spPr bwMode="auto">
          <a:xfrm>
            <a:off x="5804297" y="2100709"/>
            <a:ext cx="2894335" cy="711027"/>
          </a:xfrm>
          <a:prstGeom prst="line">
            <a:avLst/>
          </a:prstGeom>
          <a:noFill/>
          <a:ln w="25400" cap="flat">
            <a:solidFill>
              <a:srgbClr val="800080"/>
            </a:solidFill>
            <a:prstDash val="solid"/>
            <a:round/>
            <a:headEnd type="none" w="med" len="med"/>
            <a:tailEnd type="arrow" w="sm" len="sm"/>
          </a:ln>
          <a:effectLst>
            <a:outerShdw blurRad="38100" dist="19999" dir="5400000" algn="ctr" rotWithShape="0">
              <a:schemeClr val="bg2">
                <a:alpha val="37999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pic>
        <p:nvPicPr>
          <p:cNvPr id="7185" name="Picture 1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53462" y="2978051"/>
            <a:ext cx="971104" cy="1223367"/>
          </a:xfrm>
          <a:prstGeom prst="rect">
            <a:avLst/>
          </a:prstGeom>
          <a:noFill/>
          <a:ln w="25400">
            <a:solidFill>
              <a:srgbClr val="66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6" name="Picture 1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6883" y="2384227"/>
            <a:ext cx="1138535" cy="856134"/>
          </a:xfrm>
          <a:prstGeom prst="rect">
            <a:avLst/>
          </a:prstGeom>
          <a:noFill/>
          <a:ln w="25400">
            <a:solidFill>
              <a:srgbClr val="2DFF8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87" name="AutoShape 19"/>
          <p:cNvSpPr>
            <a:spLocks/>
          </p:cNvSpPr>
          <p:nvPr/>
        </p:nvSpPr>
        <p:spPr bwMode="auto">
          <a:xfrm rot="8280000">
            <a:off x="1063750" y="1808262"/>
            <a:ext cx="99342" cy="104924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0" y="10800"/>
                </a:moveTo>
                <a:cubicBezTo>
                  <a:pt x="0" y="4835"/>
                  <a:pt x="4836" y="0"/>
                  <a:pt x="10800" y="0"/>
                </a:cubicBezTo>
                <a:cubicBezTo>
                  <a:pt x="14400" y="0"/>
                  <a:pt x="18000" y="0"/>
                  <a:pt x="21600" y="0"/>
                </a:cubicBezTo>
                <a:cubicBezTo>
                  <a:pt x="21600" y="3600"/>
                  <a:pt x="21600" y="7200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0" y="10800"/>
                </a:moveTo>
              </a:path>
            </a:pathLst>
          </a:custGeom>
          <a:solidFill>
            <a:srgbClr val="2DFF84"/>
          </a:solidFill>
          <a:ln w="9525" cap="flat">
            <a:solidFill>
              <a:srgbClr val="4A7DBB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chemeClr val="bg2">
                <a:alpha val="34999"/>
              </a:scheme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sp>
        <p:nvSpPr>
          <p:cNvPr id="7188" name="Rectangle 20"/>
          <p:cNvSpPr>
            <a:spLocks/>
          </p:cNvSpPr>
          <p:nvPr/>
        </p:nvSpPr>
        <p:spPr bwMode="auto">
          <a:xfrm>
            <a:off x="7514332" y="2636490"/>
            <a:ext cx="76962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700">
                <a:latin typeface="Calibri" charset="0"/>
                <a:ea typeface="ＭＳ Ｐゴシック" charset="0"/>
                <a:sym typeface="Calibri" charset="0"/>
              </a:rPr>
              <a:t>7,300km</a:t>
            </a:r>
          </a:p>
        </p:txBody>
      </p:sp>
      <p:sp>
        <p:nvSpPr>
          <p:cNvPr id="7189" name="Rectangle 21"/>
          <p:cNvSpPr>
            <a:spLocks/>
          </p:cNvSpPr>
          <p:nvPr/>
        </p:nvSpPr>
        <p:spPr bwMode="auto">
          <a:xfrm>
            <a:off x="6820049" y="4353223"/>
            <a:ext cx="76962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700">
                <a:latin typeface="Calibri" charset="0"/>
                <a:ea typeface="ＭＳ Ｐゴシック" charset="0"/>
                <a:sym typeface="Calibri" charset="0"/>
              </a:rPr>
              <a:t>7,900km</a:t>
            </a:r>
          </a:p>
        </p:txBody>
      </p:sp>
      <p:sp>
        <p:nvSpPr>
          <p:cNvPr id="7190" name="Rectangle 22"/>
          <p:cNvSpPr>
            <a:spLocks/>
          </p:cNvSpPr>
          <p:nvPr/>
        </p:nvSpPr>
        <p:spPr bwMode="auto">
          <a:xfrm rot="-5400000">
            <a:off x="748140" y="1290131"/>
            <a:ext cx="76962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700" dirty="0">
                <a:latin typeface="Calibri" charset="0"/>
                <a:ea typeface="ＭＳ Ｐゴシック" charset="0"/>
                <a:sym typeface="Calibri" charset="0"/>
              </a:rPr>
              <a:t>9,000km</a:t>
            </a:r>
          </a:p>
        </p:txBody>
      </p:sp>
      <p:pic>
        <p:nvPicPr>
          <p:cNvPr id="7191" name="Picture 2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100709"/>
            <a:ext cx="1154162" cy="865064"/>
          </a:xfrm>
          <a:prstGeom prst="rect">
            <a:avLst/>
          </a:prstGeom>
          <a:noFill/>
          <a:ln w="25400">
            <a:solidFill>
              <a:srgbClr val="2DFF84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96" name="Rectangle 28"/>
          <p:cNvSpPr>
            <a:spLocks/>
          </p:cNvSpPr>
          <p:nvPr/>
        </p:nvSpPr>
        <p:spPr bwMode="auto">
          <a:xfrm>
            <a:off x="1741289" y="5179219"/>
            <a:ext cx="2738066" cy="51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700">
                <a:solidFill>
                  <a:srgbClr val="FF0000"/>
                </a:solidFill>
                <a:latin typeface="Chalkboard" charset="0"/>
                <a:ea typeface="ＭＳ Ｐゴシック" charset="0"/>
                <a:sym typeface="Chalkboard" charset="0"/>
              </a:rPr>
              <a:t>September:</a:t>
            </a:r>
          </a:p>
          <a:p>
            <a:pPr algn="l"/>
            <a:r>
              <a:rPr lang="en-US" sz="1700">
                <a:solidFill>
                  <a:srgbClr val="FF0000"/>
                </a:solidFill>
                <a:latin typeface="Chalkboard" charset="0"/>
                <a:ea typeface="ＭＳ Ｐゴシック" charset="0"/>
                <a:sym typeface="Chalkboard" charset="0"/>
              </a:rPr>
              <a:t>Simultaneous 7/3mm fringes</a:t>
            </a:r>
          </a:p>
        </p:txBody>
      </p:sp>
      <p:sp>
        <p:nvSpPr>
          <p:cNvPr id="7200" name="Rectangle 32"/>
          <p:cNvSpPr>
            <a:spLocks/>
          </p:cNvSpPr>
          <p:nvPr/>
        </p:nvSpPr>
        <p:spPr bwMode="auto">
          <a:xfrm>
            <a:off x="187524" y="3339703"/>
            <a:ext cx="1875234" cy="884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/>
            <a:r>
              <a:rPr lang="en-US" sz="1700">
                <a:solidFill>
                  <a:srgbClr val="FF0000"/>
                </a:solidFill>
                <a:latin typeface="Chalkboard" charset="0"/>
                <a:ea typeface="ＭＳ Ｐゴシック" charset="0"/>
                <a:sym typeface="Chalkboard" charset="0"/>
              </a:rPr>
              <a:t>Completing installation of QO for Simultaneous</a:t>
            </a:r>
          </a:p>
          <a:p>
            <a:pPr algn="l"/>
            <a:r>
              <a:rPr lang="en-US" sz="1700">
                <a:solidFill>
                  <a:srgbClr val="FF0000"/>
                </a:solidFill>
                <a:latin typeface="Chalkboard" charset="0"/>
                <a:ea typeface="ＭＳ Ｐゴシック" charset="0"/>
                <a:sym typeface="Chalkboard" charset="0"/>
              </a:rPr>
              <a:t>13/7&amp;3mm VLBI</a:t>
            </a:r>
          </a:p>
        </p:txBody>
      </p:sp>
      <p:sp>
        <p:nvSpPr>
          <p:cNvPr id="7201" name="AutoShape 33"/>
          <p:cNvSpPr>
            <a:spLocks/>
          </p:cNvSpPr>
          <p:nvPr/>
        </p:nvSpPr>
        <p:spPr bwMode="auto">
          <a:xfrm rot="8280000">
            <a:off x="6340078" y="1858492"/>
            <a:ext cx="98227" cy="104924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0" y="10800"/>
                </a:moveTo>
                <a:cubicBezTo>
                  <a:pt x="0" y="4835"/>
                  <a:pt x="4836" y="0"/>
                  <a:pt x="10800" y="0"/>
                </a:cubicBezTo>
                <a:cubicBezTo>
                  <a:pt x="14400" y="0"/>
                  <a:pt x="18000" y="0"/>
                  <a:pt x="21600" y="0"/>
                </a:cubicBezTo>
                <a:cubicBezTo>
                  <a:pt x="21600" y="3600"/>
                  <a:pt x="21600" y="7200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0" y="10800"/>
                </a:moveTo>
              </a:path>
            </a:pathLst>
          </a:custGeom>
          <a:solidFill>
            <a:srgbClr val="3366FF"/>
          </a:solidFill>
          <a:ln w="9525" cap="flat">
            <a:solidFill>
              <a:srgbClr val="4A7DBB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chemeClr val="bg2">
                <a:alpha val="34999"/>
              </a:scheme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sp>
        <p:nvSpPr>
          <p:cNvPr id="7202" name="AutoShape 34"/>
          <p:cNvSpPr>
            <a:spLocks/>
          </p:cNvSpPr>
          <p:nvPr/>
        </p:nvSpPr>
        <p:spPr bwMode="auto">
          <a:xfrm rot="8280000">
            <a:off x="5677049" y="2548310"/>
            <a:ext cx="98227" cy="106040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0" y="10800"/>
                </a:moveTo>
                <a:cubicBezTo>
                  <a:pt x="0" y="4835"/>
                  <a:pt x="4836" y="0"/>
                  <a:pt x="10800" y="0"/>
                </a:cubicBezTo>
                <a:cubicBezTo>
                  <a:pt x="14400" y="0"/>
                  <a:pt x="18000" y="0"/>
                  <a:pt x="21600" y="0"/>
                </a:cubicBezTo>
                <a:cubicBezTo>
                  <a:pt x="21600" y="3600"/>
                  <a:pt x="21600" y="7200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0" y="10800"/>
                </a:moveTo>
              </a:path>
            </a:pathLst>
          </a:custGeom>
          <a:solidFill>
            <a:srgbClr val="3366FF"/>
          </a:solidFill>
          <a:ln w="9525" cap="flat">
            <a:solidFill>
              <a:srgbClr val="4A7DBB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chemeClr val="bg2">
                <a:alpha val="34999"/>
              </a:scheme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sp>
        <p:nvSpPr>
          <p:cNvPr id="7203" name="AutoShape 35"/>
          <p:cNvSpPr>
            <a:spLocks/>
          </p:cNvSpPr>
          <p:nvPr/>
        </p:nvSpPr>
        <p:spPr bwMode="auto">
          <a:xfrm rot="8280000">
            <a:off x="6340078" y="2476873"/>
            <a:ext cx="98227" cy="104924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0" y="10800"/>
                </a:moveTo>
                <a:cubicBezTo>
                  <a:pt x="0" y="4835"/>
                  <a:pt x="4836" y="0"/>
                  <a:pt x="10800" y="0"/>
                </a:cubicBezTo>
                <a:cubicBezTo>
                  <a:pt x="14400" y="0"/>
                  <a:pt x="18000" y="0"/>
                  <a:pt x="21600" y="0"/>
                </a:cubicBezTo>
                <a:cubicBezTo>
                  <a:pt x="21600" y="3600"/>
                  <a:pt x="21600" y="7200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0" y="10800"/>
                </a:moveTo>
              </a:path>
            </a:pathLst>
          </a:custGeom>
          <a:solidFill>
            <a:srgbClr val="3366FF"/>
          </a:solidFill>
          <a:ln w="9525" cap="flat">
            <a:solidFill>
              <a:srgbClr val="4A7DBB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chemeClr val="bg2">
                <a:alpha val="34999"/>
              </a:scheme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grpSp>
        <p:nvGrpSpPr>
          <p:cNvPr id="7206" name="Group 38"/>
          <p:cNvGrpSpPr>
            <a:grpSpLocks/>
          </p:cNvGrpSpPr>
          <p:nvPr/>
        </p:nvGrpSpPr>
        <p:grpSpPr bwMode="auto">
          <a:xfrm>
            <a:off x="5601147" y="2811735"/>
            <a:ext cx="859482" cy="740048"/>
            <a:chOff x="0" y="0"/>
            <a:chExt cx="770" cy="662"/>
          </a:xfrm>
        </p:grpSpPr>
        <p:sp>
          <p:nvSpPr>
            <p:cNvPr id="3125" name="Rectangle 36"/>
            <p:cNvSpPr>
              <a:spLocks/>
            </p:cNvSpPr>
            <p:nvPr/>
          </p:nvSpPr>
          <p:spPr bwMode="auto">
            <a:xfrm>
              <a:off x="0" y="0"/>
              <a:ext cx="770" cy="662"/>
            </a:xfrm>
            <a:prstGeom prst="rect">
              <a:avLst/>
            </a:prstGeom>
            <a:noFill/>
            <a:ln w="25400">
              <a:solidFill>
                <a:srgbClr val="33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pic>
          <p:nvPicPr>
            <p:cNvPr id="3126" name="Picture 37"/>
            <p:cNvPicPr>
              <a:picLocks noChangeArrowheads="1"/>
            </p:cNvPicPr>
            <p:nvPr/>
          </p:nvPicPr>
          <p:blipFill>
            <a:blip r:embed="rId8" cstate="print">
              <a:alphaModFix amt="77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70" cy="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>
                      <a:alpha val="76862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>
                      <a:alpha val="76862"/>
                    </a:schemeClr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209" name="Group 41"/>
          <p:cNvGrpSpPr>
            <a:grpSpLocks/>
          </p:cNvGrpSpPr>
          <p:nvPr/>
        </p:nvGrpSpPr>
        <p:grpSpPr bwMode="auto">
          <a:xfrm>
            <a:off x="6581179" y="2529334"/>
            <a:ext cx="773535" cy="1031379"/>
            <a:chOff x="0" y="0"/>
            <a:chExt cx="693" cy="924"/>
          </a:xfrm>
        </p:grpSpPr>
        <p:sp>
          <p:nvSpPr>
            <p:cNvPr id="3123" name="Rectangle 39"/>
            <p:cNvSpPr>
              <a:spLocks/>
            </p:cNvSpPr>
            <p:nvPr/>
          </p:nvSpPr>
          <p:spPr bwMode="auto">
            <a:xfrm>
              <a:off x="0" y="0"/>
              <a:ext cx="693" cy="924"/>
            </a:xfrm>
            <a:prstGeom prst="rect">
              <a:avLst/>
            </a:prstGeom>
            <a:noFill/>
            <a:ln w="25400">
              <a:solidFill>
                <a:srgbClr val="33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pic>
          <p:nvPicPr>
            <p:cNvPr id="3124" name="Picture 40"/>
            <p:cNvPicPr>
              <a:picLocks noChangeArrowheads="1"/>
            </p:cNvPicPr>
            <p:nvPr/>
          </p:nvPicPr>
          <p:blipFill>
            <a:blip r:embed="rId9" cstate="print">
              <a:alphaModFix amt="79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693" cy="9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>
                      <a:alpha val="78822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>
                      <a:alpha val="78822"/>
                    </a:schemeClr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212" name="Group 44"/>
          <p:cNvGrpSpPr>
            <a:grpSpLocks/>
          </p:cNvGrpSpPr>
          <p:nvPr/>
        </p:nvGrpSpPr>
        <p:grpSpPr bwMode="auto">
          <a:xfrm>
            <a:off x="6503045" y="1400845"/>
            <a:ext cx="795859" cy="1017984"/>
            <a:chOff x="0" y="0"/>
            <a:chExt cx="712" cy="911"/>
          </a:xfrm>
        </p:grpSpPr>
        <p:sp>
          <p:nvSpPr>
            <p:cNvPr id="3121" name="Rectangle 42"/>
            <p:cNvSpPr>
              <a:spLocks/>
            </p:cNvSpPr>
            <p:nvPr/>
          </p:nvSpPr>
          <p:spPr bwMode="auto">
            <a:xfrm>
              <a:off x="0" y="0"/>
              <a:ext cx="712" cy="911"/>
            </a:xfrm>
            <a:prstGeom prst="rect">
              <a:avLst/>
            </a:prstGeom>
            <a:noFill/>
            <a:ln w="25400">
              <a:solidFill>
                <a:srgbClr val="3366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en-US"/>
            </a:p>
          </p:txBody>
        </p:sp>
        <p:pic>
          <p:nvPicPr>
            <p:cNvPr id="3122" name="Picture 43"/>
            <p:cNvPicPr>
              <a:picLocks noChangeArrowheads="1"/>
            </p:cNvPicPr>
            <p:nvPr/>
          </p:nvPicPr>
          <p:blipFill>
            <a:blip r:embed="rId10">
              <a:alphaModFix amt="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712" cy="9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>
                      <a:alpha val="70195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>
                      <a:alpha val="70195"/>
                    </a:schemeClr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7213" name="Picture 4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8270" y="2447851"/>
            <a:ext cx="788045" cy="882923"/>
          </a:xfrm>
          <a:prstGeom prst="rect">
            <a:avLst/>
          </a:prstGeom>
          <a:noFill/>
          <a:ln w="25400">
            <a:solidFill>
              <a:srgbClr val="3366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14" name="Rectangle 46"/>
          <p:cNvSpPr>
            <a:spLocks/>
          </p:cNvSpPr>
          <p:nvPr/>
        </p:nvSpPr>
        <p:spPr bwMode="auto">
          <a:xfrm rot="-5400000">
            <a:off x="5719743" y="1873910"/>
            <a:ext cx="76962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/>
          <a:p>
            <a:pPr algn="l"/>
            <a:r>
              <a:rPr lang="en-US" sz="1700">
                <a:latin typeface="Calibri" charset="0"/>
                <a:ea typeface="ＭＳ Ｐゴシック" charset="0"/>
                <a:sym typeface="Calibri" charset="0"/>
              </a:rPr>
              <a:t>2,300km</a:t>
            </a:r>
          </a:p>
        </p:txBody>
      </p:sp>
      <p:sp>
        <p:nvSpPr>
          <p:cNvPr id="7218" name="Rectangle 50"/>
          <p:cNvSpPr>
            <a:spLocks/>
          </p:cNvSpPr>
          <p:nvPr/>
        </p:nvSpPr>
        <p:spPr bwMode="auto">
          <a:xfrm>
            <a:off x="7366992" y="1285875"/>
            <a:ext cx="1875234" cy="1160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/>
            <a:r>
              <a:rPr lang="en-US" sz="1700">
                <a:solidFill>
                  <a:srgbClr val="FF0000"/>
                </a:solidFill>
                <a:latin typeface="Chalkboard" charset="0"/>
                <a:ea typeface="ＭＳ Ｐゴシック" charset="0"/>
                <a:sym typeface="Chalkboard" charset="0"/>
              </a:rPr>
              <a:t>August:</a:t>
            </a:r>
          </a:p>
          <a:p>
            <a:pPr algn="l"/>
            <a:r>
              <a:rPr lang="en-US" sz="1700">
                <a:solidFill>
                  <a:srgbClr val="FF0000"/>
                </a:solidFill>
                <a:latin typeface="Chalkboard" charset="0"/>
                <a:ea typeface="ＭＳ Ｐゴシック" charset="0"/>
                <a:sym typeface="Chalkboard" charset="0"/>
              </a:rPr>
              <a:t>Simultaneous</a:t>
            </a:r>
          </a:p>
          <a:p>
            <a:pPr algn="l"/>
            <a:r>
              <a:rPr lang="en-US" sz="1700">
                <a:solidFill>
                  <a:srgbClr val="FF0000"/>
                </a:solidFill>
                <a:latin typeface="Chalkboard" charset="0"/>
                <a:ea typeface="ＭＳ Ｐゴシック" charset="0"/>
                <a:sym typeface="Chalkboard" charset="0"/>
              </a:rPr>
              <a:t>VLBI with KVN</a:t>
            </a:r>
          </a:p>
        </p:txBody>
      </p:sp>
      <p:sp>
        <p:nvSpPr>
          <p:cNvPr id="7219" name="Line 51"/>
          <p:cNvSpPr>
            <a:spLocks noChangeShapeType="1"/>
          </p:cNvSpPr>
          <p:nvPr/>
        </p:nvSpPr>
        <p:spPr bwMode="auto">
          <a:xfrm>
            <a:off x="5834435" y="2120801"/>
            <a:ext cx="571500" cy="82600"/>
          </a:xfrm>
          <a:prstGeom prst="line">
            <a:avLst/>
          </a:prstGeom>
          <a:noFill/>
          <a:ln w="25400" cap="flat">
            <a:solidFill>
              <a:srgbClr val="0080FF"/>
            </a:solidFill>
            <a:prstDash val="solid"/>
            <a:round/>
            <a:headEnd type="none" w="med" len="med"/>
            <a:tailEnd type="arrow" w="sm" len="sm"/>
          </a:ln>
          <a:effectLst>
            <a:outerShdw blurRad="38100" dist="19999" dir="5400000" algn="ctr" rotWithShape="0">
              <a:schemeClr val="bg2">
                <a:alpha val="37999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sp>
        <p:nvSpPr>
          <p:cNvPr id="7220" name="AutoShape 52"/>
          <p:cNvSpPr>
            <a:spLocks/>
          </p:cNvSpPr>
          <p:nvPr/>
        </p:nvSpPr>
        <p:spPr bwMode="auto">
          <a:xfrm rot="8280000">
            <a:off x="8773418" y="2751461"/>
            <a:ext cx="98227" cy="104924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0" y="10800"/>
                </a:moveTo>
                <a:cubicBezTo>
                  <a:pt x="0" y="4835"/>
                  <a:pt x="4836" y="0"/>
                  <a:pt x="10800" y="0"/>
                </a:cubicBezTo>
                <a:cubicBezTo>
                  <a:pt x="14400" y="0"/>
                  <a:pt x="18000" y="0"/>
                  <a:pt x="21600" y="0"/>
                </a:cubicBezTo>
                <a:cubicBezTo>
                  <a:pt x="21600" y="3600"/>
                  <a:pt x="21600" y="7200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0" y="10800"/>
                </a:moveTo>
              </a:path>
            </a:pathLst>
          </a:custGeom>
          <a:solidFill>
            <a:srgbClr val="4D0069"/>
          </a:solidFill>
          <a:ln w="9525" cap="flat">
            <a:solidFill>
              <a:srgbClr val="4A7DBB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chemeClr val="bg2">
                <a:alpha val="34999"/>
              </a:scheme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sp>
        <p:nvSpPr>
          <p:cNvPr id="7221" name="AutoShape 53"/>
          <p:cNvSpPr>
            <a:spLocks/>
          </p:cNvSpPr>
          <p:nvPr/>
        </p:nvSpPr>
        <p:spPr bwMode="auto">
          <a:xfrm rot="8280000">
            <a:off x="6603504" y="5019601"/>
            <a:ext cx="98227" cy="104924"/>
          </a:xfrm>
          <a:custGeom>
            <a:avLst/>
            <a:gdLst/>
            <a:ahLst/>
            <a:cxnLst/>
            <a:rect l="0" t="0" r="r" b="b"/>
            <a:pathLst>
              <a:path w="21600" h="21600">
                <a:moveTo>
                  <a:pt x="0" y="10800"/>
                </a:moveTo>
                <a:cubicBezTo>
                  <a:pt x="0" y="4835"/>
                  <a:pt x="4836" y="0"/>
                  <a:pt x="10800" y="0"/>
                </a:cubicBezTo>
                <a:cubicBezTo>
                  <a:pt x="14400" y="0"/>
                  <a:pt x="18000" y="0"/>
                  <a:pt x="21600" y="0"/>
                </a:cubicBezTo>
                <a:cubicBezTo>
                  <a:pt x="21600" y="3600"/>
                  <a:pt x="21600" y="7200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0" y="10800"/>
                </a:moveTo>
              </a:path>
            </a:pathLst>
          </a:custGeom>
          <a:noFill/>
          <a:ln w="9525" cap="flat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38100" dist="23000" dir="5400000" algn="ctr" rotWithShape="0">
              <a:schemeClr val="bg2">
                <a:alpha val="34999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>
              <a:defRPr/>
            </a:pPr>
            <a:endParaRPr lang="en-US"/>
          </a:p>
        </p:txBody>
      </p:sp>
      <p:grpSp>
        <p:nvGrpSpPr>
          <p:cNvPr id="7224" name="Group 56"/>
          <p:cNvGrpSpPr>
            <a:grpSpLocks/>
          </p:cNvGrpSpPr>
          <p:nvPr/>
        </p:nvGrpSpPr>
        <p:grpSpPr bwMode="auto">
          <a:xfrm>
            <a:off x="2446734" y="3634383"/>
            <a:ext cx="2437805" cy="714375"/>
            <a:chOff x="0" y="0"/>
            <a:chExt cx="2184" cy="640"/>
          </a:xfrm>
        </p:grpSpPr>
        <p:sp>
          <p:nvSpPr>
            <p:cNvPr id="3117" name="Rectangle 54"/>
            <p:cNvSpPr>
              <a:spLocks/>
            </p:cNvSpPr>
            <p:nvPr/>
          </p:nvSpPr>
          <p:spPr bwMode="auto">
            <a:xfrm>
              <a:off x="24" y="24"/>
              <a:ext cx="2136" cy="5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algn="l"/>
              <a:r>
                <a:rPr lang="en-US" sz="1700">
                  <a:solidFill>
                    <a:srgbClr val="FF0000"/>
                  </a:solidFill>
                  <a:latin typeface="Chalkboard" charset="0"/>
                  <a:ea typeface="ＭＳ Ｐゴシック" charset="0"/>
                  <a:sym typeface="Chalkboard" charset="0"/>
                </a:rPr>
                <a:t>Observations with KVN by end of 2014</a:t>
              </a:r>
            </a:p>
          </p:txBody>
        </p:sp>
        <p:pic>
          <p:nvPicPr>
            <p:cNvPr id="3118" name="Picture 55"/>
            <p:cNvPicPr>
              <a:picLocks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184" cy="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9" name="Rectangle 50"/>
          <p:cNvSpPr>
            <a:spLocks/>
          </p:cNvSpPr>
          <p:nvPr/>
        </p:nvSpPr>
        <p:spPr bwMode="auto">
          <a:xfrm>
            <a:off x="7610326" y="4137795"/>
            <a:ext cx="1417588" cy="658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l"/>
            <a:r>
              <a:rPr lang="en-US" sz="1700">
                <a:solidFill>
                  <a:srgbClr val="800080"/>
                </a:solidFill>
                <a:latin typeface="Chalkboard" charset="0"/>
                <a:ea typeface="ＭＳ Ｐゴシック" charset="0"/>
                <a:sym typeface="Chalkboard" charset="0"/>
              </a:rPr>
              <a:t>2016:</a:t>
            </a:r>
          </a:p>
          <a:p>
            <a:pPr algn="l"/>
            <a:r>
              <a:rPr lang="en-US" sz="1700">
                <a:solidFill>
                  <a:srgbClr val="800080"/>
                </a:solidFill>
                <a:latin typeface="Chalkboard" charset="0"/>
                <a:ea typeface="ＭＳ Ｐゴシック" charset="0"/>
                <a:sym typeface="Chalkboard" charset="0"/>
              </a:rPr>
              <a:t>Tests with MK</a:t>
            </a:r>
          </a:p>
        </p:txBody>
      </p:sp>
    </p:spTree>
    <p:extLst>
      <p:ext uri="{BB962C8B-B14F-4D97-AF65-F5344CB8AC3E}">
        <p14:creationId xmlns:p14="http://schemas.microsoft.com/office/powerpoint/2010/main" val="2375473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Optical </a:t>
            </a:r>
            <a:r>
              <a:rPr lang="en-US" dirty="0" err="1" smtClean="0"/>
              <a:t>Fibre</a:t>
            </a:r>
            <a:r>
              <a:rPr lang="en-US" dirty="0" smtClean="0"/>
              <a:t> Phase Transfer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Continued work on transfer </a:t>
            </a:r>
            <a:r>
              <a:rPr lang="en-US" dirty="0"/>
              <a:t>of a radio frequency (RF) reference </a:t>
            </a:r>
            <a:r>
              <a:rPr lang="en-US" dirty="0" smtClean="0"/>
              <a:t>via  shared optical networks</a:t>
            </a:r>
          </a:p>
          <a:p>
            <a:r>
              <a:rPr lang="en-US" dirty="0" smtClean="0"/>
              <a:t>Bi-directional amplifiers required</a:t>
            </a:r>
          </a:p>
          <a:p>
            <a:pPr lvl="1"/>
            <a:r>
              <a:rPr lang="en-US" dirty="0" smtClean="0"/>
              <a:t>Need to split signal at each stage of amplification (typically 80-100 km)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IVTW 2014 - Australia  |  Chris Phillips</a:t>
            </a:r>
            <a:endParaRPr lang="en-AU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3897052"/>
            <a:ext cx="7620000" cy="138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3563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Narrabri</a:t>
            </a:r>
            <a:r>
              <a:rPr lang="en-US" dirty="0"/>
              <a:t> – Mopra - </a:t>
            </a:r>
            <a:r>
              <a:rPr lang="en-US" dirty="0" err="1"/>
              <a:t>Narrabri</a:t>
            </a:r>
            <a:r>
              <a:rPr lang="en-US" dirty="0"/>
              <a:t> Transfer</a:t>
            </a:r>
            <a:br>
              <a:rPr lang="en-US" dirty="0"/>
            </a:br>
            <a:endParaRPr lang="en-US" dirty="0"/>
          </a:p>
        </p:txBody>
      </p:sp>
      <p:sp>
        <p:nvSpPr>
          <p:cNvPr id="53250" name="Rectangle 13"/>
          <p:cNvSpPr>
            <a:spLocks noChangeArrowheads="1"/>
          </p:cNvSpPr>
          <p:nvPr/>
        </p:nvSpPr>
        <p:spPr bwMode="auto">
          <a:xfrm>
            <a:off x="8183563" y="0"/>
            <a:ext cx="1052512" cy="6858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 b="0">
              <a:solidFill>
                <a:srgbClr val="000000"/>
              </a:solidFill>
            </a:endParaRPr>
          </a:p>
        </p:txBody>
      </p:sp>
      <p:sp>
        <p:nvSpPr>
          <p:cNvPr id="53252" name="TextBox 6"/>
          <p:cNvSpPr txBox="1">
            <a:spLocks noChangeArrowheads="1"/>
          </p:cNvSpPr>
          <p:nvPr/>
        </p:nvSpPr>
        <p:spPr bwMode="auto">
          <a:xfrm>
            <a:off x="960438" y="3292475"/>
            <a:ext cx="1581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b="0">
                <a:solidFill>
                  <a:srgbClr val="0000FF"/>
                </a:solidFill>
              </a:rPr>
              <a:t>Live traffic</a:t>
            </a:r>
          </a:p>
        </p:txBody>
      </p:sp>
      <p:pic>
        <p:nvPicPr>
          <p:cNvPr id="53253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1168400"/>
            <a:ext cx="8216900" cy="450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6264275" y="1463675"/>
            <a:ext cx="1387475" cy="822325"/>
            <a:chOff x="6126480" y="1554480"/>
            <a:chExt cx="1388745" cy="822960"/>
          </a:xfrm>
        </p:grpSpPr>
        <p:cxnSp>
          <p:nvCxnSpPr>
            <p:cNvPr id="57" name="Straight Arrow Connector 56"/>
            <p:cNvCxnSpPr/>
            <p:nvPr/>
          </p:nvCxnSpPr>
          <p:spPr bwMode="auto">
            <a:xfrm>
              <a:off x="6126480" y="1783257"/>
              <a:ext cx="686428" cy="594183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rgbClr val="A50021"/>
              </a:solidFill>
              <a:prstDash val="solid"/>
              <a:round/>
              <a:headEnd type="triangle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53259" name="TextBox 57"/>
            <p:cNvSpPr txBox="1">
              <a:spLocks noChangeArrowheads="1"/>
            </p:cNvSpPr>
            <p:nvPr/>
          </p:nvSpPr>
          <p:spPr bwMode="auto">
            <a:xfrm>
              <a:off x="6629400" y="1554480"/>
              <a:ext cx="885825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r>
                <a:rPr lang="en-US">
                  <a:solidFill>
                    <a:srgbClr val="A50021"/>
                  </a:solidFill>
                </a:rPr>
                <a:t>VLBI</a:t>
              </a:r>
            </a:p>
          </p:txBody>
        </p:sp>
      </p:grp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IVTW 2014 - Australia  |  Chris Phillips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093324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71613" y="333375"/>
            <a:ext cx="6021387" cy="338138"/>
          </a:xfrm>
          <a:noFill/>
        </p:spPr>
        <p:txBody>
          <a:bodyPr wrap="none">
            <a:spAutoFit/>
          </a:bodyPr>
          <a:lstStyle/>
          <a:p>
            <a:pPr eaLnBrk="1" hangingPunct="1"/>
            <a:r>
              <a:rPr lang="en-US" sz="1600" b="1">
                <a:latin typeface="Arial" charset="0"/>
                <a:cs typeface="Arial" charset="0"/>
              </a:rPr>
              <a:t>Dual-Channel Radiotelescope Measurements on 18/02/2014</a:t>
            </a:r>
          </a:p>
        </p:txBody>
      </p:sp>
      <p:pic>
        <p:nvPicPr>
          <p:cNvPr id="512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1012825"/>
            <a:ext cx="4067175" cy="324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7088" y="3141663"/>
            <a:ext cx="4129087" cy="324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754563" y="2678113"/>
            <a:ext cx="3767137" cy="3397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>
            <a:sp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altLang="en-US" sz="1600" b="1" kern="0" dirty="0" smtClean="0"/>
              <a:t>Antenna 5 vs Antenna 4,   77 m apart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15900" y="4508500"/>
            <a:ext cx="4059238" cy="3397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>
            <a:sp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altLang="en-US" sz="1600" b="1" kern="0" dirty="0" smtClean="0"/>
              <a:t>Antenna 3 vs Antenna 4,   ~1.x km apart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4602163" y="1335088"/>
            <a:ext cx="4243387" cy="3397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>
            <a:sp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altLang="en-US" sz="1600" b="1" kern="0" dirty="0" smtClean="0"/>
              <a:t>Antenna 3 operates in dual channel mode</a:t>
            </a: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5091113" y="1674813"/>
            <a:ext cx="3079750" cy="8302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>
            <a:sp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altLang="en-US" sz="1600" kern="0" dirty="0" smtClean="0"/>
              <a:t>Antenna signal is processed by </a:t>
            </a:r>
          </a:p>
          <a:p>
            <a:pPr>
              <a:defRPr/>
            </a:pPr>
            <a:r>
              <a:rPr lang="en-US" altLang="en-US" sz="1600" kern="0" dirty="0" smtClean="0"/>
              <a:t>two independent digitizes </a:t>
            </a:r>
          </a:p>
          <a:p>
            <a:pPr>
              <a:defRPr/>
            </a:pPr>
            <a:r>
              <a:rPr lang="en-US" altLang="en-US" sz="1600" kern="0" dirty="0" smtClean="0"/>
              <a:t>on separate timing references</a:t>
            </a: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5003800" y="844550"/>
            <a:ext cx="2867025" cy="3381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 anchor="ctr">
            <a:sp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US" altLang="en-US" sz="1600" b="1" kern="0" dirty="0" smtClean="0"/>
              <a:t>Radio telescope at 8.4 GHz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IVTW 2014 - Australia  |  Chris Phillips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3067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80000"/>
              </a:lnSpc>
              <a:spcAft>
                <a:spcPct val="0"/>
              </a:spcAft>
            </a:pPr>
            <a:r>
              <a:rPr lang="en-US" sz="1500" dirty="0" smtClean="0"/>
              <a:t>Astronomy and Space Science</a:t>
            </a:r>
          </a:p>
          <a:p>
            <a:pPr lvl="1">
              <a:lnSpc>
                <a:spcPct val="80000"/>
              </a:lnSpc>
              <a:tabLst>
                <a:tab pos="355600" algn="l"/>
              </a:tabLst>
            </a:pPr>
            <a:r>
              <a:rPr lang="en-US" sz="1500" dirty="0" smtClean="0"/>
              <a:t>Chris Phillips	</a:t>
            </a:r>
            <a:br>
              <a:rPr lang="en-US" sz="1500" dirty="0" smtClean="0"/>
            </a:br>
            <a:r>
              <a:rPr lang="en-US" sz="1500" dirty="0" smtClean="0"/>
              <a:t>LBA Lead Scientist</a:t>
            </a:r>
          </a:p>
          <a:p>
            <a:pPr marL="270000" lvl="2" indent="-270000">
              <a:lnSpc>
                <a:spcPct val="80000"/>
              </a:lnSpc>
              <a:spcAft>
                <a:spcPct val="0"/>
              </a:spcAft>
            </a:pPr>
            <a:r>
              <a:rPr lang="en-US" sz="1500" b="1" dirty="0" smtClean="0"/>
              <a:t>t</a:t>
            </a:r>
            <a:r>
              <a:rPr lang="en-US" sz="1500" dirty="0" smtClean="0"/>
              <a:t>	+61 2 9372 4608</a:t>
            </a:r>
          </a:p>
          <a:p>
            <a:pPr marL="270000" lvl="2" indent="-270000">
              <a:lnSpc>
                <a:spcPct val="80000"/>
              </a:lnSpc>
              <a:spcAft>
                <a:spcPct val="0"/>
              </a:spcAft>
            </a:pPr>
            <a:r>
              <a:rPr lang="en-US" sz="1500" b="1" dirty="0" smtClean="0"/>
              <a:t>e</a:t>
            </a:r>
            <a:r>
              <a:rPr lang="en-US" sz="1500" dirty="0" smtClean="0"/>
              <a:t>	</a:t>
            </a:r>
            <a:r>
              <a:rPr lang="en-US" sz="1500" dirty="0" err="1" smtClean="0"/>
              <a:t>Chris.Phillips@csiro.au</a:t>
            </a:r>
            <a:endParaRPr lang="en-US" sz="1500" dirty="0" smtClean="0"/>
          </a:p>
          <a:p>
            <a:pPr marL="270000" lvl="2" indent="-270000">
              <a:lnSpc>
                <a:spcPct val="80000"/>
              </a:lnSpc>
              <a:spcAft>
                <a:spcPct val="0"/>
              </a:spcAft>
            </a:pPr>
            <a:r>
              <a:rPr lang="en-US" sz="1500" b="1" dirty="0" smtClean="0"/>
              <a:t>w</a:t>
            </a:r>
            <a:r>
              <a:rPr lang="en-US" sz="1500" dirty="0" smtClean="0"/>
              <a:t>	</a:t>
            </a:r>
            <a:r>
              <a:rPr lang="en-US" sz="1500" dirty="0" err="1" smtClean="0"/>
              <a:t>www.atnf.csiro.au</a:t>
            </a:r>
            <a:endParaRPr lang="en-US" sz="1500" dirty="0" smtClean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rtl="0" eaLnBrk="1" latinLnBrk="0" hangingPunct="1"/>
            <a:r>
              <a:rPr lang="en-AU" sz="1200" b="1" kern="1200" cap="all" baseline="0" dirty="0" smtClean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Astronomy and SPACE SCIENCE</a:t>
            </a:r>
            <a:endParaRPr lang="en-AU" dirty="0">
              <a:effectLst/>
            </a:endParaRPr>
          </a:p>
        </p:txBody>
      </p:sp>
      <p:sp>
        <p:nvSpPr>
          <p:cNvPr id="38913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Aft>
                <a:spcPct val="0"/>
              </a:spcAft>
            </a:pPr>
            <a:r>
              <a:rPr lang="en-US" dirty="0" smtClean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4179375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LBA Status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775" y="1196752"/>
            <a:ext cx="8461375" cy="4716871"/>
          </a:xfrm>
        </p:spPr>
        <p:txBody>
          <a:bodyPr>
            <a:noAutofit/>
          </a:bodyPr>
          <a:lstStyle/>
          <a:p>
            <a:r>
              <a:rPr lang="en-US" dirty="0" smtClean="0"/>
              <a:t>ATNF 20% annual budget cut</a:t>
            </a:r>
          </a:p>
          <a:p>
            <a:pPr lvl="1"/>
            <a:r>
              <a:rPr lang="en-US" dirty="0" smtClean="0"/>
              <a:t>Significant cuts to observatories already due to impact of ASKAP</a:t>
            </a:r>
          </a:p>
          <a:p>
            <a:r>
              <a:rPr lang="en-US" dirty="0" smtClean="0"/>
              <a:t>Impact on all existing facilities</a:t>
            </a:r>
          </a:p>
          <a:p>
            <a:r>
              <a:rPr lang="en-US" dirty="0" err="1" smtClean="0"/>
              <a:t>Astro</a:t>
            </a:r>
            <a:r>
              <a:rPr lang="en-US" dirty="0" smtClean="0"/>
              <a:t> and engineering research particularly affected</a:t>
            </a:r>
          </a:p>
          <a:p>
            <a:r>
              <a:rPr lang="en-US" dirty="0" smtClean="0"/>
              <a:t>Tasso </a:t>
            </a:r>
            <a:r>
              <a:rPr lang="en-US" dirty="0" err="1" smtClean="0"/>
              <a:t>Tzioumis</a:t>
            </a:r>
            <a:r>
              <a:rPr lang="en-US" dirty="0" smtClean="0"/>
              <a:t>: Assistant </a:t>
            </a:r>
            <a:r>
              <a:rPr lang="en-US" dirty="0"/>
              <a:t>Director – </a:t>
            </a:r>
            <a:r>
              <a:rPr lang="en-US" dirty="0" smtClean="0"/>
              <a:t>Engineering</a:t>
            </a:r>
          </a:p>
          <a:p>
            <a:r>
              <a:rPr lang="en-US" dirty="0" smtClean="0"/>
              <a:t>Me × ½: LBA Lead Scientist</a:t>
            </a:r>
          </a:p>
          <a:p>
            <a:r>
              <a:rPr lang="en-US" dirty="0" smtClean="0"/>
              <a:t>Curtin continue LBA correlation for next 12 months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IVTW 2014 - Australia  |  Chris Phillips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276303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Parkes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775" y="1160748"/>
            <a:ext cx="8461375" cy="4572855"/>
          </a:xfrm>
        </p:spPr>
        <p:txBody>
          <a:bodyPr>
            <a:noAutofit/>
          </a:bodyPr>
          <a:lstStyle/>
          <a:p>
            <a:r>
              <a:rPr lang="en-US" dirty="0" smtClean="0"/>
              <a:t>Reduce staff on site</a:t>
            </a:r>
          </a:p>
          <a:p>
            <a:r>
              <a:rPr lang="en-US" dirty="0" smtClean="0"/>
              <a:t>No onsite observing – Sydney or home institute</a:t>
            </a:r>
          </a:p>
          <a:p>
            <a:r>
              <a:rPr lang="en-US" dirty="0" smtClean="0"/>
              <a:t>Restricted receiver changes</a:t>
            </a:r>
          </a:p>
          <a:p>
            <a:pPr lvl="1"/>
            <a:r>
              <a:rPr lang="en-US" dirty="0" smtClean="0"/>
              <a:t>Standard receivers 1.4 GHz </a:t>
            </a:r>
            <a:r>
              <a:rPr lang="en-US" dirty="0" err="1" smtClean="0"/>
              <a:t>multibeam</a:t>
            </a:r>
            <a:r>
              <a:rPr lang="en-US" dirty="0" smtClean="0"/>
              <a:t> and pulsar 10/50 cm.</a:t>
            </a:r>
          </a:p>
          <a:p>
            <a:pPr lvl="1"/>
            <a:r>
              <a:rPr lang="en-US" dirty="0" smtClean="0"/>
              <a:t>1 “VLBI” swap every 6 months</a:t>
            </a:r>
          </a:p>
          <a:p>
            <a:pPr lvl="1"/>
            <a:r>
              <a:rPr lang="en-US" dirty="0" smtClean="0"/>
              <a:t>2 high frequency receivers each time</a:t>
            </a:r>
          </a:p>
          <a:p>
            <a:r>
              <a:rPr lang="en-US" dirty="0" smtClean="0"/>
              <a:t>Funding received for </a:t>
            </a:r>
            <a:r>
              <a:rPr lang="en-US" dirty="0"/>
              <a:t>wideband 700 MHz to 4 </a:t>
            </a:r>
            <a:r>
              <a:rPr lang="en-US" dirty="0" smtClean="0"/>
              <a:t>GHz receiver</a:t>
            </a:r>
          </a:p>
          <a:p>
            <a:r>
              <a:rPr lang="en-US" dirty="0" smtClean="0"/>
              <a:t>Ongoing testing of 8 Gbps </a:t>
            </a:r>
            <a:r>
              <a:rPr lang="en-US" dirty="0" err="1" smtClean="0"/>
              <a:t>XCube</a:t>
            </a:r>
            <a:r>
              <a:rPr lang="en-US" dirty="0" smtClean="0"/>
              <a:t> sampler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IVTW 2014 - Australia  |  Chris Phillips</a:t>
            </a:r>
            <a:endParaRPr lang="en-AU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6256" y="-13494"/>
            <a:ext cx="2268252" cy="1701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537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ATCA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Reduced operational staff</a:t>
            </a:r>
          </a:p>
          <a:p>
            <a:r>
              <a:rPr lang="en-US" dirty="0" smtClean="0"/>
              <a:t>No onsite observing – </a:t>
            </a:r>
            <a:r>
              <a:rPr lang="en-US" dirty="0"/>
              <a:t>Sydney or home </a:t>
            </a:r>
            <a:r>
              <a:rPr lang="en-US" dirty="0" smtClean="0"/>
              <a:t>institute</a:t>
            </a:r>
          </a:p>
          <a:p>
            <a:r>
              <a:rPr lang="en-US" dirty="0" smtClean="0"/>
              <a:t>Considering focus on large scale projects, unattended observing</a:t>
            </a:r>
          </a:p>
          <a:p>
            <a:r>
              <a:rPr lang="en-US" dirty="0" smtClean="0"/>
              <a:t>No immediate impact on VLBI</a:t>
            </a:r>
          </a:p>
          <a:p>
            <a:r>
              <a:rPr lang="en-US" dirty="0" smtClean="0"/>
              <a:t>Ongoing discussions on wideband voltage output</a:t>
            </a:r>
          </a:p>
          <a:p>
            <a:pPr lvl="1"/>
            <a:r>
              <a:rPr lang="en-US" dirty="0" smtClean="0"/>
              <a:t>Currently restricted to 2x64 MHz despite 2x2 GHz digital frontend</a:t>
            </a:r>
          </a:p>
          <a:p>
            <a:pPr lvl="1"/>
            <a:r>
              <a:rPr lang="en-US" dirty="0" smtClean="0"/>
              <a:t>Using ASKAP processing boards rather than change CABB firmware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IVTW 2014 - Australia  |  Chris Phillips</a:t>
            </a:r>
            <a:endParaRPr lang="en-AU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4208" y="-1"/>
            <a:ext cx="2708023" cy="1805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3836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Mopra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CSIRO “ceasing funding” of Mopra</a:t>
            </a:r>
          </a:p>
          <a:p>
            <a:r>
              <a:rPr lang="en-US" dirty="0" smtClean="0"/>
              <a:t>External groups considering taking over full operations</a:t>
            </a:r>
          </a:p>
          <a:p>
            <a:pPr lvl="1"/>
            <a:r>
              <a:rPr lang="en-US" dirty="0" smtClean="0"/>
              <a:t>May not include VLBI operations….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IVTW 2014 - Australia  |  Chris Phillips</a:t>
            </a:r>
            <a:endParaRPr lang="en-AU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1900" y="-27384"/>
            <a:ext cx="5472100" cy="1261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6887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NRN Network funding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 smtClean="0"/>
              <a:t>Funding for 10 Gbps networks to Parkes, </a:t>
            </a:r>
          </a:p>
          <a:p>
            <a:r>
              <a:rPr lang="en-US" dirty="0" smtClean="0"/>
              <a:t>ATCA and Mopra</a:t>
            </a:r>
          </a:p>
          <a:p>
            <a:r>
              <a:rPr lang="en-US" dirty="0" smtClean="0"/>
              <a:t>10 Gbps “ring” between observatories </a:t>
            </a:r>
            <a:br>
              <a:rPr lang="en-US" dirty="0" smtClean="0"/>
            </a:br>
            <a:r>
              <a:rPr lang="en-US" dirty="0" smtClean="0"/>
              <a:t>and Sydney for production traffic</a:t>
            </a:r>
          </a:p>
          <a:p>
            <a:pPr lvl="1"/>
            <a:r>
              <a:rPr lang="en-US" dirty="0" smtClean="0"/>
              <a:t>Routed via 10 Gbps firewall in Canberra (shared with rest CSIRO)</a:t>
            </a:r>
          </a:p>
          <a:p>
            <a:r>
              <a:rPr lang="en-US" dirty="0" smtClean="0"/>
              <a:t>10 Gbps dedicated “research” links from observatories to supercomputing facilities around Australia</a:t>
            </a:r>
          </a:p>
          <a:p>
            <a:r>
              <a:rPr lang="en-US" dirty="0" smtClean="0"/>
              <a:t>“First Packet” end Q1 2015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IVTW 2014 - Australia  |  Chris Phillips</a:t>
            </a:r>
            <a:endParaRPr lang="en-AU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4802" y="-16038"/>
            <a:ext cx="1829198" cy="243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0273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IVTW 2014 - Australia  |  Chris Phillips</a:t>
            </a:r>
            <a:endParaRPr lang="en-AU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439"/>
          <a:stretch/>
        </p:blipFill>
        <p:spPr>
          <a:xfrm>
            <a:off x="179512" y="8622"/>
            <a:ext cx="8820980" cy="6001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3338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smtClean="0"/>
              <a:t>IVTW 2014 - Australia  |  Chris Phillips</a:t>
            </a:r>
            <a:endParaRPr lang="en-AU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369" y="116632"/>
            <a:ext cx="9144000" cy="5812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1282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CSIRO Theme">
  <a:themeElements>
    <a:clrScheme name="CSIRO Midday">
      <a:dk1>
        <a:sysClr val="windowText" lastClr="000000"/>
      </a:dk1>
      <a:lt1>
        <a:srgbClr val="FFFFFF"/>
      </a:lt1>
      <a:dk2>
        <a:srgbClr val="000000"/>
      </a:dk2>
      <a:lt2>
        <a:srgbClr val="FFFFFF"/>
      </a:lt2>
      <a:accent1>
        <a:srgbClr val="00A9CE"/>
      </a:accent1>
      <a:accent2>
        <a:srgbClr val="00313C"/>
      </a:accent2>
      <a:accent3>
        <a:srgbClr val="78BE20"/>
      </a:accent3>
      <a:accent4>
        <a:srgbClr val="4A7729"/>
      </a:accent4>
      <a:accent5>
        <a:srgbClr val="9FAEE5"/>
      </a:accent5>
      <a:accent6>
        <a:srgbClr val="1E22AA"/>
      </a:accent6>
      <a:hlink>
        <a:srgbClr val="41B6E6"/>
      </a:hlink>
      <a:folHlink>
        <a:srgbClr val="004B87"/>
      </a:folHlink>
    </a:clrScheme>
    <a:fontScheme name="CSIRO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18873</TotalTime>
  <Words>958</Words>
  <Application>Microsoft Macintosh PowerPoint</Application>
  <PresentationFormat>On-screen Show (4:3)</PresentationFormat>
  <Paragraphs>167</Paragraphs>
  <Slides>25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CSIRO Theme</vt:lpstr>
      <vt:lpstr>VLBI Developments in Australia</vt:lpstr>
      <vt:lpstr>LBA</vt:lpstr>
      <vt:lpstr>LBA Status </vt:lpstr>
      <vt:lpstr>Parkes</vt:lpstr>
      <vt:lpstr>ATCA</vt:lpstr>
      <vt:lpstr>Mopra</vt:lpstr>
      <vt:lpstr>NRN Network funding</vt:lpstr>
      <vt:lpstr>PowerPoint Presentation</vt:lpstr>
      <vt:lpstr>PowerPoint Presentation</vt:lpstr>
      <vt:lpstr>Galaxy</vt:lpstr>
      <vt:lpstr>ASKAP PAF VLBI</vt:lpstr>
      <vt:lpstr>ASKAP Digital processing</vt:lpstr>
      <vt:lpstr>“Oversampled” filterbank</vt:lpstr>
      <vt:lpstr>VLBI challenges</vt:lpstr>
      <vt:lpstr>Resampling</vt:lpstr>
      <vt:lpstr>FFT Resampling</vt:lpstr>
      <vt:lpstr>PowerPoint Presentation</vt:lpstr>
      <vt:lpstr>PowerPoint Presentation</vt:lpstr>
      <vt:lpstr>PowerPoint Presentation</vt:lpstr>
      <vt:lpstr>7mm/3mm VLBI</vt:lpstr>
      <vt:lpstr>A Global multi-Chan mm-VLBI array</vt:lpstr>
      <vt:lpstr>Optical Fibre Phase Transfer</vt:lpstr>
      <vt:lpstr>Narrabri – Mopra - Narrabri Transfer </vt:lpstr>
      <vt:lpstr>Dual-Channel Radiotelescope Measurements on 18/02/2014</vt:lpstr>
      <vt:lpstr>Thank you</vt:lpstr>
    </vt:vector>
  </TitlesOfParts>
  <Company>CSIRO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Siobhan</dc:creator>
  <cp:lastModifiedBy>Chris Phillips</cp:lastModifiedBy>
  <cp:revision>141</cp:revision>
  <dcterms:created xsi:type="dcterms:W3CDTF">2012-03-08T08:59:24Z</dcterms:created>
  <dcterms:modified xsi:type="dcterms:W3CDTF">2014-11-11T17:23:49Z</dcterms:modified>
</cp:coreProperties>
</file>