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719" r:id="rId2"/>
    <p:sldId id="855" r:id="rId3"/>
    <p:sldId id="858" r:id="rId4"/>
    <p:sldId id="859" r:id="rId5"/>
    <p:sldId id="860" r:id="rId6"/>
    <p:sldId id="857" r:id="rId7"/>
    <p:sldId id="862" r:id="rId8"/>
    <p:sldId id="861" r:id="rId9"/>
    <p:sldId id="866" r:id="rId10"/>
    <p:sldId id="867" r:id="rId11"/>
    <p:sldId id="868" r:id="rId12"/>
    <p:sldId id="856" r:id="rId13"/>
    <p:sldId id="865" r:id="rId14"/>
    <p:sldId id="864" r:id="rId15"/>
  </p:sldIdLst>
  <p:sldSz cx="9144000" cy="6858000" type="screen4x3"/>
  <p:notesSz cx="7315200" cy="9601200"/>
  <p:defaultTextStyle>
    <a:defPPr>
      <a:defRPr lang="en-US"/>
    </a:defPPr>
    <a:lvl1pPr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1pPr>
    <a:lvl2pPr marL="4572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2pPr>
    <a:lvl3pPr marL="9144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3pPr>
    <a:lvl4pPr marL="13716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4pPr>
    <a:lvl5pPr marL="1828800" algn="l" rtl="0" fontAlgn="base">
      <a:spcBef>
        <a:spcPct val="0"/>
      </a:spcBef>
      <a:spcAft>
        <a:spcPct val="0"/>
      </a:spcAft>
      <a:defRPr sz="12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12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12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12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12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E0202"/>
    <a:srgbClr val="FF3300"/>
    <a:srgbClr val="FFFFFF"/>
    <a:srgbClr val="EAEAEA"/>
    <a:srgbClr val="DDDDDD"/>
    <a:srgbClr val="4D4D4D"/>
    <a:srgbClr val="890407"/>
    <a:srgbClr val="9F050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0">
  <p:normalViewPr horzBarState="maximized">
    <p:restoredLeft sz="15620"/>
    <p:restoredTop sz="77970" autoAdjust="0"/>
  </p:normalViewPr>
  <p:slideViewPr>
    <p:cSldViewPr>
      <p:cViewPr varScale="1">
        <p:scale>
          <a:sx n="144" d="100"/>
          <a:sy n="144" d="100"/>
        </p:scale>
        <p:origin x="-112" y="-192"/>
      </p:cViewPr>
      <p:guideLst>
        <p:guide orient="horz" pos="2160"/>
        <p:guide pos="2880"/>
      </p:guideLst>
    </p:cSldViewPr>
  </p:slideViewPr>
  <p:outlineViewPr>
    <p:cViewPr>
      <p:scale>
        <a:sx n="33" d="100"/>
        <a:sy n="33" d="100"/>
      </p:scale>
      <p:origin x="0" y="0"/>
    </p:cViewPr>
  </p:outlineViewPr>
  <p:notesTextViewPr>
    <p:cViewPr>
      <p:scale>
        <a:sx n="90" d="100"/>
        <a:sy n="90" d="100"/>
      </p:scale>
      <p:origin x="0" y="0"/>
    </p:cViewPr>
  </p:notesTextViewPr>
  <p:sorterViewPr>
    <p:cViewPr>
      <p:scale>
        <a:sx n="137" d="100"/>
        <a:sy n="137" d="100"/>
      </p:scale>
      <p:origin x="0" y="0"/>
    </p:cViewPr>
  </p:sorterViewPr>
  <p:notesViewPr>
    <p:cSldViewPr>
      <p:cViewPr varScale="1">
        <p:scale>
          <a:sx n="89" d="100"/>
          <a:sy n="89" d="100"/>
        </p:scale>
        <p:origin x="-2768" y="-112"/>
      </p:cViewPr>
      <p:guideLst>
        <p:guide orient="horz" pos="3024"/>
        <p:guide pos="2305"/>
      </p:guideLst>
    </p:cSldViewPr>
  </p:notesViewPr>
  <p:gridSpacing cx="45005" cy="45005"/>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20889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208900"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20890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vl1pPr>
          </a:lstStyle>
          <a:p>
            <a:pPr>
              <a:defRPr/>
            </a:pPr>
            <a:fld id="{C5ED2198-ECC9-1742-9232-3E910F7AFD60}" type="slidenum">
              <a:rPr lang="en-US"/>
              <a:pPr>
                <a:defRPr/>
              </a:pPr>
              <a:t>‹#›</a:t>
            </a:fld>
            <a:endParaRPr lang="en-US"/>
          </a:p>
        </p:txBody>
      </p:sp>
    </p:spTree>
    <p:extLst>
      <p:ext uri="{BB962C8B-B14F-4D97-AF65-F5344CB8AC3E}">
        <p14:creationId xmlns:p14="http://schemas.microsoft.com/office/powerpoint/2010/main" val="3590736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5123"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14340" name="Rectangle 4"/>
          <p:cNvSpPr>
            <a:spLocks noGrp="1" noRot="1" noChangeAspect="1" noChangeArrowheads="1" noTextEdit="1"/>
          </p:cNvSpPr>
          <p:nvPr>
            <p:ph type="sldImg" idx="2"/>
          </p:nvPr>
        </p:nvSpPr>
        <p:spPr bwMode="auto">
          <a:xfrm>
            <a:off x="1258888" y="719138"/>
            <a:ext cx="4802187" cy="3602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5" name="Rectangle 5"/>
          <p:cNvSpPr>
            <a:spLocks noGrp="1" noChangeArrowheads="1"/>
          </p:cNvSpPr>
          <p:nvPr>
            <p:ph type="body" sz="quarter" idx="3"/>
          </p:nvPr>
        </p:nvSpPr>
        <p:spPr bwMode="auto">
          <a:xfrm>
            <a:off x="974725" y="4560888"/>
            <a:ext cx="5365750" cy="432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Haga clic para modificar el estilo de texto del patrón</a:t>
            </a:r>
          </a:p>
          <a:p>
            <a:pPr lvl="1"/>
            <a:r>
              <a:rPr lang="en-US" noProof="0"/>
              <a:t>Segundo nivel</a:t>
            </a:r>
          </a:p>
          <a:p>
            <a:pPr lvl="2"/>
            <a:r>
              <a:rPr lang="en-US" noProof="0"/>
              <a:t>Tercer nivel</a:t>
            </a:r>
          </a:p>
          <a:p>
            <a:pPr lvl="3"/>
            <a:r>
              <a:rPr lang="en-US" noProof="0"/>
              <a:t>Cuarto nivel</a:t>
            </a:r>
          </a:p>
          <a:p>
            <a:pPr lvl="4"/>
            <a:r>
              <a:rPr lang="en-US" noProof="0"/>
              <a:t>Quinto nivel</a:t>
            </a:r>
          </a:p>
        </p:txBody>
      </p:sp>
      <p:sp>
        <p:nvSpPr>
          <p:cNvPr id="5126"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5127"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vl1pPr>
          </a:lstStyle>
          <a:p>
            <a:pPr>
              <a:defRPr/>
            </a:pPr>
            <a:fld id="{2CA05534-545D-4D4D-B4A5-13EFACBAD6A8}" type="slidenum">
              <a:rPr lang="en-US"/>
              <a:pPr>
                <a:defRPr/>
              </a:pPr>
              <a:t>‹#›</a:t>
            </a:fld>
            <a:endParaRPr lang="en-US"/>
          </a:p>
        </p:txBody>
      </p:sp>
    </p:spTree>
    <p:extLst>
      <p:ext uri="{BB962C8B-B14F-4D97-AF65-F5344CB8AC3E}">
        <p14:creationId xmlns:p14="http://schemas.microsoft.com/office/powerpoint/2010/main" val="26672002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82C87E55-A414-8449-8D56-D8BEA5B8B08A}" type="slidenum">
              <a:rPr lang="en-US"/>
              <a:pPr eaLnBrk="1" hangingPunct="1"/>
              <a:t>1</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baseline="0" dirty="0" smtClean="0">
                <a:ea typeface="ＭＳ Ｐゴシック" charset="0"/>
                <a:cs typeface="ＭＳ Ｐゴシック" charset="0"/>
              </a:rPr>
              <a:t>made to both chapters.</a:t>
            </a:r>
            <a:endParaRPr lang="en-US" dirty="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10</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11</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12</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13</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14</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2</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3</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4</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5</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6</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7</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8</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charset="0"/>
                <a:ea typeface="ＭＳ Ｐゴシック" charset="0"/>
                <a:cs typeface="ＭＳ Ｐゴシック" charset="0"/>
              </a:defRPr>
            </a:lvl1pPr>
            <a:lvl2pPr marL="742950" indent="-285750" eaLnBrk="0" hangingPunct="0">
              <a:defRPr sz="1200">
                <a:solidFill>
                  <a:schemeClr val="tx1"/>
                </a:solidFill>
                <a:latin typeface="Times New Roman" charset="0"/>
                <a:ea typeface="ＭＳ Ｐゴシック" charset="0"/>
              </a:defRPr>
            </a:lvl2pPr>
            <a:lvl3pPr marL="1143000" indent="-228600" eaLnBrk="0" hangingPunct="0">
              <a:defRPr sz="1200">
                <a:solidFill>
                  <a:schemeClr val="tx1"/>
                </a:solidFill>
                <a:latin typeface="Times New Roman" charset="0"/>
                <a:ea typeface="ＭＳ Ｐゴシック" charset="0"/>
              </a:defRPr>
            </a:lvl3pPr>
            <a:lvl4pPr marL="1600200" indent="-228600" eaLnBrk="0" hangingPunct="0">
              <a:defRPr sz="1200">
                <a:solidFill>
                  <a:schemeClr val="tx1"/>
                </a:solidFill>
                <a:latin typeface="Times New Roman" charset="0"/>
                <a:ea typeface="ＭＳ Ｐゴシック" charset="0"/>
              </a:defRPr>
            </a:lvl4pPr>
            <a:lvl5pPr marL="2057400" indent="-228600" eaLnBrk="0" hangingPunct="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pPr eaLnBrk="1" hangingPunct="1"/>
            <a:fld id="{0022D763-D79F-244F-A1AB-1798A609E929}" type="slidenum">
              <a:rPr lang="en-US"/>
              <a:pPr eaLnBrk="1" hangingPunct="1"/>
              <a:t>9</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x-none" smtClean="0"/>
              <a:t>Clic para editar título</a:t>
            </a:r>
            <a:endParaRPr lang="es-ES_tradnl"/>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x-none" smtClean="0"/>
              <a:t>Haga clic para modificar el estilo de subtítulo del patrón</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69DE01F7-5CD8-0747-BCE8-E29861FF5044}" type="slidenum">
              <a:rPr lang="en-US"/>
              <a:pPr>
                <a:defRPr/>
              </a:pPr>
              <a:t>‹#›</a:t>
            </a:fld>
            <a:endParaRPr lang="en-US"/>
          </a:p>
        </p:txBody>
      </p:sp>
    </p:spTree>
    <p:extLst>
      <p:ext uri="{BB962C8B-B14F-4D97-AF65-F5344CB8AC3E}">
        <p14:creationId xmlns:p14="http://schemas.microsoft.com/office/powerpoint/2010/main" val="613043400"/>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9C8030F6-ADC6-2A41-8162-CB1310C1FDF2}" type="slidenum">
              <a:rPr lang="en-US"/>
              <a:pPr>
                <a:defRPr/>
              </a:pPr>
              <a:t>‹#›</a:t>
            </a:fld>
            <a:endParaRPr lang="en-US"/>
          </a:p>
        </p:txBody>
      </p:sp>
    </p:spTree>
    <p:extLst>
      <p:ext uri="{BB962C8B-B14F-4D97-AF65-F5344CB8AC3E}">
        <p14:creationId xmlns:p14="http://schemas.microsoft.com/office/powerpoint/2010/main" val="1419986888"/>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15100" y="609600"/>
            <a:ext cx="1943100" cy="5486400"/>
          </a:xfrm>
        </p:spPr>
        <p:txBody>
          <a:bodyPr vert="eaVert"/>
          <a:lstStyle/>
          <a:p>
            <a:r>
              <a:rPr lang="x-none" smtClean="0"/>
              <a:t>Clic para editar título</a:t>
            </a:r>
            <a:endParaRPr lang="es-ES_tradnl"/>
          </a:p>
        </p:txBody>
      </p:sp>
      <p:sp>
        <p:nvSpPr>
          <p:cNvPr id="3" name="Marcador de texto vertical 2"/>
          <p:cNvSpPr>
            <a:spLocks noGrp="1"/>
          </p:cNvSpPr>
          <p:nvPr>
            <p:ph type="body" orient="vert" idx="1"/>
          </p:nvPr>
        </p:nvSpPr>
        <p:spPr>
          <a:xfrm>
            <a:off x="685800" y="609600"/>
            <a:ext cx="5676900" cy="5486400"/>
          </a:xfrm>
        </p:spPr>
        <p:txBody>
          <a:bodyPr vert="eaVert"/>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1EC51ACB-6643-374C-9A35-46E45C4CB095}" type="slidenum">
              <a:rPr lang="en-US"/>
              <a:pPr>
                <a:defRPr/>
              </a:pPr>
              <a:t>‹#›</a:t>
            </a:fld>
            <a:endParaRPr lang="en-US"/>
          </a:p>
        </p:txBody>
      </p:sp>
    </p:spTree>
    <p:extLst>
      <p:ext uri="{BB962C8B-B14F-4D97-AF65-F5344CB8AC3E}">
        <p14:creationId xmlns:p14="http://schemas.microsoft.com/office/powerpoint/2010/main" val="604169914"/>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smtClean="0"/>
              <a:t>Clic para editar título</a:t>
            </a:r>
            <a:endParaRPr lang="es-ES_tradnl"/>
          </a:p>
        </p:txBody>
      </p:sp>
      <p:sp>
        <p:nvSpPr>
          <p:cNvPr id="3" name="Marcador de contenido 2"/>
          <p:cNvSpPr>
            <a:spLocks noGrp="1"/>
          </p:cNvSpPr>
          <p:nvPr>
            <p:ph idx="1"/>
          </p:nvPr>
        </p:nvSpPr>
        <p:spPr/>
        <p:txBody>
          <a:bodyPr/>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6A27BD1F-CD3A-C345-9BBF-4EF5BB2D1106}" type="slidenum">
              <a:rPr lang="en-US"/>
              <a:pPr>
                <a:defRPr/>
              </a:pPr>
              <a:t>‹#›</a:t>
            </a:fld>
            <a:endParaRPr lang="en-US"/>
          </a:p>
        </p:txBody>
      </p:sp>
    </p:spTree>
    <p:extLst>
      <p:ext uri="{BB962C8B-B14F-4D97-AF65-F5344CB8AC3E}">
        <p14:creationId xmlns:p14="http://schemas.microsoft.com/office/powerpoint/2010/main" val="309195927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x-none" smtClean="0"/>
              <a:t>Clic para editar título</a:t>
            </a:r>
            <a:endParaRPr lang="es-ES_tradnl"/>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x-none"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994BF2AF-E2D7-3A46-B8D6-C331F16E719F}" type="slidenum">
              <a:rPr lang="en-US"/>
              <a:pPr>
                <a:defRPr/>
              </a:pPr>
              <a:t>‹#›</a:t>
            </a:fld>
            <a:endParaRPr lang="en-US"/>
          </a:p>
        </p:txBody>
      </p:sp>
    </p:spTree>
    <p:extLst>
      <p:ext uri="{BB962C8B-B14F-4D97-AF65-F5344CB8AC3E}">
        <p14:creationId xmlns:p14="http://schemas.microsoft.com/office/powerpoint/2010/main" val="365426672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smtClean="0"/>
              <a:t>Clic para editar título</a:t>
            </a:r>
            <a:endParaRPr lang="es-ES_tradnl"/>
          </a:p>
        </p:txBody>
      </p:sp>
      <p:sp>
        <p:nvSpPr>
          <p:cNvPr id="3" name="Marcador de contenid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4" name="Marcador de contenid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7" name="Rectangle 6"/>
          <p:cNvSpPr>
            <a:spLocks noGrp="1" noChangeArrowheads="1"/>
          </p:cNvSpPr>
          <p:nvPr>
            <p:ph type="sldNum" sz="quarter" idx="12"/>
          </p:nvPr>
        </p:nvSpPr>
        <p:spPr>
          <a:ln/>
        </p:spPr>
        <p:txBody>
          <a:bodyPr/>
          <a:lstStyle>
            <a:lvl1pPr>
              <a:defRPr/>
            </a:lvl1pPr>
          </a:lstStyle>
          <a:p>
            <a:pPr>
              <a:defRPr/>
            </a:pPr>
            <a:fld id="{A01B0433-6C8E-7D4A-B445-69C18FF849C3}" type="slidenum">
              <a:rPr lang="en-US"/>
              <a:pPr>
                <a:defRPr/>
              </a:pPr>
              <a:t>‹#›</a:t>
            </a:fld>
            <a:endParaRPr lang="en-US"/>
          </a:p>
        </p:txBody>
      </p:sp>
    </p:spTree>
    <p:extLst>
      <p:ext uri="{BB962C8B-B14F-4D97-AF65-F5344CB8AC3E}">
        <p14:creationId xmlns:p14="http://schemas.microsoft.com/office/powerpoint/2010/main" val="1667344040"/>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x-none" smtClean="0"/>
              <a:t>Clic para editar título</a:t>
            </a:r>
            <a:endParaRPr lang="es-ES_tradnl"/>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7" name="Rectangle 4"/>
          <p:cNvSpPr>
            <a:spLocks noGrp="1" noChangeArrowheads="1"/>
          </p:cNvSpPr>
          <p:nvPr>
            <p:ph type="dt" sz="half" idx="10"/>
          </p:nvPr>
        </p:nvSpPr>
        <p:spPr>
          <a:ln/>
        </p:spPr>
        <p:txBody>
          <a:bodyPr/>
          <a:lstStyle>
            <a:lvl1pPr>
              <a:defRPr/>
            </a:lvl1pPr>
          </a:lstStyle>
          <a:p>
            <a:pPr>
              <a:defRPr/>
            </a:pPr>
            <a:endParaRPr lang="es-ES_tradnl"/>
          </a:p>
        </p:txBody>
      </p:sp>
      <p:sp>
        <p:nvSpPr>
          <p:cNvPr id="8"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9" name="Rectangle 6"/>
          <p:cNvSpPr>
            <a:spLocks noGrp="1" noChangeArrowheads="1"/>
          </p:cNvSpPr>
          <p:nvPr>
            <p:ph type="sldNum" sz="quarter" idx="12"/>
          </p:nvPr>
        </p:nvSpPr>
        <p:spPr>
          <a:ln/>
        </p:spPr>
        <p:txBody>
          <a:bodyPr/>
          <a:lstStyle>
            <a:lvl1pPr>
              <a:defRPr/>
            </a:lvl1pPr>
          </a:lstStyle>
          <a:p>
            <a:pPr>
              <a:defRPr/>
            </a:pPr>
            <a:fld id="{999D2C70-8D76-D445-8998-4C359000187B}" type="slidenum">
              <a:rPr lang="en-US"/>
              <a:pPr>
                <a:defRPr/>
              </a:pPr>
              <a:t>‹#›</a:t>
            </a:fld>
            <a:endParaRPr lang="en-US"/>
          </a:p>
        </p:txBody>
      </p:sp>
    </p:spTree>
    <p:extLst>
      <p:ext uri="{BB962C8B-B14F-4D97-AF65-F5344CB8AC3E}">
        <p14:creationId xmlns:p14="http://schemas.microsoft.com/office/powerpoint/2010/main" val="319365174"/>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smtClean="0"/>
              <a:t>Clic para editar título</a:t>
            </a:r>
            <a:endParaRPr lang="es-ES_tradnl"/>
          </a:p>
        </p:txBody>
      </p:sp>
      <p:sp>
        <p:nvSpPr>
          <p:cNvPr id="3" name="Rectangle 4"/>
          <p:cNvSpPr>
            <a:spLocks noGrp="1" noChangeArrowheads="1"/>
          </p:cNvSpPr>
          <p:nvPr>
            <p:ph type="dt" sz="half" idx="10"/>
          </p:nvPr>
        </p:nvSpPr>
        <p:spPr>
          <a:ln/>
        </p:spPr>
        <p:txBody>
          <a:bodyPr/>
          <a:lstStyle>
            <a:lvl1pPr>
              <a:defRPr/>
            </a:lvl1pPr>
          </a:lstStyle>
          <a:p>
            <a:pPr>
              <a:defRPr/>
            </a:pPr>
            <a:endParaRPr lang="es-ES_tradnl"/>
          </a:p>
        </p:txBody>
      </p:sp>
      <p:sp>
        <p:nvSpPr>
          <p:cNvPr id="4"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5" name="Rectangle 6"/>
          <p:cNvSpPr>
            <a:spLocks noGrp="1" noChangeArrowheads="1"/>
          </p:cNvSpPr>
          <p:nvPr>
            <p:ph type="sldNum" sz="quarter" idx="12"/>
          </p:nvPr>
        </p:nvSpPr>
        <p:spPr>
          <a:ln/>
        </p:spPr>
        <p:txBody>
          <a:bodyPr/>
          <a:lstStyle>
            <a:lvl1pPr>
              <a:defRPr/>
            </a:lvl1pPr>
          </a:lstStyle>
          <a:p>
            <a:pPr>
              <a:defRPr/>
            </a:pPr>
            <a:fld id="{AD272D42-0F60-4F49-8361-2C467AC84B75}" type="slidenum">
              <a:rPr lang="en-US"/>
              <a:pPr>
                <a:defRPr/>
              </a:pPr>
              <a:t>‹#›</a:t>
            </a:fld>
            <a:endParaRPr lang="en-US"/>
          </a:p>
        </p:txBody>
      </p:sp>
    </p:spTree>
    <p:extLst>
      <p:ext uri="{BB962C8B-B14F-4D97-AF65-F5344CB8AC3E}">
        <p14:creationId xmlns:p14="http://schemas.microsoft.com/office/powerpoint/2010/main" val="358177978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_tradnl"/>
          </a:p>
        </p:txBody>
      </p:sp>
      <p:sp>
        <p:nvSpPr>
          <p:cNvPr id="3"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4" name="Rectangle 6"/>
          <p:cNvSpPr>
            <a:spLocks noGrp="1" noChangeArrowheads="1"/>
          </p:cNvSpPr>
          <p:nvPr>
            <p:ph type="sldNum" sz="quarter" idx="12"/>
          </p:nvPr>
        </p:nvSpPr>
        <p:spPr>
          <a:ln/>
        </p:spPr>
        <p:txBody>
          <a:bodyPr/>
          <a:lstStyle>
            <a:lvl1pPr>
              <a:defRPr/>
            </a:lvl1pPr>
          </a:lstStyle>
          <a:p>
            <a:pPr>
              <a:defRPr/>
            </a:pPr>
            <a:fld id="{1E98564B-C8C9-2C42-A681-643683B41515}" type="slidenum">
              <a:rPr lang="en-US"/>
              <a:pPr>
                <a:defRPr/>
              </a:pPr>
              <a:t>‹#›</a:t>
            </a:fld>
            <a:endParaRPr lang="en-US"/>
          </a:p>
        </p:txBody>
      </p:sp>
    </p:spTree>
    <p:extLst>
      <p:ext uri="{BB962C8B-B14F-4D97-AF65-F5344CB8AC3E}">
        <p14:creationId xmlns:p14="http://schemas.microsoft.com/office/powerpoint/2010/main" val="2028292852"/>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x-none" smtClean="0"/>
              <a:t>Clic para editar título</a:t>
            </a:r>
            <a:endParaRPr lang="es-ES_tradnl"/>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Haga clic para modificar el estilo de texto del patrón</a:t>
            </a:r>
          </a:p>
          <a:p>
            <a:pPr lvl="1"/>
            <a:r>
              <a:rPr lang="x-none" smtClean="0"/>
              <a:t>Segundo nivel</a:t>
            </a:r>
          </a:p>
          <a:p>
            <a:pPr lvl="2"/>
            <a:r>
              <a:rPr lang="x-none" smtClean="0"/>
              <a:t>Tercer nivel</a:t>
            </a:r>
          </a:p>
          <a:p>
            <a:pPr lvl="3"/>
            <a:r>
              <a:rPr lang="x-none" smtClean="0"/>
              <a:t>Cuarto nivel</a:t>
            </a:r>
          </a:p>
          <a:p>
            <a:pPr lvl="4"/>
            <a:r>
              <a:rPr lang="x-none" smtClean="0"/>
              <a:t>Quinto nivel</a:t>
            </a:r>
            <a:endParaRPr lang="es-ES_tradnl"/>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7" name="Rectangle 6"/>
          <p:cNvSpPr>
            <a:spLocks noGrp="1" noChangeArrowheads="1"/>
          </p:cNvSpPr>
          <p:nvPr>
            <p:ph type="sldNum" sz="quarter" idx="12"/>
          </p:nvPr>
        </p:nvSpPr>
        <p:spPr>
          <a:ln/>
        </p:spPr>
        <p:txBody>
          <a:bodyPr/>
          <a:lstStyle>
            <a:lvl1pPr>
              <a:defRPr/>
            </a:lvl1pPr>
          </a:lstStyle>
          <a:p>
            <a:pPr>
              <a:defRPr/>
            </a:pPr>
            <a:fld id="{4386D8BF-C3F8-CD49-8267-76E579F6B94C}" type="slidenum">
              <a:rPr lang="en-US"/>
              <a:pPr>
                <a:defRPr/>
              </a:pPr>
              <a:t>‹#›</a:t>
            </a:fld>
            <a:endParaRPr lang="en-US"/>
          </a:p>
        </p:txBody>
      </p:sp>
    </p:spTree>
    <p:extLst>
      <p:ext uri="{BB962C8B-B14F-4D97-AF65-F5344CB8AC3E}">
        <p14:creationId xmlns:p14="http://schemas.microsoft.com/office/powerpoint/2010/main" val="249835180"/>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x-none" smtClean="0"/>
              <a:t>Clic para editar título</a:t>
            </a:r>
            <a:endParaRPr lang="es-ES_tradnl"/>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smtClean="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_tradnl"/>
          </a:p>
        </p:txBody>
      </p:sp>
      <p:sp>
        <p:nvSpPr>
          <p:cNvPr id="6"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7" name="Rectangle 6"/>
          <p:cNvSpPr>
            <a:spLocks noGrp="1" noChangeArrowheads="1"/>
          </p:cNvSpPr>
          <p:nvPr>
            <p:ph type="sldNum" sz="quarter" idx="12"/>
          </p:nvPr>
        </p:nvSpPr>
        <p:spPr>
          <a:ln/>
        </p:spPr>
        <p:txBody>
          <a:bodyPr/>
          <a:lstStyle>
            <a:lvl1pPr>
              <a:defRPr/>
            </a:lvl1pPr>
          </a:lstStyle>
          <a:p>
            <a:pPr>
              <a:defRPr/>
            </a:pPr>
            <a:fld id="{9C522CFF-28F2-A54D-AAF5-1CBC0EA094ED}" type="slidenum">
              <a:rPr lang="en-US"/>
              <a:pPr>
                <a:defRPr/>
              </a:pPr>
              <a:t>‹#›</a:t>
            </a:fld>
            <a:endParaRPr lang="en-US"/>
          </a:p>
        </p:txBody>
      </p:sp>
    </p:spTree>
    <p:extLst>
      <p:ext uri="{BB962C8B-B14F-4D97-AF65-F5344CB8AC3E}">
        <p14:creationId xmlns:p14="http://schemas.microsoft.com/office/powerpoint/2010/main" val="3976933699"/>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08" charset="0"/>
                <a:ea typeface="ＭＳ Ｐゴシック" pitchFamily="-108" charset="-128"/>
                <a:cs typeface="ＭＳ Ｐゴシック" pitchFamily="-108" charset="-128"/>
              </a:defRPr>
            </a:lvl1pPr>
          </a:lstStyle>
          <a:p>
            <a:pPr>
              <a:defRPr/>
            </a:pPr>
            <a:endParaRPr lang="es-ES_tradnl"/>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8B18B78-E130-8948-8713-50555F0F9940}"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hyperlink" Target="https://deki.mpifr-bonn.mpg.de/Working_Groups/EVN_TOG/Permanent_Action_Items" TargetMode="External"/><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hyperlink" Target="https://deki.mpifr-bonn.mpg.de/Working_Groups/EVN_TOG/Permanent_Action_Item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Text Box 27"/>
          <p:cNvSpPr txBox="1">
            <a:spLocks noChangeArrowheads="1"/>
          </p:cNvSpPr>
          <p:nvPr/>
        </p:nvSpPr>
        <p:spPr bwMode="auto">
          <a:xfrm>
            <a:off x="1151620" y="1448780"/>
            <a:ext cx="7066403" cy="707886"/>
          </a:xfrm>
          <a:prstGeom prst="rect">
            <a:avLst/>
          </a:prstGeom>
          <a:noFill/>
          <a:ln w="9525">
            <a:noFill/>
            <a:miter lim="800000"/>
            <a:headEnd/>
            <a:tailEnd/>
          </a:ln>
          <a:effectLst/>
        </p:spPr>
        <p:txBody>
          <a:bodyPr wrap="square">
            <a:spAutoFit/>
          </a:bodyPr>
          <a:lstStyle>
            <a:lvl1pPr eaLnBrk="0" hangingPunct="0">
              <a:defRPr sz="1200">
                <a:solidFill>
                  <a:schemeClr val="tx1"/>
                </a:solidFill>
                <a:latin typeface="Times New Roman" charset="0"/>
                <a:ea typeface="ＭＳ Ｐゴシック" charset="0"/>
                <a:cs typeface="ＭＳ Ｐゴシック" charset="0"/>
              </a:defRPr>
            </a:lvl1pPr>
            <a:lvl2pPr marL="37931725" indent="-37474525" eaLnBrk="0" hangingPunct="0">
              <a:defRPr sz="1200">
                <a:solidFill>
                  <a:schemeClr val="tx1"/>
                </a:solidFill>
                <a:latin typeface="Times New Roman" charset="0"/>
                <a:ea typeface="ＭＳ Ｐゴシック" charset="0"/>
              </a:defRPr>
            </a:lvl2pPr>
            <a:lvl3pPr eaLnBrk="0" hangingPunct="0">
              <a:defRPr sz="1200">
                <a:solidFill>
                  <a:schemeClr val="tx1"/>
                </a:solidFill>
                <a:latin typeface="Times New Roman" charset="0"/>
                <a:ea typeface="ＭＳ Ｐゴシック" charset="0"/>
              </a:defRPr>
            </a:lvl3pPr>
            <a:lvl4pPr eaLnBrk="0" hangingPunct="0">
              <a:defRPr sz="1200">
                <a:solidFill>
                  <a:schemeClr val="tx1"/>
                </a:solidFill>
                <a:latin typeface="Times New Roman" charset="0"/>
                <a:ea typeface="ＭＳ Ｐゴシック" charset="0"/>
              </a:defRPr>
            </a:lvl4pPr>
            <a:lvl5pPr eaLnBrk="0" hangingPunct="0">
              <a:defRPr sz="1200">
                <a:solidFill>
                  <a:schemeClr val="tx1"/>
                </a:solidFill>
                <a:latin typeface="Times New Roman" charset="0"/>
                <a:ea typeface="ＭＳ Ｐゴシック" charset="0"/>
              </a:defRPr>
            </a:lvl5pPr>
            <a:lvl6pPr marL="457200" eaLnBrk="0" fontAlgn="base" hangingPunct="0">
              <a:spcBef>
                <a:spcPct val="0"/>
              </a:spcBef>
              <a:spcAft>
                <a:spcPct val="0"/>
              </a:spcAft>
              <a:defRPr sz="1200">
                <a:solidFill>
                  <a:schemeClr val="tx1"/>
                </a:solidFill>
                <a:latin typeface="Times New Roman" charset="0"/>
                <a:ea typeface="ＭＳ Ｐゴシック" charset="0"/>
              </a:defRPr>
            </a:lvl6pPr>
            <a:lvl7pPr marL="914400" eaLnBrk="0" fontAlgn="base" hangingPunct="0">
              <a:spcBef>
                <a:spcPct val="0"/>
              </a:spcBef>
              <a:spcAft>
                <a:spcPct val="0"/>
              </a:spcAft>
              <a:defRPr sz="1200">
                <a:solidFill>
                  <a:schemeClr val="tx1"/>
                </a:solidFill>
                <a:latin typeface="Times New Roman" charset="0"/>
                <a:ea typeface="ＭＳ Ｐゴシック" charset="0"/>
              </a:defRPr>
            </a:lvl7pPr>
            <a:lvl8pPr marL="1371600" eaLnBrk="0" fontAlgn="base" hangingPunct="0">
              <a:spcBef>
                <a:spcPct val="0"/>
              </a:spcBef>
              <a:spcAft>
                <a:spcPct val="0"/>
              </a:spcAft>
              <a:defRPr sz="1200">
                <a:solidFill>
                  <a:schemeClr val="tx1"/>
                </a:solidFill>
                <a:latin typeface="Times New Roman" charset="0"/>
                <a:ea typeface="ＭＳ Ｐゴシック" charset="0"/>
              </a:defRPr>
            </a:lvl8pPr>
            <a:lvl9pPr marL="1828800" eaLnBrk="0" fontAlgn="base" hangingPunct="0">
              <a:spcBef>
                <a:spcPct val="0"/>
              </a:spcBef>
              <a:spcAft>
                <a:spcPct val="0"/>
              </a:spcAft>
              <a:defRPr sz="1200">
                <a:solidFill>
                  <a:schemeClr val="tx1"/>
                </a:solidFill>
                <a:latin typeface="Times New Roman" charset="0"/>
                <a:ea typeface="ＭＳ Ｐゴシック" charset="0"/>
              </a:defRPr>
            </a:lvl9pPr>
          </a:lstStyle>
          <a:p>
            <a:pPr algn="ctr" eaLnBrk="1" hangingPunct="1">
              <a:defRPr/>
            </a:pPr>
            <a:r>
              <a:rPr lang="en-US" sz="4000" dirty="0">
                <a:solidFill>
                  <a:srgbClr val="800000"/>
                </a:solidFill>
                <a:effectLst>
                  <a:outerShdw blurRad="38100" dist="38100" dir="2700000" algn="tl">
                    <a:srgbClr val="FFFFFF"/>
                  </a:outerShdw>
                </a:effectLst>
                <a:latin typeface="Arial Rounded MT Bold" charset="0"/>
                <a:cs typeface="Arial Rounded MT Bold" charset="0"/>
              </a:rPr>
              <a:t>EVN Amplitude </a:t>
            </a:r>
            <a:r>
              <a:rPr lang="en-US" sz="4000" dirty="0" smtClean="0">
                <a:solidFill>
                  <a:srgbClr val="800000"/>
                </a:solidFill>
                <a:effectLst>
                  <a:outerShdw blurRad="38100" dist="38100" dir="2700000" algn="tl">
                    <a:srgbClr val="FFFFFF"/>
                  </a:outerShdw>
                </a:effectLst>
                <a:latin typeface="Arial Rounded MT Bold" charset="0"/>
                <a:cs typeface="Arial Rounded MT Bold" charset="0"/>
              </a:rPr>
              <a:t>Calibration</a:t>
            </a:r>
          </a:p>
        </p:txBody>
      </p:sp>
      <p:sp>
        <p:nvSpPr>
          <p:cNvPr id="11" name="Text Box 27"/>
          <p:cNvSpPr txBox="1">
            <a:spLocks noChangeArrowheads="1"/>
          </p:cNvSpPr>
          <p:nvPr/>
        </p:nvSpPr>
        <p:spPr bwMode="auto">
          <a:xfrm>
            <a:off x="3041830" y="3474005"/>
            <a:ext cx="2889250" cy="523875"/>
          </a:xfrm>
          <a:prstGeom prst="rect">
            <a:avLst/>
          </a:prstGeom>
          <a:noFill/>
          <a:ln w="9525">
            <a:noFill/>
            <a:miter lim="800000"/>
            <a:headEnd/>
            <a:tailEnd/>
          </a:ln>
          <a:effectLst/>
        </p:spPr>
        <p:txBody>
          <a:bodyPr>
            <a:spAutoFit/>
          </a:bodyPr>
          <a:lstStyle>
            <a:lvl1pPr eaLnBrk="0" hangingPunct="0">
              <a:defRPr sz="1200">
                <a:solidFill>
                  <a:schemeClr val="tx1"/>
                </a:solidFill>
                <a:latin typeface="Times New Roman" charset="0"/>
                <a:ea typeface="ＭＳ Ｐゴシック" charset="0"/>
                <a:cs typeface="ＭＳ Ｐゴシック" charset="0"/>
              </a:defRPr>
            </a:lvl1pPr>
            <a:lvl2pPr marL="37931725" indent="-37474525" eaLnBrk="0" hangingPunct="0">
              <a:defRPr sz="1200">
                <a:solidFill>
                  <a:schemeClr val="tx1"/>
                </a:solidFill>
                <a:latin typeface="Times New Roman" charset="0"/>
                <a:ea typeface="ＭＳ Ｐゴシック" charset="0"/>
              </a:defRPr>
            </a:lvl2pPr>
            <a:lvl3pPr eaLnBrk="0" hangingPunct="0">
              <a:defRPr sz="1200">
                <a:solidFill>
                  <a:schemeClr val="tx1"/>
                </a:solidFill>
                <a:latin typeface="Times New Roman" charset="0"/>
                <a:ea typeface="ＭＳ Ｐゴシック" charset="0"/>
              </a:defRPr>
            </a:lvl3pPr>
            <a:lvl4pPr eaLnBrk="0" hangingPunct="0">
              <a:defRPr sz="1200">
                <a:solidFill>
                  <a:schemeClr val="tx1"/>
                </a:solidFill>
                <a:latin typeface="Times New Roman" charset="0"/>
                <a:ea typeface="ＭＳ Ｐゴシック" charset="0"/>
              </a:defRPr>
            </a:lvl4pPr>
            <a:lvl5pPr eaLnBrk="0" hangingPunct="0">
              <a:defRPr sz="1200">
                <a:solidFill>
                  <a:schemeClr val="tx1"/>
                </a:solidFill>
                <a:latin typeface="Times New Roman" charset="0"/>
                <a:ea typeface="ＭＳ Ｐゴシック" charset="0"/>
              </a:defRPr>
            </a:lvl5pPr>
            <a:lvl6pPr marL="457200" eaLnBrk="0" fontAlgn="base" hangingPunct="0">
              <a:spcBef>
                <a:spcPct val="0"/>
              </a:spcBef>
              <a:spcAft>
                <a:spcPct val="0"/>
              </a:spcAft>
              <a:defRPr sz="1200">
                <a:solidFill>
                  <a:schemeClr val="tx1"/>
                </a:solidFill>
                <a:latin typeface="Times New Roman" charset="0"/>
                <a:ea typeface="ＭＳ Ｐゴシック" charset="0"/>
              </a:defRPr>
            </a:lvl6pPr>
            <a:lvl7pPr marL="914400" eaLnBrk="0" fontAlgn="base" hangingPunct="0">
              <a:spcBef>
                <a:spcPct val="0"/>
              </a:spcBef>
              <a:spcAft>
                <a:spcPct val="0"/>
              </a:spcAft>
              <a:defRPr sz="1200">
                <a:solidFill>
                  <a:schemeClr val="tx1"/>
                </a:solidFill>
                <a:latin typeface="Times New Roman" charset="0"/>
                <a:ea typeface="ＭＳ Ｐゴシック" charset="0"/>
              </a:defRPr>
            </a:lvl7pPr>
            <a:lvl8pPr marL="1371600" eaLnBrk="0" fontAlgn="base" hangingPunct="0">
              <a:spcBef>
                <a:spcPct val="0"/>
              </a:spcBef>
              <a:spcAft>
                <a:spcPct val="0"/>
              </a:spcAft>
              <a:defRPr sz="1200">
                <a:solidFill>
                  <a:schemeClr val="tx1"/>
                </a:solidFill>
                <a:latin typeface="Times New Roman" charset="0"/>
                <a:ea typeface="ＭＳ Ｐゴシック" charset="0"/>
              </a:defRPr>
            </a:lvl8pPr>
            <a:lvl9pPr marL="1828800" eaLnBrk="0" fontAlgn="base" hangingPunct="0">
              <a:spcBef>
                <a:spcPct val="0"/>
              </a:spcBef>
              <a:spcAft>
                <a:spcPct val="0"/>
              </a:spcAft>
              <a:defRPr sz="1200">
                <a:solidFill>
                  <a:schemeClr val="tx1"/>
                </a:solidFill>
                <a:latin typeface="Times New Roman" charset="0"/>
                <a:ea typeface="ＭＳ Ｐゴシック" charset="0"/>
              </a:defRPr>
            </a:lvl9pPr>
          </a:lstStyle>
          <a:p>
            <a:pPr algn="ctr" eaLnBrk="1" hangingPunct="1">
              <a:defRPr/>
            </a:pPr>
            <a:r>
              <a:rPr lang="es-ES_tradnl" sz="2800" dirty="0" smtClean="0">
                <a:solidFill>
                  <a:srgbClr val="000090"/>
                </a:solidFill>
                <a:effectLst>
                  <a:outerShdw blurRad="38100" dist="38100" dir="2700000" algn="tl">
                    <a:srgbClr val="FFFFFF"/>
                  </a:outerShdw>
                </a:effectLst>
                <a:latin typeface="Arial Rounded MT Bold" charset="0"/>
                <a:cs typeface="Arial Rounded MT Bold" charset="0"/>
              </a:rPr>
              <a:t>Iván Agudo</a:t>
            </a:r>
            <a:endParaRPr lang="es-ES_tradnl" sz="2800" baseline="30000" dirty="0" smtClean="0">
              <a:solidFill>
                <a:schemeClr val="bg1">
                  <a:lumMod val="75000"/>
                  <a:lumOff val="25000"/>
                </a:schemeClr>
              </a:solidFill>
              <a:effectLst>
                <a:outerShdw blurRad="38100" dist="38100" dir="2700000" algn="tl">
                  <a:srgbClr val="FFFFFF"/>
                </a:outerShdw>
              </a:effectLst>
              <a:latin typeface="Arial Rounded MT Bold" charset="0"/>
              <a:cs typeface="Arial Rounded MT Bold" charset="0"/>
            </a:endParaRPr>
          </a:p>
        </p:txBody>
      </p:sp>
      <p:sp>
        <p:nvSpPr>
          <p:cNvPr id="2" name="TextBox 1"/>
          <p:cNvSpPr txBox="1"/>
          <p:nvPr/>
        </p:nvSpPr>
        <p:spPr>
          <a:xfrm>
            <a:off x="7265734" y="2204092"/>
            <a:ext cx="184666" cy="276999"/>
          </a:xfrm>
          <a:prstGeom prst="rect">
            <a:avLst/>
          </a:prstGeom>
          <a:noFill/>
        </p:spPr>
        <p:txBody>
          <a:bodyPr wrap="none" rtlCol="0">
            <a:spAutoFit/>
          </a:bodyPr>
          <a:lstStyle/>
          <a:p>
            <a:endParaRPr lang="en-US" dirty="0"/>
          </a:p>
        </p:txBody>
      </p:sp>
      <p:grpSp>
        <p:nvGrpSpPr>
          <p:cNvPr id="12" name="Group 6"/>
          <p:cNvGrpSpPr>
            <a:grpSpLocks/>
          </p:cNvGrpSpPr>
          <p:nvPr/>
        </p:nvGrpSpPr>
        <p:grpSpPr bwMode="auto">
          <a:xfrm>
            <a:off x="1023410" y="4726505"/>
            <a:ext cx="7239000" cy="1447800"/>
            <a:chOff x="624" y="2208"/>
            <a:chExt cx="4560" cy="912"/>
          </a:xfrm>
        </p:grpSpPr>
        <p:pic>
          <p:nvPicPr>
            <p:cNvPr id="1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 y="2213"/>
              <a:ext cx="3312"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0" y="2208"/>
              <a:ext cx="1234" cy="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grpSp>
    </p:spTree>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pic>
        <p:nvPicPr>
          <p:cNvPr id="2" name="Picture 1" descr="Ampcal-GOO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1800" y="0"/>
            <a:ext cx="6340151" cy="6858000"/>
          </a:xfrm>
          <a:prstGeom prst="rect">
            <a:avLst/>
          </a:prstGeom>
        </p:spPr>
      </p:pic>
      <p:sp>
        <p:nvSpPr>
          <p:cNvPr id="4" name="Rectangle 3"/>
          <p:cNvSpPr/>
          <p:nvPr/>
        </p:nvSpPr>
        <p:spPr>
          <a:xfrm>
            <a:off x="116505" y="503675"/>
            <a:ext cx="2790310" cy="3139321"/>
          </a:xfrm>
          <a:prstGeom prst="rect">
            <a:avLst/>
          </a:prstGeom>
        </p:spPr>
        <p:txBody>
          <a:bodyPr wrap="square">
            <a:spAutoFit/>
          </a:bodyPr>
          <a:lstStyle/>
          <a:p>
            <a:pPr lvl="0">
              <a:buSzPct val="65000"/>
              <a:buFont typeface="Arial"/>
              <a:buChar char="•"/>
            </a:pPr>
            <a:r>
              <a:rPr lang="en-GB" sz="1800" dirty="0" smtClean="0">
                <a:solidFill>
                  <a:srgbClr val="000090"/>
                </a:solidFill>
                <a:latin typeface="Arial Unicode MS" charset="0"/>
                <a:cs typeface="Arial Unicode MS" charset="0"/>
              </a:rPr>
              <a:t> K-band</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Full track </a:t>
            </a:r>
            <a:r>
              <a:rPr lang="en-GB" sz="1800" dirty="0">
                <a:solidFill>
                  <a:srgbClr val="000090"/>
                </a:solidFill>
                <a:latin typeface="Arial Unicode MS" charset="0"/>
                <a:cs typeface="Arial Unicode MS" charset="0"/>
              </a:rPr>
              <a:t>of </a:t>
            </a:r>
            <a:r>
              <a:rPr lang="en-GB" sz="1800" dirty="0" err="1" smtClean="0">
                <a:solidFill>
                  <a:srgbClr val="000090"/>
                </a:solidFill>
                <a:latin typeface="Arial Unicode MS" charset="0"/>
                <a:cs typeface="Arial Unicode MS" charset="0"/>
              </a:rPr>
              <a:t>Ef</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Jb</a:t>
            </a:r>
            <a:r>
              <a:rPr lang="en-GB" sz="1800" dirty="0" smtClean="0">
                <a:solidFill>
                  <a:srgbClr val="000090"/>
                </a:solidFill>
                <a:latin typeface="Arial Unicode MS" charset="0"/>
                <a:cs typeface="Arial Unicode MS" charset="0"/>
              </a:rPr>
              <a:t> On </a:t>
            </a:r>
            <a:r>
              <a:rPr lang="en-GB" sz="1800" dirty="0" err="1" smtClean="0">
                <a:solidFill>
                  <a:srgbClr val="000090"/>
                </a:solidFill>
                <a:latin typeface="Arial Unicode MS" charset="0"/>
                <a:cs typeface="Arial Unicode MS" charset="0"/>
              </a:rPr>
              <a:t>Mc</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Nt</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Tr</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Ys</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Mh</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Sv</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Zc</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Bd</a:t>
            </a:r>
            <a:r>
              <a:rPr lang="en-GB" sz="1800" dirty="0" smtClean="0">
                <a:solidFill>
                  <a:srgbClr val="000090"/>
                </a:solidFill>
                <a:latin typeface="Arial Unicode MS" charset="0"/>
                <a:cs typeface="Arial Unicode MS" charset="0"/>
              </a:rPr>
              <a:t> Ur </a:t>
            </a:r>
            <a:r>
              <a:rPr lang="en-GB" sz="1800" dirty="0" err="1" smtClean="0">
                <a:solidFill>
                  <a:srgbClr val="000090"/>
                </a:solidFill>
                <a:latin typeface="Arial Unicode MS" charset="0"/>
                <a:cs typeface="Arial Unicode MS" charset="0"/>
              </a:rPr>
              <a:t>Sh</a:t>
            </a: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t>
            </a:r>
            <a:r>
              <a:rPr lang="en-GB" sz="1800" dirty="0" err="1" smtClean="0">
                <a:solidFill>
                  <a:srgbClr val="800000"/>
                </a:solidFill>
                <a:latin typeface="Arial Unicode MS" charset="0"/>
                <a:cs typeface="Arial Unicode MS" charset="0"/>
              </a:rPr>
              <a:t>Tsys</a:t>
            </a:r>
            <a:r>
              <a:rPr lang="en-GB" sz="1800" dirty="0" smtClean="0">
                <a:solidFill>
                  <a:srgbClr val="800000"/>
                </a:solidFill>
                <a:latin typeface="Arial Unicode MS" charset="0"/>
                <a:cs typeface="Arial Unicode MS" charset="0"/>
              </a:rPr>
              <a:t> measurements for ALL stations but </a:t>
            </a:r>
            <a:r>
              <a:rPr lang="en-GB" sz="1800" dirty="0" err="1" smtClean="0">
                <a:solidFill>
                  <a:srgbClr val="000090"/>
                </a:solidFill>
                <a:latin typeface="Arial Unicode MS" charset="0"/>
                <a:cs typeface="Arial Unicode MS" charset="0"/>
              </a:rPr>
              <a:t>Jb</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Sv</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Zc</a:t>
            </a:r>
            <a:r>
              <a:rPr lang="en-GB" sz="1800" dirty="0" smtClean="0">
                <a:solidFill>
                  <a:srgbClr val="000090"/>
                </a:solidFill>
                <a:latin typeface="Arial Unicode MS" charset="0"/>
                <a:cs typeface="Arial Unicode MS" charset="0"/>
              </a:rPr>
              <a:t>, and </a:t>
            </a:r>
            <a:r>
              <a:rPr lang="en-GB" sz="1800" dirty="0" err="1" smtClean="0">
                <a:solidFill>
                  <a:srgbClr val="000090"/>
                </a:solidFill>
                <a:latin typeface="Arial Unicode MS" charset="0"/>
                <a:cs typeface="Arial Unicode MS" charset="0"/>
              </a:rPr>
              <a:t>Bd</a:t>
            </a:r>
            <a:r>
              <a:rPr lang="en-GB" sz="1800" dirty="0" smtClean="0">
                <a:solidFill>
                  <a:srgbClr val="000090"/>
                </a:solidFill>
                <a:latin typeface="Arial Unicode MS" charset="0"/>
                <a:cs typeface="Arial Unicode MS" charset="0"/>
              </a:rPr>
              <a:t> </a:t>
            </a: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rms</a:t>
            </a:r>
            <a:r>
              <a:rPr lang="en-GB" sz="1800" dirty="0">
                <a:solidFill>
                  <a:srgbClr val="000090"/>
                </a:solidFill>
                <a:latin typeface="Arial Unicode MS" charset="0"/>
                <a:cs typeface="Arial Unicode MS" charset="0"/>
              </a:rPr>
              <a:t> </a:t>
            </a:r>
            <a:r>
              <a:rPr lang="en-GB" sz="1800" dirty="0" smtClean="0">
                <a:solidFill>
                  <a:srgbClr val="000090"/>
                </a:solidFill>
                <a:latin typeface="Arial Unicode MS" charset="0"/>
                <a:cs typeface="Arial Unicode MS" charset="0"/>
              </a:rPr>
              <a:t>~1.3</a:t>
            </a:r>
            <a:r>
              <a:rPr lang="en-GB" sz="1800" dirty="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mJy</a:t>
            </a:r>
            <a:r>
              <a:rPr lang="en-GB" sz="1800" dirty="0" smtClean="0">
                <a:solidFill>
                  <a:srgbClr val="000090"/>
                </a:solidFill>
                <a:latin typeface="Arial Unicode MS" charset="0"/>
                <a:cs typeface="Arial Unicode MS" charset="0"/>
              </a:rPr>
              <a:t>/beam</a:t>
            </a:r>
            <a:endParaRPr lang="en-GB" sz="1800" dirty="0">
              <a:solidFill>
                <a:srgbClr val="000090"/>
              </a:solidFill>
              <a:latin typeface="Arial Unicode MS" charset="0"/>
              <a:cs typeface="Arial Unicode MS" charset="0"/>
            </a:endParaRPr>
          </a:p>
        </p:txBody>
      </p:sp>
    </p:spTree>
    <p:extLst>
      <p:ext uri="{BB962C8B-B14F-4D97-AF65-F5344CB8AC3E}">
        <p14:creationId xmlns:p14="http://schemas.microsoft.com/office/powerpoint/2010/main" val="3889768253"/>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4" name="Rectangle 3"/>
          <p:cNvSpPr/>
          <p:nvPr/>
        </p:nvSpPr>
        <p:spPr>
          <a:xfrm>
            <a:off x="116505" y="503675"/>
            <a:ext cx="2790310" cy="6463309"/>
          </a:xfrm>
          <a:prstGeom prst="rect">
            <a:avLst/>
          </a:prstGeom>
        </p:spPr>
        <p:txBody>
          <a:bodyPr wrap="square">
            <a:spAutoFit/>
          </a:bodyPr>
          <a:lstStyle/>
          <a:p>
            <a:pPr lvl="0">
              <a:buSzPct val="65000"/>
              <a:buFont typeface="Arial"/>
              <a:buChar char="•"/>
            </a:pPr>
            <a:r>
              <a:rPr lang="en-GB" sz="1800" dirty="0" smtClean="0">
                <a:solidFill>
                  <a:srgbClr val="000090"/>
                </a:solidFill>
                <a:latin typeface="Arial Unicode MS" charset="0"/>
                <a:cs typeface="Arial Unicode MS" charset="0"/>
              </a:rPr>
              <a:t> K-band</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Full track </a:t>
            </a:r>
            <a:r>
              <a:rPr lang="en-GB" sz="1800" dirty="0">
                <a:solidFill>
                  <a:srgbClr val="000090"/>
                </a:solidFill>
                <a:latin typeface="Arial Unicode MS" charset="0"/>
                <a:cs typeface="Arial Unicode MS" charset="0"/>
              </a:rPr>
              <a:t>of </a:t>
            </a:r>
            <a:r>
              <a:rPr lang="en-GB" sz="1800" dirty="0" err="1" smtClean="0">
                <a:solidFill>
                  <a:srgbClr val="000090"/>
                </a:solidFill>
                <a:latin typeface="Arial Unicode MS" charset="0"/>
                <a:cs typeface="Arial Unicode MS" charset="0"/>
              </a:rPr>
              <a:t>Ef</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Jb</a:t>
            </a:r>
            <a:r>
              <a:rPr lang="en-GB" sz="1800" dirty="0" smtClean="0">
                <a:solidFill>
                  <a:srgbClr val="000090"/>
                </a:solidFill>
                <a:latin typeface="Arial Unicode MS" charset="0"/>
                <a:cs typeface="Arial Unicode MS" charset="0"/>
              </a:rPr>
              <a:t> On </a:t>
            </a:r>
            <a:r>
              <a:rPr lang="en-GB" sz="1800" dirty="0" err="1" smtClean="0">
                <a:solidFill>
                  <a:srgbClr val="000090"/>
                </a:solidFill>
                <a:latin typeface="Arial Unicode MS" charset="0"/>
                <a:cs typeface="Arial Unicode MS" charset="0"/>
              </a:rPr>
              <a:t>Mc</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Nt</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Tr</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Ys</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Mh</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Sv</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Zc</a:t>
            </a: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Bd</a:t>
            </a:r>
            <a:r>
              <a:rPr lang="en-GB" sz="1800" dirty="0" smtClean="0">
                <a:solidFill>
                  <a:srgbClr val="000090"/>
                </a:solidFill>
                <a:latin typeface="Arial Unicode MS" charset="0"/>
                <a:cs typeface="Arial Unicode MS" charset="0"/>
              </a:rPr>
              <a:t> Ur </a:t>
            </a:r>
            <a:r>
              <a:rPr lang="en-GB" sz="1800" dirty="0" err="1" smtClean="0">
                <a:solidFill>
                  <a:srgbClr val="000090"/>
                </a:solidFill>
                <a:latin typeface="Arial Unicode MS" charset="0"/>
                <a:cs typeface="Arial Unicode MS" charset="0"/>
              </a:rPr>
              <a:t>Sh</a:t>
            </a: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t>
            </a:r>
            <a:r>
              <a:rPr lang="en-GB" sz="1800" dirty="0" err="1" smtClean="0">
                <a:solidFill>
                  <a:srgbClr val="800000"/>
                </a:solidFill>
                <a:latin typeface="Arial Unicode MS" charset="0"/>
                <a:cs typeface="Arial Unicode MS" charset="0"/>
              </a:rPr>
              <a:t>Tsys</a:t>
            </a:r>
            <a:r>
              <a:rPr lang="en-GB" sz="1800" dirty="0" smtClean="0">
                <a:solidFill>
                  <a:srgbClr val="800000"/>
                </a:solidFill>
                <a:latin typeface="Arial Unicode MS" charset="0"/>
                <a:cs typeface="Arial Unicode MS" charset="0"/>
              </a:rPr>
              <a:t> measurements  only for </a:t>
            </a:r>
            <a:r>
              <a:rPr lang="en-GB" sz="1800" dirty="0" err="1" smtClean="0">
                <a:solidFill>
                  <a:srgbClr val="800000"/>
                </a:solidFill>
                <a:latin typeface="Arial Unicode MS" charset="0"/>
                <a:cs typeface="Arial Unicode MS" charset="0"/>
              </a:rPr>
              <a:t>Ef</a:t>
            </a:r>
            <a:r>
              <a:rPr lang="en-GB" sz="1800" dirty="0" smtClean="0">
                <a:solidFill>
                  <a:srgbClr val="800000"/>
                </a:solidFill>
                <a:latin typeface="Arial Unicode MS" charset="0"/>
                <a:cs typeface="Arial Unicode MS" charset="0"/>
              </a:rPr>
              <a:t> &amp; </a:t>
            </a:r>
            <a:r>
              <a:rPr lang="en-GB" sz="1800" dirty="0" err="1" smtClean="0">
                <a:solidFill>
                  <a:srgbClr val="800000"/>
                </a:solidFill>
                <a:latin typeface="Arial Unicode MS" charset="0"/>
                <a:cs typeface="Arial Unicode MS" charset="0"/>
              </a:rPr>
              <a:t>Ys</a:t>
            </a:r>
            <a:endParaRPr lang="en-GB" sz="1800" dirty="0">
              <a:solidFill>
                <a:srgbClr val="80000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rms</a:t>
            </a:r>
            <a:r>
              <a:rPr lang="en-GB" sz="1800" dirty="0">
                <a:solidFill>
                  <a:srgbClr val="000090"/>
                </a:solidFill>
                <a:latin typeface="Arial Unicode MS" charset="0"/>
                <a:cs typeface="Arial Unicode MS" charset="0"/>
              </a:rPr>
              <a:t> </a:t>
            </a:r>
            <a:r>
              <a:rPr lang="en-GB" sz="1800" dirty="0" smtClean="0">
                <a:solidFill>
                  <a:srgbClr val="000090"/>
                </a:solidFill>
                <a:latin typeface="Arial Unicode MS" charset="0"/>
                <a:cs typeface="Arial Unicode MS" charset="0"/>
              </a:rPr>
              <a:t>~1.3</a:t>
            </a:r>
            <a:r>
              <a:rPr lang="en-GB" sz="1800" dirty="0">
                <a:solidFill>
                  <a:srgbClr val="000090"/>
                </a:solidFill>
                <a:latin typeface="Arial Unicode MS" charset="0"/>
                <a:cs typeface="Arial Unicode MS" charset="0"/>
              </a:rPr>
              <a:t> </a:t>
            </a:r>
            <a:r>
              <a:rPr lang="en-GB" sz="1800" dirty="0" err="1" smtClean="0">
                <a:solidFill>
                  <a:srgbClr val="000090"/>
                </a:solidFill>
                <a:latin typeface="Arial Unicode MS" charset="0"/>
                <a:cs typeface="Arial Unicode MS" charset="0"/>
              </a:rPr>
              <a:t>mJy</a:t>
            </a:r>
            <a:r>
              <a:rPr lang="en-GB" sz="1800" dirty="0" smtClean="0">
                <a:solidFill>
                  <a:srgbClr val="000090"/>
                </a:solidFill>
                <a:latin typeface="Arial Unicode MS" charset="0"/>
                <a:cs typeface="Arial Unicode MS" charset="0"/>
              </a:rPr>
              <a:t>/beam</a:t>
            </a: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r>
              <a:rPr lang="en-GB" sz="1800" dirty="0">
                <a:solidFill>
                  <a:srgbClr val="FF0000"/>
                </a:solidFill>
                <a:latin typeface="Arial Unicode MS" charset="0"/>
                <a:cs typeface="Arial Unicode MS" charset="0"/>
              </a:rPr>
              <a:t> </a:t>
            </a:r>
            <a:r>
              <a:rPr lang="en-GB" sz="1800" dirty="0" smtClean="0">
                <a:solidFill>
                  <a:srgbClr val="FF0000"/>
                </a:solidFill>
                <a:latin typeface="Arial Unicode MS" charset="0"/>
                <a:cs typeface="Arial Unicode MS" charset="0"/>
              </a:rPr>
              <a:t>Total flux density scale differs by ~ 20%</a:t>
            </a:r>
          </a:p>
          <a:p>
            <a:pPr lvl="0">
              <a:buSzPct val="65000"/>
              <a:buFont typeface="Arial"/>
              <a:buChar char="•"/>
            </a:pPr>
            <a:endParaRPr lang="en-GB" sz="1800" dirty="0">
              <a:solidFill>
                <a:srgbClr val="FF000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Clear amplitude calibration errors appear as strong side-lobes</a:t>
            </a:r>
          </a:p>
          <a:p>
            <a:pPr lvl="0">
              <a:buSzPct val="65000"/>
              <a:buFont typeface="Arial"/>
              <a:buChar char="•"/>
            </a:pPr>
            <a:endParaRPr lang="en-GB" sz="1800" dirty="0">
              <a:solidFill>
                <a:srgbClr val="FF000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May lead to non detections in weak </a:t>
            </a:r>
            <a:r>
              <a:rPr lang="en-GB" sz="1800" dirty="0" smtClean="0">
                <a:solidFill>
                  <a:srgbClr val="FF0000"/>
                </a:solidFill>
                <a:latin typeface="Arial Unicode MS" charset="0"/>
                <a:cs typeface="Arial Unicode MS" charset="0"/>
              </a:rPr>
              <a:t>sources</a:t>
            </a:r>
            <a:endParaRPr lang="en-GB" sz="1800" dirty="0">
              <a:solidFill>
                <a:srgbClr val="FF000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p:txBody>
      </p:sp>
      <p:pic>
        <p:nvPicPr>
          <p:cNvPr id="3" name="Picture 2" descr="Ampcal-BA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6358" y="0"/>
            <a:ext cx="6367642" cy="6858000"/>
          </a:xfrm>
          <a:prstGeom prst="rect">
            <a:avLst/>
          </a:prstGeom>
        </p:spPr>
      </p:pic>
      <p:sp>
        <p:nvSpPr>
          <p:cNvPr id="5" name="Rectangle 4"/>
          <p:cNvSpPr/>
          <p:nvPr/>
        </p:nvSpPr>
        <p:spPr>
          <a:xfrm>
            <a:off x="7812360" y="5274205"/>
            <a:ext cx="1239392" cy="707886"/>
          </a:xfrm>
          <a:prstGeom prst="rect">
            <a:avLst/>
          </a:prstGeom>
        </p:spPr>
        <p:txBody>
          <a:bodyPr wrap="none">
            <a:spAutoFit/>
          </a:bodyPr>
          <a:lstStyle/>
          <a:p>
            <a:pPr lvl="0">
              <a:buSzPct val="65000"/>
            </a:pPr>
            <a:r>
              <a:rPr lang="en-GB" sz="4000" dirty="0" smtClean="0">
                <a:solidFill>
                  <a:srgbClr val="FF0000"/>
                </a:solidFill>
                <a:latin typeface="Arial Unicode MS" charset="0"/>
                <a:cs typeface="Arial Unicode MS" charset="0"/>
              </a:rPr>
              <a:t>BAD</a:t>
            </a:r>
            <a:endParaRPr lang="en-GB" sz="4000" dirty="0">
              <a:solidFill>
                <a:srgbClr val="FF0000"/>
              </a:solidFill>
              <a:latin typeface="Arial Unicode MS" charset="0"/>
              <a:cs typeface="Arial Unicode MS" charset="0"/>
            </a:endParaRPr>
          </a:p>
        </p:txBody>
      </p:sp>
    </p:spTree>
    <p:extLst>
      <p:ext uri="{BB962C8B-B14F-4D97-AF65-F5344CB8AC3E}">
        <p14:creationId xmlns:p14="http://schemas.microsoft.com/office/powerpoint/2010/main" val="1481829145"/>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7" y="76200"/>
            <a:ext cx="3190657"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a:solidFill>
                  <a:srgbClr val="FFFFFF"/>
                </a:solidFill>
                <a:latin typeface="Arial Rounded MT Bold" charset="0"/>
                <a:ea typeface="Arial Rounded MT Bold" charset="0"/>
                <a:cs typeface="Arial Rounded MT Bold" charset="0"/>
              </a:rPr>
              <a:t>Timely delivery of ANTAB-files</a:t>
            </a: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20" name="Rectángulo 19"/>
          <p:cNvSpPr/>
          <p:nvPr/>
        </p:nvSpPr>
        <p:spPr>
          <a:xfrm>
            <a:off x="386534" y="413665"/>
            <a:ext cx="8595955" cy="1461939"/>
          </a:xfrm>
          <a:prstGeom prst="rect">
            <a:avLst/>
          </a:prstGeom>
        </p:spPr>
        <p:txBody>
          <a:bodyPr wrap="square">
            <a:spAutoFit/>
          </a:bodyPr>
          <a:lstStyle/>
          <a:p>
            <a:pPr lvl="0">
              <a:buSzPct val="65000"/>
              <a:buFont typeface="Arial"/>
              <a:buChar char="•"/>
            </a:pP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N</a:t>
            </a:r>
            <a:r>
              <a:rPr lang="en-GB" sz="1800" dirty="0" smtClean="0">
                <a:solidFill>
                  <a:srgbClr val="000090"/>
                </a:solidFill>
                <a:latin typeface="Arial Unicode MS" charset="0"/>
                <a:cs typeface="Arial Unicode MS" charset="0"/>
              </a:rPr>
              <a:t>ow described in the list of </a:t>
            </a:r>
            <a:r>
              <a:rPr lang="en-GB" sz="1800" dirty="0" smtClean="0">
                <a:solidFill>
                  <a:srgbClr val="800000"/>
                </a:solidFill>
                <a:latin typeface="Arial Unicode MS" charset="0"/>
                <a:cs typeface="Arial Unicode MS" charset="0"/>
              </a:rPr>
              <a:t>Permanent Action Items </a:t>
            </a:r>
            <a:r>
              <a:rPr lang="en-GB" sz="1800" dirty="0" smtClean="0">
                <a:solidFill>
                  <a:srgbClr val="000090"/>
                </a:solidFill>
                <a:latin typeface="Arial Unicode MS" charset="0"/>
                <a:cs typeface="Arial Unicode MS" charset="0"/>
              </a:rPr>
              <a:t>(now a </a:t>
            </a:r>
            <a:r>
              <a:rPr lang="en-GB" sz="1800" dirty="0" smtClean="0">
                <a:solidFill>
                  <a:srgbClr val="008000"/>
                </a:solidFill>
                <a:latin typeface="Arial Unicode MS" charset="0"/>
                <a:cs typeface="Arial Unicode MS" charset="0"/>
              </a:rPr>
              <a:t>merge of the Bologna Rules and the previous Permanent </a:t>
            </a:r>
            <a:r>
              <a:rPr lang="en-GB" sz="1800" dirty="0">
                <a:solidFill>
                  <a:srgbClr val="008000"/>
                </a:solidFill>
                <a:latin typeface="Arial Unicode MS" charset="0"/>
                <a:cs typeface="Arial Unicode MS" charset="0"/>
              </a:rPr>
              <a:t>A</a:t>
            </a:r>
            <a:r>
              <a:rPr lang="en-GB" sz="1800" dirty="0" smtClean="0">
                <a:solidFill>
                  <a:srgbClr val="008000"/>
                </a:solidFill>
                <a:latin typeface="Arial Unicode MS" charset="0"/>
                <a:cs typeface="Arial Unicode MS" charset="0"/>
              </a:rPr>
              <a:t>ction Items</a:t>
            </a:r>
            <a:r>
              <a:rPr lang="en-GB" sz="1800" dirty="0" smtClean="0">
                <a:solidFill>
                  <a:srgbClr val="000090"/>
                </a:solidFill>
                <a:latin typeface="Arial Unicode MS" charset="0"/>
                <a:cs typeface="Arial Unicode MS" charset="0"/>
              </a:rPr>
              <a:t>):</a:t>
            </a:r>
          </a:p>
          <a:p>
            <a:pPr lvl="0">
              <a:buSzPct val="65000"/>
            </a:pPr>
            <a:endParaRPr lang="en-GB" sz="1800" b="1" dirty="0" smtClean="0">
              <a:solidFill>
                <a:srgbClr val="FF0000"/>
              </a:solidFill>
              <a:latin typeface="Arial Unicode MS" charset="0"/>
              <a:cs typeface="Arial Unicode MS" charset="0"/>
            </a:endParaRPr>
          </a:p>
          <a:p>
            <a:pPr lvl="0">
              <a:buSzPct val="65000"/>
            </a:pPr>
            <a:r>
              <a:rPr lang="en-GB" sz="1700" b="1" dirty="0" smtClean="0">
                <a:solidFill>
                  <a:srgbClr val="FF0000"/>
                </a:solidFill>
                <a:latin typeface="Arial Unicode MS" charset="0"/>
                <a:cs typeface="Arial Unicode MS" charset="0"/>
              </a:rPr>
              <a:t>https</a:t>
            </a:r>
            <a:r>
              <a:rPr lang="en-GB" sz="1700" b="1" dirty="0">
                <a:solidFill>
                  <a:srgbClr val="FF0000"/>
                </a:solidFill>
                <a:latin typeface="Arial Unicode MS" charset="0"/>
                <a:cs typeface="Arial Unicode MS" charset="0"/>
              </a:rPr>
              <a:t>://</a:t>
            </a:r>
            <a:r>
              <a:rPr lang="en-GB" sz="1700" b="1" dirty="0" err="1">
                <a:solidFill>
                  <a:srgbClr val="FF0000"/>
                </a:solidFill>
                <a:latin typeface="Arial Unicode MS" charset="0"/>
                <a:cs typeface="Arial Unicode MS" charset="0"/>
              </a:rPr>
              <a:t>deki.mpifr-bonn.mpg.de</a:t>
            </a:r>
            <a:r>
              <a:rPr lang="en-GB" sz="1700" b="1" dirty="0">
                <a:solidFill>
                  <a:srgbClr val="FF0000"/>
                </a:solidFill>
                <a:latin typeface="Arial Unicode MS" charset="0"/>
                <a:cs typeface="Arial Unicode MS" charset="0"/>
              </a:rPr>
              <a:t>/</a:t>
            </a:r>
            <a:r>
              <a:rPr lang="en-GB" sz="1700" b="1" dirty="0" err="1">
                <a:solidFill>
                  <a:srgbClr val="FF0000"/>
                </a:solidFill>
                <a:latin typeface="Arial Unicode MS" charset="0"/>
                <a:cs typeface="Arial Unicode MS" charset="0"/>
              </a:rPr>
              <a:t>Working_Groups</a:t>
            </a:r>
            <a:r>
              <a:rPr lang="en-GB" sz="1700" b="1" dirty="0">
                <a:solidFill>
                  <a:srgbClr val="FF0000"/>
                </a:solidFill>
                <a:latin typeface="Arial Unicode MS" charset="0"/>
                <a:cs typeface="Arial Unicode MS" charset="0"/>
              </a:rPr>
              <a:t>/EVN_TOG/</a:t>
            </a:r>
            <a:r>
              <a:rPr lang="en-GB" sz="1700" b="1" dirty="0" err="1">
                <a:solidFill>
                  <a:srgbClr val="FF0000"/>
                </a:solidFill>
                <a:latin typeface="Arial Unicode MS" charset="0"/>
                <a:cs typeface="Arial Unicode MS" charset="0"/>
              </a:rPr>
              <a:t>Permanent_Action_Items</a:t>
            </a:r>
            <a:endParaRPr lang="en-GB" sz="1700" b="1" dirty="0" smtClean="0">
              <a:solidFill>
                <a:srgbClr val="FF0000"/>
              </a:solidFill>
              <a:latin typeface="Arial Unicode MS" charset="0"/>
              <a:cs typeface="Arial Unicode MS" charset="0"/>
              <a:hlinkClick r:id="rId3"/>
            </a:endParaRPr>
          </a:p>
          <a:p>
            <a:pPr lvl="0">
              <a:buSzPct val="65000"/>
              <a:buFont typeface="Arial"/>
              <a:buChar char="•"/>
            </a:pPr>
            <a:endParaRPr lang="en-GB" sz="1800" dirty="0" smtClean="0">
              <a:solidFill>
                <a:srgbClr val="000090"/>
              </a:solidFill>
              <a:latin typeface="Arial Unicode MS" charset="0"/>
              <a:cs typeface="Arial Unicode MS" charset="0"/>
            </a:endParaRPr>
          </a:p>
        </p:txBody>
      </p:sp>
      <p:pic>
        <p:nvPicPr>
          <p:cNvPr id="2" name="Picture 1" descr="Captura de pantalla 2014-10-03 a la(s) 15.30.3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6595" y="1628800"/>
            <a:ext cx="7182290" cy="4954958"/>
          </a:xfrm>
          <a:prstGeom prst="rect">
            <a:avLst/>
          </a:prstGeom>
        </p:spPr>
      </p:pic>
    </p:spTree>
    <p:extLst>
      <p:ext uri="{BB962C8B-B14F-4D97-AF65-F5344CB8AC3E}">
        <p14:creationId xmlns:p14="http://schemas.microsoft.com/office/powerpoint/2010/main" val="1524491876"/>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7" y="76200"/>
            <a:ext cx="3190657"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a:solidFill>
                  <a:srgbClr val="FFFFFF"/>
                </a:solidFill>
                <a:latin typeface="Arial Rounded MT Bold" charset="0"/>
                <a:ea typeface="Arial Rounded MT Bold" charset="0"/>
                <a:cs typeface="Arial Rounded MT Bold" charset="0"/>
              </a:rPr>
              <a:t>Timely delivery of ANTAB-files</a:t>
            </a: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20" name="Rectángulo 19"/>
          <p:cNvSpPr/>
          <p:nvPr/>
        </p:nvSpPr>
        <p:spPr>
          <a:xfrm>
            <a:off x="386534" y="1718810"/>
            <a:ext cx="8595955" cy="4801315"/>
          </a:xfrm>
          <a:prstGeom prst="rect">
            <a:avLst/>
          </a:prstGeom>
        </p:spPr>
        <p:txBody>
          <a:bodyPr wrap="square">
            <a:spAutoFit/>
          </a:bodyPr>
          <a:lstStyle/>
          <a:p>
            <a:pPr>
              <a:buSzPct val="65000"/>
              <a:buFont typeface="Arial"/>
              <a:buChar char="•"/>
            </a:pPr>
            <a:r>
              <a:rPr lang="en-GB" sz="1800" dirty="0" smtClean="0">
                <a:solidFill>
                  <a:srgbClr val="000090"/>
                </a:solidFill>
                <a:latin typeface="Arial Unicode MS" charset="0"/>
                <a:cs typeface="Arial Unicode MS" charset="0"/>
              </a:rPr>
              <a:t> In particular</a:t>
            </a:r>
            <a:r>
              <a:rPr lang="en-GB" sz="1800" dirty="0">
                <a:solidFill>
                  <a:srgbClr val="000090"/>
                </a:solidFill>
                <a:latin typeface="Arial Unicode MS" charset="0"/>
                <a:cs typeface="Arial Unicode MS" charset="0"/>
              </a:rPr>
              <a:t>: </a:t>
            </a:r>
            <a:endParaRPr lang="en-GB" sz="1800" dirty="0" smtClean="0">
              <a:solidFill>
                <a:srgbClr val="000090"/>
              </a:solidFill>
              <a:latin typeface="Arial Unicode MS" charset="0"/>
              <a:cs typeface="Arial Unicode MS" charset="0"/>
            </a:endParaRPr>
          </a:p>
          <a:p>
            <a:pPr>
              <a:buSzPct val="65000"/>
              <a:buFont typeface="Arial"/>
              <a:buChar char="•"/>
            </a:pPr>
            <a:endParaRPr lang="en-GB" sz="1800" dirty="0" smtClean="0">
              <a:solidFill>
                <a:srgbClr val="000090"/>
              </a:solidFill>
              <a:latin typeface="Arial Unicode MS" charset="0"/>
              <a:cs typeface="Arial Unicode MS" charset="0"/>
            </a:endParaRPr>
          </a:p>
          <a:p>
            <a:pPr lvl="1">
              <a:buSzPct val="65000"/>
              <a:buFont typeface="Arial"/>
              <a:buChar char="•"/>
            </a:pPr>
            <a:r>
              <a:rPr lang="en-GB" sz="1800" dirty="0">
                <a:solidFill>
                  <a:srgbClr val="FF0000"/>
                </a:solidFill>
                <a:latin typeface="Arial Unicode MS" charset="0"/>
                <a:cs typeface="Arial Unicode MS" charset="0"/>
              </a:rPr>
              <a:t> </a:t>
            </a:r>
            <a:r>
              <a:rPr lang="en-GB" sz="1800" dirty="0" smtClean="0">
                <a:solidFill>
                  <a:srgbClr val="FF0000"/>
                </a:solidFill>
                <a:latin typeface="Arial Unicode MS" charset="0"/>
                <a:cs typeface="Arial Unicode MS" charset="0"/>
              </a:rPr>
              <a:t>"</a:t>
            </a:r>
            <a:r>
              <a:rPr lang="en-GB" sz="1800" dirty="0">
                <a:solidFill>
                  <a:srgbClr val="FF0000"/>
                </a:solidFill>
                <a:latin typeface="Arial Unicode MS" charset="0"/>
                <a:cs typeface="Arial Unicode MS" charset="0"/>
              </a:rPr>
              <a:t>Stations must aim to produce ANTABFS-, UVFLG- and RXG-files within 2 weeks after the end of a session</a:t>
            </a:r>
            <a:r>
              <a:rPr lang="en-GB" sz="1800" dirty="0" smtClean="0">
                <a:solidFill>
                  <a:srgbClr val="FF0000"/>
                </a:solidFill>
                <a:latin typeface="Arial Unicode MS" charset="0"/>
                <a:cs typeface="Arial Unicode MS" charset="0"/>
              </a:rPr>
              <a:t>.”</a:t>
            </a:r>
          </a:p>
          <a:p>
            <a:pPr lvl="1">
              <a:buSzPct val="65000"/>
              <a:buFont typeface="Arial"/>
              <a:buChar char="•"/>
            </a:pPr>
            <a:endParaRPr lang="en-GB" sz="1800" dirty="0" smtClean="0">
              <a:solidFill>
                <a:srgbClr val="000090"/>
              </a:solidFill>
              <a:latin typeface="Arial Unicode MS" charset="0"/>
              <a:cs typeface="Arial Unicode MS" charset="0"/>
            </a:endParaRPr>
          </a:p>
          <a:p>
            <a:pPr lvl="1">
              <a:buSzPct val="65000"/>
              <a:buFont typeface="Arial"/>
              <a:buChar char="•"/>
            </a:pPr>
            <a:r>
              <a:rPr lang="en-GB" sz="1800" dirty="0">
                <a:solidFill>
                  <a:srgbClr val="FF0000"/>
                </a:solidFill>
                <a:latin typeface="Arial Unicode MS" charset="0"/>
                <a:cs typeface="Arial Unicode MS" charset="0"/>
              </a:rPr>
              <a:t> "ANTABFS files for </a:t>
            </a:r>
            <a:r>
              <a:rPr lang="en-GB" sz="1800" dirty="0" err="1">
                <a:solidFill>
                  <a:srgbClr val="FF0000"/>
                </a:solidFill>
                <a:latin typeface="Arial Unicode MS" charset="0"/>
                <a:cs typeface="Arial Unicode MS" charset="0"/>
              </a:rPr>
              <a:t>eVLBI</a:t>
            </a:r>
            <a:r>
              <a:rPr lang="en-GB" sz="1800" dirty="0">
                <a:solidFill>
                  <a:srgbClr val="FF0000"/>
                </a:solidFill>
                <a:latin typeface="Arial Unicode MS" charset="0"/>
                <a:cs typeface="Arial Unicode MS" charset="0"/>
              </a:rPr>
              <a:t> experiments should be produced as soon as possible (&lt; 24 hours after the experiment)"</a:t>
            </a:r>
          </a:p>
          <a:p>
            <a:pPr lvl="1">
              <a:buSzPct val="65000"/>
              <a:buFont typeface="Arial"/>
              <a:buChar char="•"/>
            </a:pPr>
            <a:endParaRPr lang="en-GB" sz="1800" dirty="0" smtClean="0">
              <a:solidFill>
                <a:srgbClr val="000090"/>
              </a:solidFill>
              <a:latin typeface="Arial Unicode MS" charset="0"/>
              <a:cs typeface="Arial Unicode MS" charset="0"/>
            </a:endParaRPr>
          </a:p>
          <a:p>
            <a:pPr lvl="1">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T</a:t>
            </a:r>
            <a:r>
              <a:rPr lang="en-GB" sz="1800" dirty="0" smtClean="0">
                <a:solidFill>
                  <a:srgbClr val="000090"/>
                </a:solidFill>
                <a:latin typeface="Arial Unicode MS" charset="0"/>
                <a:cs typeface="Arial Unicode MS" charset="0"/>
              </a:rPr>
              <a:t>imely </a:t>
            </a:r>
            <a:r>
              <a:rPr lang="en-GB" sz="1800" dirty="0">
                <a:solidFill>
                  <a:srgbClr val="000090"/>
                </a:solidFill>
                <a:latin typeface="Arial Unicode MS" charset="0"/>
                <a:cs typeface="Arial Unicode MS" charset="0"/>
              </a:rPr>
              <a:t>delivery can significantly speed up </a:t>
            </a:r>
            <a:r>
              <a:rPr lang="en-GB" sz="1800" dirty="0" smtClean="0">
                <a:solidFill>
                  <a:srgbClr val="000090"/>
                </a:solidFill>
                <a:latin typeface="Arial Unicode MS" charset="0"/>
                <a:cs typeface="Arial Unicode MS" charset="0"/>
              </a:rPr>
              <a:t>correlation (if no delays on uploading log files), </a:t>
            </a:r>
            <a:r>
              <a:rPr lang="en-GB" sz="1800" dirty="0">
                <a:solidFill>
                  <a:srgbClr val="000090"/>
                </a:solidFill>
                <a:latin typeface="Arial Unicode MS" charset="0"/>
                <a:cs typeface="Arial Unicode MS" charset="0"/>
              </a:rPr>
              <a:t>post review, and pipeline </a:t>
            </a:r>
            <a:r>
              <a:rPr lang="en-GB" sz="1800" dirty="0" smtClean="0">
                <a:solidFill>
                  <a:srgbClr val="000090"/>
                </a:solidFill>
                <a:latin typeface="Arial Unicode MS" charset="0"/>
                <a:cs typeface="Arial Unicode MS" charset="0"/>
              </a:rPr>
              <a:t>processes</a:t>
            </a: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r>
              <a:rPr lang="en-GB" sz="1800" dirty="0">
                <a:solidFill>
                  <a:srgbClr val="000090"/>
                </a:solidFill>
                <a:latin typeface="Arial Unicode MS" charset="0"/>
                <a:cs typeface="Arial Unicode MS" charset="0"/>
              </a:rPr>
              <a:t> </a:t>
            </a:r>
            <a:r>
              <a:rPr lang="en-GB" sz="1800" dirty="0" smtClean="0">
                <a:solidFill>
                  <a:srgbClr val="000090"/>
                </a:solidFill>
                <a:latin typeface="Arial Unicode MS" charset="0"/>
                <a:cs typeface="Arial Unicode MS" charset="0"/>
              </a:rPr>
              <a:t>Make </a:t>
            </a:r>
            <a:r>
              <a:rPr lang="en-GB" sz="1800" dirty="0">
                <a:solidFill>
                  <a:srgbClr val="000090"/>
                </a:solidFill>
                <a:latin typeface="Arial Unicode MS" charset="0"/>
                <a:cs typeface="Arial Unicode MS" charset="0"/>
              </a:rPr>
              <a:t>more disk packs be available in the upcoming session</a:t>
            </a:r>
            <a:r>
              <a:rPr lang="en-GB" sz="1800" dirty="0" smtClean="0">
                <a:solidFill>
                  <a:srgbClr val="000090"/>
                </a:solidFill>
                <a:latin typeface="Arial Unicode MS" charset="0"/>
                <a:cs typeface="Arial Unicode MS" charset="0"/>
              </a:rPr>
              <a:t>.</a:t>
            </a: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Automatically </a:t>
            </a:r>
            <a:r>
              <a:rPr lang="en-GB" sz="1800" dirty="0">
                <a:solidFill>
                  <a:srgbClr val="000090"/>
                </a:solidFill>
                <a:latin typeface="Arial Unicode MS" charset="0"/>
                <a:cs typeface="Arial Unicode MS" charset="0"/>
              </a:rPr>
              <a:t>uploading log files and </a:t>
            </a:r>
            <a:r>
              <a:rPr lang="en-GB" sz="1800" dirty="0" err="1">
                <a:solidFill>
                  <a:srgbClr val="000090"/>
                </a:solidFill>
                <a:latin typeface="Arial Unicode MS" charset="0"/>
                <a:cs typeface="Arial Unicode MS" charset="0"/>
              </a:rPr>
              <a:t>gps</a:t>
            </a:r>
            <a:r>
              <a:rPr lang="en-GB" sz="1800" dirty="0">
                <a:solidFill>
                  <a:srgbClr val="000090"/>
                </a:solidFill>
                <a:latin typeface="Arial Unicode MS" charset="0"/>
                <a:cs typeface="Arial Unicode MS" charset="0"/>
              </a:rPr>
              <a:t> data are very </a:t>
            </a:r>
            <a:r>
              <a:rPr lang="en-GB" sz="1800" dirty="0" smtClean="0">
                <a:solidFill>
                  <a:srgbClr val="000090"/>
                </a:solidFill>
                <a:latin typeface="Arial Unicode MS" charset="0"/>
                <a:cs typeface="Arial Unicode MS" charset="0"/>
              </a:rPr>
              <a:t>welcome</a:t>
            </a:r>
          </a:p>
        </p:txBody>
      </p:sp>
      <p:sp>
        <p:nvSpPr>
          <p:cNvPr id="5" name="Rectángulo 19"/>
          <p:cNvSpPr/>
          <p:nvPr/>
        </p:nvSpPr>
        <p:spPr>
          <a:xfrm>
            <a:off x="386534" y="413665"/>
            <a:ext cx="8595955" cy="1461939"/>
          </a:xfrm>
          <a:prstGeom prst="rect">
            <a:avLst/>
          </a:prstGeom>
        </p:spPr>
        <p:txBody>
          <a:bodyPr wrap="square">
            <a:spAutoFit/>
          </a:bodyPr>
          <a:lstStyle/>
          <a:p>
            <a:pPr lvl="0">
              <a:buSzPct val="65000"/>
              <a:buFont typeface="Arial"/>
              <a:buChar char="•"/>
            </a:pP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N</a:t>
            </a:r>
            <a:r>
              <a:rPr lang="en-GB" sz="1800" dirty="0" smtClean="0">
                <a:solidFill>
                  <a:srgbClr val="000090"/>
                </a:solidFill>
                <a:latin typeface="Arial Unicode MS" charset="0"/>
                <a:cs typeface="Arial Unicode MS" charset="0"/>
              </a:rPr>
              <a:t>ow described in the list of </a:t>
            </a:r>
            <a:r>
              <a:rPr lang="en-GB" sz="1800" dirty="0" smtClean="0">
                <a:solidFill>
                  <a:srgbClr val="800000"/>
                </a:solidFill>
                <a:latin typeface="Arial Unicode MS" charset="0"/>
                <a:cs typeface="Arial Unicode MS" charset="0"/>
              </a:rPr>
              <a:t>Permanent Action Items </a:t>
            </a:r>
            <a:r>
              <a:rPr lang="en-GB" sz="1800" dirty="0" smtClean="0">
                <a:solidFill>
                  <a:srgbClr val="000090"/>
                </a:solidFill>
                <a:latin typeface="Arial Unicode MS" charset="0"/>
                <a:cs typeface="Arial Unicode MS" charset="0"/>
              </a:rPr>
              <a:t>(now a </a:t>
            </a:r>
            <a:r>
              <a:rPr lang="en-GB" sz="1800" dirty="0" smtClean="0">
                <a:solidFill>
                  <a:srgbClr val="008000"/>
                </a:solidFill>
                <a:latin typeface="Arial Unicode MS" charset="0"/>
                <a:cs typeface="Arial Unicode MS" charset="0"/>
              </a:rPr>
              <a:t>merge of the Bologna Rules and the previous Permanent </a:t>
            </a:r>
            <a:r>
              <a:rPr lang="en-GB" sz="1800" dirty="0">
                <a:solidFill>
                  <a:srgbClr val="008000"/>
                </a:solidFill>
                <a:latin typeface="Arial Unicode MS" charset="0"/>
                <a:cs typeface="Arial Unicode MS" charset="0"/>
              </a:rPr>
              <a:t>A</a:t>
            </a:r>
            <a:r>
              <a:rPr lang="en-GB" sz="1800" dirty="0" smtClean="0">
                <a:solidFill>
                  <a:srgbClr val="008000"/>
                </a:solidFill>
                <a:latin typeface="Arial Unicode MS" charset="0"/>
                <a:cs typeface="Arial Unicode MS" charset="0"/>
              </a:rPr>
              <a:t>ction Items</a:t>
            </a:r>
            <a:r>
              <a:rPr lang="en-GB" sz="1800" dirty="0" smtClean="0">
                <a:solidFill>
                  <a:srgbClr val="000090"/>
                </a:solidFill>
                <a:latin typeface="Arial Unicode MS" charset="0"/>
                <a:cs typeface="Arial Unicode MS" charset="0"/>
              </a:rPr>
              <a:t>):</a:t>
            </a:r>
          </a:p>
          <a:p>
            <a:pPr lvl="0">
              <a:buSzPct val="65000"/>
            </a:pPr>
            <a:endParaRPr lang="en-GB" sz="1800" b="1" dirty="0" smtClean="0">
              <a:solidFill>
                <a:srgbClr val="FF0000"/>
              </a:solidFill>
              <a:latin typeface="Arial Unicode MS" charset="0"/>
              <a:cs typeface="Arial Unicode MS" charset="0"/>
            </a:endParaRPr>
          </a:p>
          <a:p>
            <a:pPr lvl="0">
              <a:buSzPct val="65000"/>
            </a:pPr>
            <a:r>
              <a:rPr lang="en-GB" sz="1700" b="1" dirty="0" smtClean="0">
                <a:solidFill>
                  <a:srgbClr val="FF0000"/>
                </a:solidFill>
                <a:latin typeface="Arial Unicode MS" charset="0"/>
                <a:cs typeface="Arial Unicode MS" charset="0"/>
              </a:rPr>
              <a:t>https</a:t>
            </a:r>
            <a:r>
              <a:rPr lang="en-GB" sz="1700" b="1" dirty="0">
                <a:solidFill>
                  <a:srgbClr val="FF0000"/>
                </a:solidFill>
                <a:latin typeface="Arial Unicode MS" charset="0"/>
                <a:cs typeface="Arial Unicode MS" charset="0"/>
              </a:rPr>
              <a:t>://</a:t>
            </a:r>
            <a:r>
              <a:rPr lang="en-GB" sz="1700" b="1" dirty="0" err="1">
                <a:solidFill>
                  <a:srgbClr val="FF0000"/>
                </a:solidFill>
                <a:latin typeface="Arial Unicode MS" charset="0"/>
                <a:cs typeface="Arial Unicode MS" charset="0"/>
              </a:rPr>
              <a:t>deki.mpifr-bonn.mpg.de</a:t>
            </a:r>
            <a:r>
              <a:rPr lang="en-GB" sz="1700" b="1" dirty="0">
                <a:solidFill>
                  <a:srgbClr val="FF0000"/>
                </a:solidFill>
                <a:latin typeface="Arial Unicode MS" charset="0"/>
                <a:cs typeface="Arial Unicode MS" charset="0"/>
              </a:rPr>
              <a:t>/</a:t>
            </a:r>
            <a:r>
              <a:rPr lang="en-GB" sz="1700" b="1" dirty="0" err="1">
                <a:solidFill>
                  <a:srgbClr val="FF0000"/>
                </a:solidFill>
                <a:latin typeface="Arial Unicode MS" charset="0"/>
                <a:cs typeface="Arial Unicode MS" charset="0"/>
              </a:rPr>
              <a:t>Working_Groups</a:t>
            </a:r>
            <a:r>
              <a:rPr lang="en-GB" sz="1700" b="1" dirty="0">
                <a:solidFill>
                  <a:srgbClr val="FF0000"/>
                </a:solidFill>
                <a:latin typeface="Arial Unicode MS" charset="0"/>
                <a:cs typeface="Arial Unicode MS" charset="0"/>
              </a:rPr>
              <a:t>/EVN_TOG/</a:t>
            </a:r>
            <a:r>
              <a:rPr lang="en-GB" sz="1700" b="1" dirty="0" err="1">
                <a:solidFill>
                  <a:srgbClr val="FF0000"/>
                </a:solidFill>
                <a:latin typeface="Arial Unicode MS" charset="0"/>
                <a:cs typeface="Arial Unicode MS" charset="0"/>
              </a:rPr>
              <a:t>Permanent_Action_Items</a:t>
            </a:r>
            <a:endParaRPr lang="en-GB" sz="1700" b="1" dirty="0" smtClean="0">
              <a:solidFill>
                <a:srgbClr val="FF0000"/>
              </a:solidFill>
              <a:latin typeface="Arial Unicode MS" charset="0"/>
              <a:cs typeface="Arial Unicode MS" charset="0"/>
              <a:hlinkClick r:id="rId3"/>
            </a:endParaRPr>
          </a:p>
          <a:p>
            <a:pPr lvl="0">
              <a:buSzPct val="65000"/>
              <a:buFont typeface="Arial"/>
              <a:buChar char="•"/>
            </a:pPr>
            <a:endParaRPr lang="en-GB" sz="1800" dirty="0" smtClean="0">
              <a:solidFill>
                <a:srgbClr val="000090"/>
              </a:solidFill>
              <a:latin typeface="Arial Unicode MS" charset="0"/>
              <a:cs typeface="Arial Unicode MS" charset="0"/>
            </a:endParaRPr>
          </a:p>
        </p:txBody>
      </p:sp>
    </p:spTree>
    <p:extLst>
      <p:ext uri="{BB962C8B-B14F-4D97-AF65-F5344CB8AC3E}">
        <p14:creationId xmlns:p14="http://schemas.microsoft.com/office/powerpoint/2010/main" val="3621121204"/>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1750497"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err="1">
                <a:solidFill>
                  <a:srgbClr val="FFFFFF"/>
                </a:solidFill>
                <a:latin typeface="Arial Rounded MT Bold" charset="0"/>
                <a:ea typeface="Arial Rounded MT Bold" charset="0"/>
                <a:cs typeface="Arial Rounded MT Bold" charset="0"/>
              </a:rPr>
              <a:t>a</a:t>
            </a:r>
            <a:r>
              <a:rPr lang="en-US" sz="1600" dirty="0" err="1" smtClean="0">
                <a:solidFill>
                  <a:srgbClr val="FFFFFF"/>
                </a:solidFill>
                <a:latin typeface="Arial Rounded MT Bold" charset="0"/>
                <a:ea typeface="Arial Rounded MT Bold" charset="0"/>
                <a:cs typeface="Arial Rounded MT Bold" charset="0"/>
              </a:rPr>
              <a:t>ntabfs.pl</a:t>
            </a:r>
            <a:r>
              <a:rPr lang="en-US" sz="1600" dirty="0" smtClean="0">
                <a:solidFill>
                  <a:srgbClr val="FFFFFF"/>
                </a:solidFill>
                <a:latin typeface="Arial Rounded MT Bold" charset="0"/>
                <a:ea typeface="Arial Rounded MT Bold" charset="0"/>
                <a:cs typeface="Arial Rounded MT Bold" charset="0"/>
              </a:rPr>
              <a:t> Script</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6" name="Rectángulo 19"/>
          <p:cNvSpPr/>
          <p:nvPr/>
        </p:nvSpPr>
        <p:spPr>
          <a:xfrm>
            <a:off x="161509" y="548680"/>
            <a:ext cx="8865985" cy="3416320"/>
          </a:xfrm>
          <a:prstGeom prst="rect">
            <a:avLst/>
          </a:prstGeom>
        </p:spPr>
        <p:txBody>
          <a:bodyPr wrap="square">
            <a:spAutoFit/>
          </a:bodyPr>
          <a:lstStyle/>
          <a:p>
            <a:pPr lvl="0">
              <a:buSzPct val="65000"/>
            </a:pPr>
            <a:r>
              <a:rPr lang="en-GB" sz="2000" b="1" dirty="0" smtClean="0">
                <a:solidFill>
                  <a:srgbClr val="800000"/>
                </a:solidFill>
                <a:latin typeface="Arial Unicode MS" charset="0"/>
                <a:cs typeface="Arial Unicode MS" charset="0"/>
              </a:rPr>
              <a:t>Major updates since last TOG meeting:</a:t>
            </a:r>
            <a:endParaRPr lang="en-GB" sz="2000" b="1" dirty="0">
              <a:solidFill>
                <a:srgbClr val="800000"/>
              </a:solidFill>
              <a:latin typeface="Arial Unicode MS" charset="0"/>
              <a:cs typeface="Arial Unicode MS" charset="0"/>
            </a:endParaRPr>
          </a:p>
          <a:p>
            <a:pPr lvl="0">
              <a:buSzPct val="65000"/>
            </a:pPr>
            <a:endParaRPr lang="en-GB" sz="1600" b="1" dirty="0">
              <a:solidFill>
                <a:srgbClr val="000090"/>
              </a:solidFill>
              <a:latin typeface="Arial Unicode MS" charset="0"/>
              <a:cs typeface="Arial Unicode MS" charset="0"/>
            </a:endParaRPr>
          </a:p>
          <a:p>
            <a:pPr lvl="0">
              <a:buSzPct val="65000"/>
            </a:pPr>
            <a:endParaRPr lang="en-GB" sz="2000" b="1" dirty="0" smtClean="0">
              <a:solidFill>
                <a:srgbClr val="000090"/>
              </a:solidFill>
              <a:latin typeface="Arial Unicode MS" charset="0"/>
              <a:cs typeface="Arial Unicode MS" charset="0"/>
            </a:endParaRPr>
          </a:p>
          <a:p>
            <a:pPr marL="285750" indent="-285750">
              <a:buSzPct val="65000"/>
              <a:buFont typeface="Arial"/>
              <a:buChar char="•"/>
            </a:pPr>
            <a:r>
              <a:rPr lang="en-GB" sz="2000" b="1" dirty="0" smtClean="0">
                <a:solidFill>
                  <a:srgbClr val="008000"/>
                </a:solidFill>
                <a:latin typeface="Arial Unicode MS" charset="0"/>
                <a:cs typeface="Arial Unicode MS" charset="0"/>
              </a:rPr>
              <a:t> </a:t>
            </a:r>
            <a:r>
              <a:rPr lang="en-GB" sz="2000" b="1" dirty="0">
                <a:solidFill>
                  <a:srgbClr val="008000"/>
                </a:solidFill>
                <a:latin typeface="Arial Unicode MS" charset="0"/>
                <a:cs typeface="Arial Unicode MS" charset="0"/>
              </a:rPr>
              <a:t>Feb 19, </a:t>
            </a:r>
            <a:r>
              <a:rPr lang="en-GB" sz="2000" b="1" dirty="0" smtClean="0">
                <a:solidFill>
                  <a:srgbClr val="008000"/>
                </a:solidFill>
                <a:latin typeface="Arial Unicode MS" charset="0"/>
                <a:cs typeface="Arial Unicode MS" charset="0"/>
              </a:rPr>
              <a:t>2014</a:t>
            </a:r>
            <a:r>
              <a:rPr lang="en-GB" sz="2000" b="1" dirty="0" smtClean="0">
                <a:solidFill>
                  <a:srgbClr val="000090"/>
                </a:solidFill>
                <a:latin typeface="Arial Unicode MS" charset="0"/>
                <a:cs typeface="Arial Unicode MS" charset="0"/>
              </a:rPr>
              <a:t>: Update for e-VLBI stations using FS</a:t>
            </a:r>
            <a:r>
              <a:rPr lang="en-GB" sz="2000" b="1" dirty="0">
                <a:solidFill>
                  <a:srgbClr val="000090"/>
                </a:solidFill>
                <a:latin typeface="Arial Unicode MS" charset="0"/>
                <a:cs typeface="Arial Unicode MS" charset="0"/>
              </a:rPr>
              <a:t>-</a:t>
            </a:r>
            <a:r>
              <a:rPr lang="en-GB" sz="2000" b="1" dirty="0" smtClean="0">
                <a:solidFill>
                  <a:srgbClr val="000090"/>
                </a:solidFill>
                <a:latin typeface="Arial Unicode MS" charset="0"/>
                <a:cs typeface="Arial Unicode MS" charset="0"/>
              </a:rPr>
              <a:t>9.11.5 version or later</a:t>
            </a:r>
          </a:p>
          <a:p>
            <a:pPr marL="285750" indent="-285750">
              <a:buSzPct val="65000"/>
              <a:buFont typeface="Arial"/>
              <a:buChar char="•"/>
            </a:pPr>
            <a:endParaRPr lang="en-GB" sz="2000" b="1" dirty="0">
              <a:solidFill>
                <a:srgbClr val="000090"/>
              </a:solidFill>
              <a:latin typeface="Arial Unicode MS" charset="0"/>
              <a:cs typeface="Arial Unicode MS" charset="0"/>
            </a:endParaRPr>
          </a:p>
          <a:p>
            <a:pPr marL="285750" indent="-285750">
              <a:buSzPct val="65000"/>
              <a:buFont typeface="Arial"/>
              <a:buChar char="•"/>
            </a:pPr>
            <a:r>
              <a:rPr lang="en-GB" sz="2000" b="1" dirty="0" smtClean="0">
                <a:solidFill>
                  <a:srgbClr val="FF0000"/>
                </a:solidFill>
                <a:latin typeface="Arial Unicode MS" charset="0"/>
                <a:cs typeface="Arial Unicode MS" charset="0"/>
              </a:rPr>
              <a:t>Thanks Jonathan </a:t>
            </a:r>
            <a:r>
              <a:rPr lang="en-GB" sz="2000" b="1" dirty="0">
                <a:solidFill>
                  <a:srgbClr val="FF0000"/>
                </a:solidFill>
                <a:latin typeface="Arial Unicode MS" charset="0"/>
                <a:cs typeface="Arial Unicode MS" charset="0"/>
              </a:rPr>
              <a:t>Quick</a:t>
            </a:r>
            <a:r>
              <a:rPr lang="en-GB" sz="2000" b="1" dirty="0" smtClean="0">
                <a:solidFill>
                  <a:srgbClr val="FF0000"/>
                </a:solidFill>
                <a:latin typeface="Arial Unicode MS" charset="0"/>
                <a:cs typeface="Arial Unicode MS" charset="0"/>
              </a:rPr>
              <a:t>!</a:t>
            </a:r>
            <a:endParaRPr lang="en-GB" sz="2000" dirty="0">
              <a:solidFill>
                <a:srgbClr val="FF0000"/>
              </a:solidFill>
              <a:latin typeface="Arial Unicode MS" charset="0"/>
              <a:cs typeface="Arial Unicode MS" charset="0"/>
            </a:endParaRPr>
          </a:p>
          <a:p>
            <a:pPr marL="285750" indent="-285750">
              <a:buSzPct val="65000"/>
              <a:buFont typeface="Arial"/>
              <a:buChar char="•"/>
            </a:pPr>
            <a:endParaRPr lang="en-GB" sz="2000" b="1" dirty="0" smtClean="0">
              <a:solidFill>
                <a:srgbClr val="000090"/>
              </a:solidFill>
              <a:latin typeface="Arial Unicode MS" charset="0"/>
              <a:cs typeface="Arial Unicode MS" charset="0"/>
            </a:endParaRPr>
          </a:p>
          <a:p>
            <a:pPr marL="285750" indent="-285750">
              <a:buSzPct val="65000"/>
              <a:buFont typeface="Arial"/>
              <a:buChar char="•"/>
            </a:pPr>
            <a:r>
              <a:rPr lang="en-GB" sz="2000" b="1" dirty="0" smtClean="0">
                <a:solidFill>
                  <a:srgbClr val="000090"/>
                </a:solidFill>
                <a:latin typeface="Arial Unicode MS" charset="0"/>
                <a:cs typeface="Arial Unicode MS" charset="0"/>
              </a:rPr>
              <a:t>Needed </a:t>
            </a:r>
            <a:r>
              <a:rPr lang="en-GB" sz="2000" b="1" dirty="0">
                <a:solidFill>
                  <a:srgbClr val="000090"/>
                </a:solidFill>
                <a:latin typeface="Arial Unicode MS" charset="0"/>
                <a:cs typeface="Arial Unicode MS" charset="0"/>
              </a:rPr>
              <a:t>for </a:t>
            </a:r>
            <a:r>
              <a:rPr lang="en-GB" sz="2000" b="1" dirty="0" smtClean="0">
                <a:solidFill>
                  <a:srgbClr val="000090"/>
                </a:solidFill>
                <a:latin typeface="Arial Unicode MS" charset="0"/>
                <a:cs typeface="Arial Unicode MS" charset="0"/>
              </a:rPr>
              <a:t>stations doing e</a:t>
            </a:r>
            <a:r>
              <a:rPr lang="en-GB" sz="2000" b="1" dirty="0">
                <a:solidFill>
                  <a:srgbClr val="000090"/>
                </a:solidFill>
                <a:latin typeface="Arial Unicode MS" charset="0"/>
                <a:cs typeface="Arial Unicode MS" charset="0"/>
              </a:rPr>
              <a:t>-VLBI with a Mark5B (</a:t>
            </a:r>
            <a:r>
              <a:rPr lang="en-GB" sz="2000" b="1" dirty="0" smtClean="0">
                <a:solidFill>
                  <a:srgbClr val="000090"/>
                </a:solidFill>
                <a:latin typeface="Arial Unicode MS" charset="0"/>
                <a:cs typeface="Arial Unicode MS" charset="0"/>
              </a:rPr>
              <a:t>or B</a:t>
            </a:r>
            <a:r>
              <a:rPr lang="en-GB" sz="2000" b="1" dirty="0">
                <a:solidFill>
                  <a:srgbClr val="000090"/>
                </a:solidFill>
                <a:latin typeface="Arial Unicode MS" charset="0"/>
                <a:cs typeface="Arial Unicode MS" charset="0"/>
              </a:rPr>
              <a:t>+) recorder, regardless of whether they are using a DBBC or analogue (Mk5</a:t>
            </a:r>
            <a:r>
              <a:rPr lang="en-GB" sz="2000" b="1" dirty="0" smtClean="0">
                <a:solidFill>
                  <a:srgbClr val="000090"/>
                </a:solidFill>
                <a:latin typeface="Arial Unicode MS" charset="0"/>
                <a:cs typeface="Arial Unicode MS" charset="0"/>
              </a:rPr>
              <a:t>) terminal</a:t>
            </a:r>
            <a:endParaRPr lang="en-GB" sz="2000" b="1" dirty="0">
              <a:solidFill>
                <a:srgbClr val="000090"/>
              </a:solidFill>
              <a:latin typeface="Arial Unicode MS" charset="0"/>
              <a:cs typeface="Arial Unicode MS" charset="0"/>
            </a:endParaRPr>
          </a:p>
          <a:p>
            <a:pPr marL="285750" indent="-285750">
              <a:buSzPct val="65000"/>
              <a:buFont typeface="Arial"/>
              <a:buChar char="•"/>
            </a:pPr>
            <a:endParaRPr lang="en-GB" sz="2000" b="1" dirty="0">
              <a:solidFill>
                <a:srgbClr val="000090"/>
              </a:solidFill>
              <a:latin typeface="Arial Unicode MS" charset="0"/>
              <a:cs typeface="Arial Unicode MS" charset="0"/>
            </a:endParaRPr>
          </a:p>
          <a:p>
            <a:pPr marL="285750" indent="-285750">
              <a:buSzPct val="65000"/>
              <a:buFont typeface="Arial"/>
              <a:buChar char="•"/>
            </a:pPr>
            <a:r>
              <a:rPr lang="en-GB" sz="2000" b="1" dirty="0" smtClean="0">
                <a:solidFill>
                  <a:srgbClr val="000090"/>
                </a:solidFill>
                <a:latin typeface="Arial Unicode MS" charset="0"/>
                <a:cs typeface="Arial Unicode MS" charset="0"/>
              </a:rPr>
              <a:t>If you need an update, </a:t>
            </a:r>
            <a:r>
              <a:rPr lang="en-GB" sz="2000" b="1" smtClean="0">
                <a:solidFill>
                  <a:srgbClr val="000090"/>
                </a:solidFill>
                <a:latin typeface="Arial Unicode MS" charset="0"/>
                <a:cs typeface="Arial Unicode MS" charset="0"/>
              </a:rPr>
              <a:t>ask Jonathan or me.</a:t>
            </a:r>
            <a:endParaRPr lang="en-GB" sz="2000" b="1" dirty="0">
              <a:solidFill>
                <a:srgbClr val="000090"/>
              </a:solidFill>
              <a:latin typeface="Arial Unicode MS" charset="0"/>
              <a:cs typeface="Arial Unicode MS" charset="0"/>
            </a:endParaRPr>
          </a:p>
        </p:txBody>
      </p:sp>
    </p:spTree>
    <p:extLst>
      <p:ext uri="{BB962C8B-B14F-4D97-AF65-F5344CB8AC3E}">
        <p14:creationId xmlns:p14="http://schemas.microsoft.com/office/powerpoint/2010/main" val="3916123545"/>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13" name="Text Box 4"/>
          <p:cNvSpPr txBox="1">
            <a:spLocks noChangeArrowheads="1"/>
          </p:cNvSpPr>
          <p:nvPr/>
        </p:nvSpPr>
        <p:spPr bwMode="auto">
          <a:xfrm>
            <a:off x="1106615" y="368660"/>
            <a:ext cx="6697663" cy="5804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0"/>
              </a:defRPr>
            </a:lvl9pPr>
          </a:lstStyle>
          <a:p>
            <a:pPr algn="l" eaLnBrk="1" hangingPunct="1">
              <a:spcBef>
                <a:spcPct val="50000"/>
              </a:spcBef>
            </a:pPr>
            <a:r>
              <a:rPr lang="en-US" altLang="zh-CN" sz="2000" b="1" dirty="0">
                <a:solidFill>
                  <a:srgbClr val="800000"/>
                </a:solidFill>
                <a:latin typeface="Courier10 BT" charset="0"/>
                <a:ea typeface="SimSun" charset="0"/>
                <a:cs typeface="SimSun" charset="0"/>
              </a:rPr>
              <a:t>Session 1/</a:t>
            </a:r>
            <a:r>
              <a:rPr lang="en-US" altLang="zh-CN" sz="2000" b="1" dirty="0" smtClean="0">
                <a:solidFill>
                  <a:srgbClr val="800000"/>
                </a:solidFill>
                <a:latin typeface="Courier10 BT" charset="0"/>
                <a:ea typeface="SimSun" charset="0"/>
                <a:cs typeface="SimSun" charset="0"/>
              </a:rPr>
              <a:t>2014</a:t>
            </a:r>
            <a:endParaRPr lang="en-US" altLang="zh-CN" sz="2000" b="1" dirty="0">
              <a:solidFill>
                <a:srgbClr val="800000"/>
              </a:solidFill>
              <a:latin typeface="Courier10 BT" charset="0"/>
              <a:ea typeface="SimSun" charset="0"/>
              <a:cs typeface="SimSun" charset="0"/>
            </a:endParaRPr>
          </a:p>
          <a:p>
            <a:pPr eaLnBrk="1" hangingPunct="1">
              <a:lnSpc>
                <a:spcPct val="50000"/>
              </a:lnSpc>
              <a:spcBef>
                <a:spcPct val="50000"/>
              </a:spcBef>
            </a:pPr>
            <a:r>
              <a:rPr lang="en-US" sz="1400" b="1" dirty="0">
                <a:solidFill>
                  <a:schemeClr val="accent6"/>
                </a:solidFill>
                <a:latin typeface="Courier New" charset="0"/>
              </a:rPr>
              <a:t>=============================================================</a:t>
            </a:r>
          </a:p>
          <a:p>
            <a:pPr eaLnBrk="1" hangingPunct="1">
              <a:lnSpc>
                <a:spcPct val="50000"/>
              </a:lnSpc>
              <a:spcBef>
                <a:spcPct val="50000"/>
              </a:spcBef>
            </a:pPr>
            <a:r>
              <a:rPr lang="en-US" sz="1400" b="1" dirty="0">
                <a:solidFill>
                  <a:schemeClr val="accent6"/>
                </a:solidFill>
                <a:latin typeface="Courier New" charset="0"/>
              </a:rPr>
              <a:t>Station     18cm           6cm           5cm         1.3cm</a:t>
            </a:r>
          </a:p>
          <a:p>
            <a:pPr eaLnBrk="1" hangingPunct="1">
              <a:lnSpc>
                <a:spcPct val="50000"/>
              </a:lnSpc>
              <a:spcBef>
                <a:spcPct val="50000"/>
              </a:spcBef>
            </a:pPr>
            <a:r>
              <a:rPr lang="en-US" sz="1400" b="1" dirty="0">
                <a:solidFill>
                  <a:schemeClr val="accent6"/>
                </a:solidFill>
                <a:latin typeface="Courier New" charset="0"/>
              </a:rPr>
              <a:t>-------------------------------------------------------------</a:t>
            </a:r>
          </a:p>
          <a:p>
            <a:pPr eaLnBrk="1" hangingPunct="1">
              <a:lnSpc>
                <a:spcPct val="50000"/>
              </a:lnSpc>
              <a:spcBef>
                <a:spcPct val="50000"/>
              </a:spcBef>
            </a:pPr>
            <a:r>
              <a:rPr lang="en-US" sz="1400" b="1" dirty="0" err="1">
                <a:solidFill>
                  <a:schemeClr val="accent6"/>
                </a:solidFill>
                <a:latin typeface="Courier New" charset="0"/>
              </a:rPr>
              <a:t>Ef</a:t>
            </a:r>
            <a:r>
              <a:rPr lang="en-US" sz="1400" b="1" dirty="0">
                <a:solidFill>
                  <a:schemeClr val="accent6"/>
                </a:solidFill>
                <a:latin typeface="Courier New" charset="0"/>
              </a:rPr>
              <a:t>         0.08(7)       0.05(12)      0.02(5)     0.10(2)              </a:t>
            </a:r>
          </a:p>
          <a:p>
            <a:pPr eaLnBrk="1" hangingPunct="1">
              <a:lnSpc>
                <a:spcPct val="50000"/>
              </a:lnSpc>
              <a:spcBef>
                <a:spcPct val="50000"/>
              </a:spcBef>
            </a:pPr>
            <a:r>
              <a:rPr lang="en-US" sz="1400" b="1" dirty="0">
                <a:solidFill>
                  <a:schemeClr val="accent6"/>
                </a:solidFill>
                <a:latin typeface="Courier New" charset="0"/>
              </a:rPr>
              <a:t>Jb1        </a:t>
            </a:r>
            <a:r>
              <a:rPr lang="en-US" sz="1400" b="1" dirty="0">
                <a:solidFill>
                  <a:srgbClr val="008000"/>
                </a:solidFill>
                <a:latin typeface="Courier New" charset="0"/>
              </a:rPr>
              <a:t>0.12(7)*</a:t>
            </a:r>
            <a:r>
              <a:rPr lang="en-US" sz="1400" b="1" dirty="0">
                <a:solidFill>
                  <a:schemeClr val="accent6"/>
                </a:solidFill>
                <a:latin typeface="Courier New" charset="0"/>
              </a:rPr>
              <a:t>      </a:t>
            </a:r>
            <a:r>
              <a:rPr lang="en-US" sz="1400" b="1" dirty="0">
                <a:solidFill>
                  <a:srgbClr val="FF0000"/>
                </a:solidFill>
                <a:latin typeface="Courier New" charset="0"/>
              </a:rPr>
              <a:t>0.23(10)*</a:t>
            </a:r>
            <a:r>
              <a:rPr lang="en-US" sz="1400" b="1" dirty="0">
                <a:solidFill>
                  <a:schemeClr val="accent6"/>
                </a:solidFill>
                <a:latin typeface="Courier New" charset="0"/>
              </a:rPr>
              <a:t>                         </a:t>
            </a:r>
          </a:p>
          <a:p>
            <a:pPr eaLnBrk="1" hangingPunct="1">
              <a:lnSpc>
                <a:spcPct val="50000"/>
              </a:lnSpc>
              <a:spcBef>
                <a:spcPct val="50000"/>
              </a:spcBef>
            </a:pPr>
            <a:r>
              <a:rPr lang="en-US" sz="1400" b="1" dirty="0">
                <a:solidFill>
                  <a:schemeClr val="accent6"/>
                </a:solidFill>
                <a:latin typeface="Courier New" charset="0"/>
              </a:rPr>
              <a:t>Jb2                                    0.10(5)     </a:t>
            </a:r>
            <a:r>
              <a:rPr lang="en-US" sz="1400" b="1" dirty="0">
                <a:solidFill>
                  <a:srgbClr val="008000"/>
                </a:solidFill>
                <a:latin typeface="Courier New" charset="0"/>
              </a:rPr>
              <a:t>0.22(2)*</a:t>
            </a:r>
            <a:r>
              <a:rPr lang="en-US" sz="1400" b="1" dirty="0">
                <a:solidFill>
                  <a:schemeClr val="accent6"/>
                </a:solidFill>
                <a:latin typeface="Courier New" charset="0"/>
              </a:rPr>
              <a:t>                        </a:t>
            </a:r>
          </a:p>
          <a:p>
            <a:pPr eaLnBrk="1" hangingPunct="1">
              <a:lnSpc>
                <a:spcPct val="50000"/>
              </a:lnSpc>
              <a:spcBef>
                <a:spcPct val="50000"/>
              </a:spcBef>
            </a:pPr>
            <a:r>
              <a:rPr lang="en-US" sz="1400" b="1" dirty="0" err="1">
                <a:solidFill>
                  <a:schemeClr val="accent6"/>
                </a:solidFill>
                <a:latin typeface="Courier New" charset="0"/>
              </a:rPr>
              <a:t>Mc</a:t>
            </a:r>
            <a:r>
              <a:rPr lang="en-US" sz="1400" b="1" dirty="0">
                <a:solidFill>
                  <a:schemeClr val="accent6"/>
                </a:solidFill>
                <a:latin typeface="Courier New" charset="0"/>
              </a:rPr>
              <a:t>         </a:t>
            </a:r>
            <a:r>
              <a:rPr lang="en-US" sz="1400" b="1" dirty="0">
                <a:solidFill>
                  <a:srgbClr val="008000"/>
                </a:solidFill>
                <a:latin typeface="Courier New" charset="0"/>
              </a:rPr>
              <a:t>0.13(6)*</a:t>
            </a:r>
            <a:r>
              <a:rPr lang="en-US" sz="1400" b="1" dirty="0">
                <a:solidFill>
                  <a:schemeClr val="accent6"/>
                </a:solidFill>
                <a:latin typeface="Courier New" charset="0"/>
              </a:rPr>
              <a:t>      0.03(12)      0.06(5)     0.10(2)             </a:t>
            </a:r>
          </a:p>
          <a:p>
            <a:pPr eaLnBrk="1" hangingPunct="1">
              <a:lnSpc>
                <a:spcPct val="50000"/>
              </a:lnSpc>
              <a:spcBef>
                <a:spcPct val="50000"/>
              </a:spcBef>
            </a:pPr>
            <a:r>
              <a:rPr lang="en-US" sz="1400" b="1" dirty="0" err="1">
                <a:solidFill>
                  <a:schemeClr val="accent6"/>
                </a:solidFill>
                <a:latin typeface="Courier New" charset="0"/>
              </a:rPr>
              <a:t>Nt</a:t>
            </a:r>
            <a:r>
              <a:rPr lang="en-US" sz="1400" b="1" dirty="0">
                <a:solidFill>
                  <a:schemeClr val="accent6"/>
                </a:solidFill>
                <a:latin typeface="Courier New" charset="0"/>
              </a:rPr>
              <a:t>         </a:t>
            </a:r>
            <a:r>
              <a:rPr lang="en-US" sz="1400" b="1" dirty="0">
                <a:solidFill>
                  <a:srgbClr val="008000"/>
                </a:solidFill>
                <a:latin typeface="Courier New" charset="0"/>
              </a:rPr>
              <a:t>0.13(7)*</a:t>
            </a:r>
            <a:r>
              <a:rPr lang="en-US" sz="1400" b="1" dirty="0">
                <a:solidFill>
                  <a:schemeClr val="accent6"/>
                </a:solidFill>
                <a:latin typeface="Courier New" charset="0"/>
              </a:rPr>
              <a:t>      0.07(7)       </a:t>
            </a:r>
            <a:r>
              <a:rPr lang="en-US" sz="1400" b="1" dirty="0">
                <a:solidFill>
                  <a:srgbClr val="FF0000"/>
                </a:solidFill>
                <a:latin typeface="Courier New" charset="0"/>
              </a:rPr>
              <a:t>0.22(2)*</a:t>
            </a:r>
            <a:r>
              <a:rPr lang="en-US" sz="1400" b="1" dirty="0">
                <a:solidFill>
                  <a:schemeClr val="accent6"/>
                </a:solidFill>
                <a:latin typeface="Courier New" charset="0"/>
              </a:rPr>
              <a:t>    </a:t>
            </a:r>
            <a:r>
              <a:rPr lang="en-US" sz="1400" b="1" dirty="0">
                <a:solidFill>
                  <a:srgbClr val="008000"/>
                </a:solidFill>
                <a:latin typeface="Courier New" charset="0"/>
              </a:rPr>
              <a:t>0.26(1)</a:t>
            </a:r>
            <a:r>
              <a:rPr lang="en-US" sz="1400" b="1" dirty="0">
                <a:solidFill>
                  <a:schemeClr val="accent6"/>
                </a:solidFill>
                <a:latin typeface="Courier New" charset="0"/>
              </a:rPr>
              <a:t>*              </a:t>
            </a:r>
          </a:p>
          <a:p>
            <a:pPr eaLnBrk="1" hangingPunct="1">
              <a:lnSpc>
                <a:spcPct val="50000"/>
              </a:lnSpc>
              <a:spcBef>
                <a:spcPct val="50000"/>
              </a:spcBef>
            </a:pPr>
            <a:r>
              <a:rPr lang="en-US" sz="1400" b="1" dirty="0">
                <a:solidFill>
                  <a:schemeClr val="accent6"/>
                </a:solidFill>
                <a:latin typeface="Courier New" charset="0"/>
              </a:rPr>
              <a:t>On         </a:t>
            </a:r>
            <a:r>
              <a:rPr lang="en-US" sz="1400" b="1" dirty="0">
                <a:solidFill>
                  <a:srgbClr val="008000"/>
                </a:solidFill>
                <a:latin typeface="Courier New" charset="0"/>
              </a:rPr>
              <a:t>0.18(7)*</a:t>
            </a:r>
            <a:r>
              <a:rPr lang="en-US" sz="1400" b="1" dirty="0">
                <a:solidFill>
                  <a:schemeClr val="accent6"/>
                </a:solidFill>
                <a:latin typeface="Courier New" charset="0"/>
              </a:rPr>
              <a:t>      0.07(11)      0.07(4)     </a:t>
            </a:r>
            <a:r>
              <a:rPr lang="en-US" sz="1400" b="1" dirty="0">
                <a:solidFill>
                  <a:srgbClr val="008000"/>
                </a:solidFill>
                <a:latin typeface="Courier New" charset="0"/>
              </a:rPr>
              <a:t>0.37(2)*</a:t>
            </a:r>
            <a:r>
              <a:rPr lang="en-US" sz="1400" b="1" dirty="0">
                <a:solidFill>
                  <a:schemeClr val="accent6"/>
                </a:solidFill>
                <a:latin typeface="Courier New" charset="0"/>
              </a:rPr>
              <a:t>            </a:t>
            </a:r>
          </a:p>
          <a:p>
            <a:pPr eaLnBrk="1" hangingPunct="1">
              <a:lnSpc>
                <a:spcPct val="50000"/>
              </a:lnSpc>
              <a:spcBef>
                <a:spcPct val="50000"/>
              </a:spcBef>
            </a:pPr>
            <a:r>
              <a:rPr lang="en-US" sz="1400" b="1" dirty="0" err="1">
                <a:solidFill>
                  <a:schemeClr val="accent6"/>
                </a:solidFill>
                <a:latin typeface="Courier New" charset="0"/>
              </a:rPr>
              <a:t>Tr</a:t>
            </a:r>
            <a:r>
              <a:rPr lang="en-US" sz="1400" b="1" dirty="0">
                <a:solidFill>
                  <a:schemeClr val="accent6"/>
                </a:solidFill>
                <a:latin typeface="Courier New" charset="0"/>
              </a:rPr>
              <a:t>         </a:t>
            </a:r>
            <a:r>
              <a:rPr lang="en-US" sz="1400" b="1" dirty="0">
                <a:solidFill>
                  <a:srgbClr val="008000"/>
                </a:solidFill>
                <a:latin typeface="Courier New" charset="0"/>
              </a:rPr>
              <a:t>0.16(7)*</a:t>
            </a:r>
            <a:r>
              <a:rPr lang="en-US" sz="1400" b="1" dirty="0">
                <a:solidFill>
                  <a:schemeClr val="accent6"/>
                </a:solidFill>
                <a:latin typeface="Courier New" charset="0"/>
              </a:rPr>
              <a:t>      0.03(7)       0.02(4)     </a:t>
            </a:r>
            <a:r>
              <a:rPr lang="en-US" sz="1400" b="1" dirty="0">
                <a:solidFill>
                  <a:srgbClr val="008000"/>
                </a:solidFill>
                <a:latin typeface="Courier New" charset="0"/>
              </a:rPr>
              <a:t>0.35(2)*</a:t>
            </a:r>
            <a:r>
              <a:rPr lang="en-US" sz="1400" b="1" dirty="0">
                <a:solidFill>
                  <a:schemeClr val="accent6"/>
                </a:solidFill>
                <a:latin typeface="Courier New" charset="0"/>
              </a:rPr>
              <a:t>              </a:t>
            </a:r>
          </a:p>
          <a:p>
            <a:pPr eaLnBrk="1" hangingPunct="1">
              <a:lnSpc>
                <a:spcPct val="50000"/>
              </a:lnSpc>
              <a:spcBef>
                <a:spcPct val="50000"/>
              </a:spcBef>
            </a:pPr>
            <a:r>
              <a:rPr lang="en-US" sz="1400" b="1" dirty="0" err="1">
                <a:solidFill>
                  <a:schemeClr val="accent6"/>
                </a:solidFill>
                <a:latin typeface="Courier New" charset="0"/>
              </a:rPr>
              <a:t>Wb</a:t>
            </a:r>
            <a:r>
              <a:rPr lang="en-US" sz="1400" b="1" dirty="0">
                <a:solidFill>
                  <a:schemeClr val="accent6"/>
                </a:solidFill>
                <a:latin typeface="Courier New" charset="0"/>
              </a:rPr>
              <a:t>         0.06(7)       0.04(12)      0.05(4)                  </a:t>
            </a:r>
          </a:p>
          <a:p>
            <a:pPr eaLnBrk="1" hangingPunct="1">
              <a:lnSpc>
                <a:spcPct val="50000"/>
              </a:lnSpc>
              <a:spcBef>
                <a:spcPct val="50000"/>
              </a:spcBef>
            </a:pPr>
            <a:r>
              <a:rPr lang="en-US" sz="1400" b="1" dirty="0" err="1">
                <a:solidFill>
                  <a:schemeClr val="accent6"/>
                </a:solidFill>
                <a:latin typeface="Courier New" charset="0"/>
              </a:rPr>
              <a:t>Ys</a:t>
            </a:r>
            <a:r>
              <a:rPr lang="en-US" sz="1400" b="1" dirty="0">
                <a:solidFill>
                  <a:schemeClr val="accent6"/>
                </a:solidFill>
                <a:latin typeface="Courier New" charset="0"/>
              </a:rPr>
              <a:t>                       0.04(10)      0.03(5)     0.04(2)              </a:t>
            </a:r>
          </a:p>
          <a:p>
            <a:pPr eaLnBrk="1" hangingPunct="1">
              <a:lnSpc>
                <a:spcPct val="50000"/>
              </a:lnSpc>
              <a:spcBef>
                <a:spcPct val="50000"/>
              </a:spcBef>
            </a:pPr>
            <a:r>
              <a:rPr lang="en-US" sz="1400" b="1" dirty="0" err="1">
                <a:solidFill>
                  <a:schemeClr val="accent6"/>
                </a:solidFill>
                <a:latin typeface="Courier New" charset="0"/>
              </a:rPr>
              <a:t>Hh</a:t>
            </a:r>
            <a:r>
              <a:rPr lang="en-US" sz="1400" b="1" dirty="0">
                <a:solidFill>
                  <a:schemeClr val="accent6"/>
                </a:solidFill>
                <a:latin typeface="Courier New" charset="0"/>
              </a:rPr>
              <a:t>         0.08(4)       0.05(7)                   </a:t>
            </a:r>
            <a:r>
              <a:rPr lang="en-US" sz="1400" b="1" dirty="0">
                <a:solidFill>
                  <a:srgbClr val="008000"/>
                </a:solidFill>
                <a:latin typeface="Courier New" charset="0"/>
              </a:rPr>
              <a:t>0.29(1)*</a:t>
            </a:r>
            <a:r>
              <a:rPr lang="en-US" sz="1400" b="1" dirty="0">
                <a:solidFill>
                  <a:schemeClr val="accent6"/>
                </a:solidFill>
                <a:latin typeface="Courier New" charset="0"/>
              </a:rPr>
              <a:t>       </a:t>
            </a:r>
          </a:p>
          <a:p>
            <a:pPr eaLnBrk="1" hangingPunct="1">
              <a:lnSpc>
                <a:spcPct val="50000"/>
              </a:lnSpc>
              <a:spcBef>
                <a:spcPct val="50000"/>
              </a:spcBef>
            </a:pPr>
            <a:r>
              <a:rPr lang="en-US" sz="1400" b="1" dirty="0">
                <a:solidFill>
                  <a:schemeClr val="accent6"/>
                </a:solidFill>
                <a:latin typeface="Courier New" charset="0"/>
              </a:rPr>
              <a:t>Ur         </a:t>
            </a:r>
            <a:r>
              <a:rPr lang="en-US" sz="1400" b="1" dirty="0">
                <a:solidFill>
                  <a:srgbClr val="FF0000"/>
                </a:solidFill>
                <a:latin typeface="Courier New" charset="0"/>
              </a:rPr>
              <a:t>0.26(6)*</a:t>
            </a:r>
            <a:r>
              <a:rPr lang="en-US" sz="1400" b="1" dirty="0">
                <a:solidFill>
                  <a:schemeClr val="accent6"/>
                </a:solidFill>
                <a:latin typeface="Courier New" charset="0"/>
              </a:rPr>
              <a:t>      0.07(11)                  0.05(1)       </a:t>
            </a:r>
          </a:p>
          <a:p>
            <a:pPr eaLnBrk="1" hangingPunct="1">
              <a:lnSpc>
                <a:spcPct val="50000"/>
              </a:lnSpc>
              <a:spcBef>
                <a:spcPct val="50000"/>
              </a:spcBef>
            </a:pPr>
            <a:r>
              <a:rPr lang="en-US" sz="1400" b="1" dirty="0" err="1">
                <a:solidFill>
                  <a:schemeClr val="accent6"/>
                </a:solidFill>
                <a:latin typeface="Courier New" charset="0"/>
              </a:rPr>
              <a:t>Sh</a:t>
            </a:r>
            <a:r>
              <a:rPr lang="en-US" sz="1400" b="1" dirty="0">
                <a:solidFill>
                  <a:schemeClr val="accent6"/>
                </a:solidFill>
                <a:latin typeface="Courier New" charset="0"/>
              </a:rPr>
              <a:t>         </a:t>
            </a:r>
            <a:r>
              <a:rPr lang="en-US" sz="1400" b="1" dirty="0">
                <a:solidFill>
                  <a:srgbClr val="008000"/>
                </a:solidFill>
                <a:latin typeface="Courier New" charset="0"/>
              </a:rPr>
              <a:t>0.13(6)*</a:t>
            </a:r>
            <a:r>
              <a:rPr lang="en-US" sz="1400" b="1" dirty="0">
                <a:solidFill>
                  <a:schemeClr val="accent6"/>
                </a:solidFill>
                <a:latin typeface="Courier New" charset="0"/>
              </a:rPr>
              <a:t>      0.07(10)      0.08(1)     0.16(2)                 </a:t>
            </a:r>
          </a:p>
          <a:p>
            <a:pPr eaLnBrk="1" hangingPunct="1">
              <a:lnSpc>
                <a:spcPct val="50000"/>
              </a:lnSpc>
              <a:spcBef>
                <a:spcPct val="50000"/>
              </a:spcBef>
            </a:pPr>
            <a:r>
              <a:rPr lang="en-US" sz="1400" b="1" dirty="0" err="1">
                <a:solidFill>
                  <a:schemeClr val="accent6"/>
                </a:solidFill>
                <a:latin typeface="Courier New" charset="0"/>
              </a:rPr>
              <a:t>Bd</a:t>
            </a:r>
            <a:r>
              <a:rPr lang="en-US" sz="1400" b="1" dirty="0">
                <a:solidFill>
                  <a:schemeClr val="accent6"/>
                </a:solidFill>
                <a:latin typeface="Courier New" charset="0"/>
              </a:rPr>
              <a:t>         0.10(5)       0.04(5)                           </a:t>
            </a:r>
          </a:p>
          <a:p>
            <a:pPr eaLnBrk="1" hangingPunct="1">
              <a:lnSpc>
                <a:spcPct val="50000"/>
              </a:lnSpc>
              <a:spcBef>
                <a:spcPct val="50000"/>
              </a:spcBef>
            </a:pPr>
            <a:r>
              <a:rPr lang="en-US" sz="1400" b="1" dirty="0" err="1">
                <a:solidFill>
                  <a:schemeClr val="accent6"/>
                </a:solidFill>
                <a:latin typeface="Courier New" charset="0"/>
              </a:rPr>
              <a:t>Zc</a:t>
            </a:r>
            <a:r>
              <a:rPr lang="en-US" sz="1400" b="1" dirty="0">
                <a:solidFill>
                  <a:schemeClr val="accent6"/>
                </a:solidFill>
                <a:latin typeface="Courier New" charset="0"/>
              </a:rPr>
              <a:t>         0.07(7)       0.09(10)                     </a:t>
            </a:r>
          </a:p>
          <a:p>
            <a:pPr eaLnBrk="1" hangingPunct="1">
              <a:lnSpc>
                <a:spcPct val="50000"/>
              </a:lnSpc>
              <a:spcBef>
                <a:spcPct val="50000"/>
              </a:spcBef>
            </a:pPr>
            <a:r>
              <a:rPr lang="en-US" sz="1400" b="1" dirty="0" err="1">
                <a:solidFill>
                  <a:schemeClr val="accent6"/>
                </a:solidFill>
                <a:latin typeface="Courier New" charset="0"/>
              </a:rPr>
              <a:t>Sv</a:t>
            </a:r>
            <a:r>
              <a:rPr lang="en-US" sz="1400" b="1" dirty="0">
                <a:solidFill>
                  <a:schemeClr val="accent6"/>
                </a:solidFill>
                <a:latin typeface="Courier New" charset="0"/>
              </a:rPr>
              <a:t>         0.07(6)       0.05(11)                  </a:t>
            </a:r>
            <a:r>
              <a:rPr lang="en-US" sz="1400" b="1" dirty="0">
                <a:solidFill>
                  <a:srgbClr val="FF0000"/>
                </a:solidFill>
                <a:latin typeface="Courier New" charset="0"/>
              </a:rPr>
              <a:t>0.85(1)*</a:t>
            </a:r>
            <a:r>
              <a:rPr lang="en-US" sz="1400" b="1" dirty="0">
                <a:solidFill>
                  <a:schemeClr val="accent6"/>
                </a:solidFill>
                <a:latin typeface="Courier New" charset="0"/>
              </a:rPr>
              <a:t>   </a:t>
            </a:r>
          </a:p>
          <a:p>
            <a:pPr eaLnBrk="1" hangingPunct="1">
              <a:lnSpc>
                <a:spcPct val="50000"/>
              </a:lnSpc>
              <a:spcBef>
                <a:spcPct val="50000"/>
              </a:spcBef>
            </a:pPr>
            <a:r>
              <a:rPr lang="en-US" sz="1400" b="1" dirty="0">
                <a:solidFill>
                  <a:schemeClr val="accent6"/>
                </a:solidFill>
                <a:latin typeface="Courier New" charset="0"/>
              </a:rPr>
              <a:t>Ro         0.08(1)                                        </a:t>
            </a:r>
          </a:p>
          <a:p>
            <a:pPr eaLnBrk="1" hangingPunct="1">
              <a:lnSpc>
                <a:spcPct val="50000"/>
              </a:lnSpc>
              <a:spcBef>
                <a:spcPct val="50000"/>
              </a:spcBef>
            </a:pPr>
            <a:r>
              <a:rPr lang="en-US" sz="1400" b="1" dirty="0" err="1">
                <a:solidFill>
                  <a:schemeClr val="accent6"/>
                </a:solidFill>
                <a:latin typeface="Courier New" charset="0"/>
              </a:rPr>
              <a:t>Sr</a:t>
            </a:r>
            <a:r>
              <a:rPr lang="en-US" sz="1400" b="1" dirty="0">
                <a:solidFill>
                  <a:schemeClr val="accent6"/>
                </a:solidFill>
                <a:latin typeface="Courier New" charset="0"/>
              </a:rPr>
              <a:t>         </a:t>
            </a:r>
            <a:r>
              <a:rPr lang="en-US" sz="1400" b="1" dirty="0">
                <a:solidFill>
                  <a:srgbClr val="008000"/>
                </a:solidFill>
                <a:latin typeface="Courier New" charset="0"/>
              </a:rPr>
              <a:t>0.17(1)*</a:t>
            </a:r>
            <a:r>
              <a:rPr lang="en-US" sz="1400" b="1" dirty="0">
                <a:solidFill>
                  <a:schemeClr val="accent6"/>
                </a:solidFill>
                <a:latin typeface="Courier New" charset="0"/>
              </a:rPr>
              <a:t>                                </a:t>
            </a:r>
            <a:r>
              <a:rPr lang="en-US" sz="1400" b="1" dirty="0">
                <a:solidFill>
                  <a:srgbClr val="FF0000"/>
                </a:solidFill>
                <a:latin typeface="Courier New" charset="0"/>
              </a:rPr>
              <a:t>1.13(1)*</a:t>
            </a:r>
            <a:r>
              <a:rPr lang="en-US" sz="1400" b="1" dirty="0">
                <a:solidFill>
                  <a:schemeClr val="accent6"/>
                </a:solidFill>
                <a:latin typeface="Courier New" charset="0"/>
              </a:rPr>
              <a:t>              </a:t>
            </a:r>
          </a:p>
          <a:p>
            <a:pPr eaLnBrk="1" hangingPunct="1">
              <a:lnSpc>
                <a:spcPct val="50000"/>
              </a:lnSpc>
              <a:spcBef>
                <a:spcPct val="50000"/>
              </a:spcBef>
            </a:pPr>
            <a:r>
              <a:rPr lang="en-US" sz="1400" b="1" dirty="0" err="1">
                <a:solidFill>
                  <a:schemeClr val="accent6"/>
                </a:solidFill>
                <a:latin typeface="Courier New" charset="0"/>
              </a:rPr>
              <a:t>Mh</a:t>
            </a:r>
            <a:r>
              <a:rPr lang="en-US" sz="1400" b="1" dirty="0">
                <a:solidFill>
                  <a:schemeClr val="accent6"/>
                </a:solidFill>
                <a:latin typeface="Courier New" charset="0"/>
              </a:rPr>
              <a:t>                                                 </a:t>
            </a:r>
            <a:r>
              <a:rPr lang="en-US" sz="1400" b="1" dirty="0">
                <a:solidFill>
                  <a:srgbClr val="FF0000"/>
                </a:solidFill>
                <a:latin typeface="Courier New" charset="0"/>
              </a:rPr>
              <a:t>1.04(1)*</a:t>
            </a:r>
            <a:r>
              <a:rPr lang="en-US" sz="1400" b="1" dirty="0">
                <a:solidFill>
                  <a:schemeClr val="accent6"/>
                </a:solidFill>
                <a:latin typeface="Courier New" charset="0"/>
              </a:rPr>
              <a:t> </a:t>
            </a:r>
          </a:p>
          <a:p>
            <a:pPr eaLnBrk="1" hangingPunct="1">
              <a:lnSpc>
                <a:spcPct val="50000"/>
              </a:lnSpc>
              <a:spcBef>
                <a:spcPct val="50000"/>
              </a:spcBef>
            </a:pPr>
            <a:r>
              <a:rPr lang="en-US" sz="1400" b="1" dirty="0">
                <a:solidFill>
                  <a:schemeClr val="accent6"/>
                </a:solidFill>
                <a:latin typeface="Courier New" charset="0"/>
              </a:rPr>
              <a:t>Ku                                                 0.13(1) </a:t>
            </a:r>
          </a:p>
          <a:p>
            <a:pPr eaLnBrk="1" hangingPunct="1">
              <a:lnSpc>
                <a:spcPct val="50000"/>
              </a:lnSpc>
              <a:spcBef>
                <a:spcPct val="50000"/>
              </a:spcBef>
            </a:pPr>
            <a:r>
              <a:rPr lang="en-US" sz="1400" b="1" dirty="0" err="1">
                <a:solidFill>
                  <a:schemeClr val="accent6"/>
                </a:solidFill>
                <a:latin typeface="Courier New" charset="0"/>
              </a:rPr>
              <a:t>Kt</a:t>
            </a:r>
            <a:r>
              <a:rPr lang="en-US" sz="1400" b="1" dirty="0">
                <a:solidFill>
                  <a:schemeClr val="accent6"/>
                </a:solidFill>
                <a:latin typeface="Courier New" charset="0"/>
              </a:rPr>
              <a:t>                                                 0.13(1) </a:t>
            </a:r>
          </a:p>
          <a:p>
            <a:pPr eaLnBrk="1" hangingPunct="1">
              <a:lnSpc>
                <a:spcPct val="50000"/>
              </a:lnSpc>
              <a:spcBef>
                <a:spcPct val="50000"/>
              </a:spcBef>
            </a:pPr>
            <a:r>
              <a:rPr lang="en-US" sz="1400" b="1" dirty="0" err="1">
                <a:solidFill>
                  <a:schemeClr val="accent6"/>
                </a:solidFill>
                <a:latin typeface="Courier New" charset="0"/>
              </a:rPr>
              <a:t>Ky</a:t>
            </a:r>
            <a:r>
              <a:rPr lang="en-US" sz="1400" b="1" dirty="0">
                <a:solidFill>
                  <a:schemeClr val="accent6"/>
                </a:solidFill>
                <a:latin typeface="Courier New" charset="0"/>
              </a:rPr>
              <a:t>                                                 0.18(1)              </a:t>
            </a:r>
          </a:p>
          <a:p>
            <a:pPr eaLnBrk="1" hangingPunct="1">
              <a:lnSpc>
                <a:spcPct val="50000"/>
              </a:lnSpc>
              <a:spcBef>
                <a:spcPct val="50000"/>
              </a:spcBef>
            </a:pPr>
            <a:r>
              <a:rPr lang="en-US" sz="1400" b="1" dirty="0">
                <a:solidFill>
                  <a:schemeClr val="accent6"/>
                </a:solidFill>
                <a:latin typeface="Courier New" charset="0"/>
              </a:rPr>
              <a:t>============================================================</a:t>
            </a:r>
          </a:p>
        </p:txBody>
      </p:sp>
      <p:sp>
        <p:nvSpPr>
          <p:cNvPr id="19" name="Text Box 5"/>
          <p:cNvSpPr txBox="1">
            <a:spLocks noChangeArrowheads="1"/>
          </p:cNvSpPr>
          <p:nvPr/>
        </p:nvSpPr>
        <p:spPr bwMode="auto">
          <a:xfrm>
            <a:off x="386535" y="5994285"/>
            <a:ext cx="81010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0"/>
              </a:defRPr>
            </a:lvl9pPr>
          </a:lstStyle>
          <a:p>
            <a:pPr algn="l" eaLnBrk="1" hangingPunct="1">
              <a:spcBef>
                <a:spcPct val="50000"/>
              </a:spcBef>
            </a:pPr>
            <a:r>
              <a:rPr lang="en-US" sz="1200" dirty="0">
                <a:solidFill>
                  <a:srgbClr val="000000"/>
                </a:solidFill>
                <a:latin typeface="Courier10 BT" charset="0"/>
              </a:rPr>
              <a:t>Numbers here are </a:t>
            </a:r>
            <a:r>
              <a:rPr lang="en-US" altLang="zh-CN" sz="1200" b="1" u="sng" dirty="0">
                <a:solidFill>
                  <a:srgbClr val="800000"/>
                </a:solidFill>
                <a:latin typeface="Courier10 BT" charset="0"/>
                <a:ea typeface="SimSun" charset="0"/>
                <a:cs typeface="SimSun" charset="0"/>
              </a:rPr>
              <a:t>the </a:t>
            </a:r>
            <a:r>
              <a:rPr lang="en-CA" sz="1200" b="1" u="sng" dirty="0">
                <a:solidFill>
                  <a:srgbClr val="800000"/>
                </a:solidFill>
                <a:latin typeface="Courier10 BT" charset="0"/>
              </a:rPr>
              <a:t>median absolute error</a:t>
            </a:r>
            <a:r>
              <a:rPr lang="en-CA" sz="1200" dirty="0">
                <a:solidFill>
                  <a:srgbClr val="000000"/>
                </a:solidFill>
                <a:latin typeface="Courier10 BT" charset="0"/>
              </a:rPr>
              <a:t> in the antenna gain amplitude</a:t>
            </a:r>
            <a:r>
              <a:rPr lang="en-US" sz="1200" dirty="0">
                <a:solidFill>
                  <a:srgbClr val="000000"/>
                </a:solidFill>
                <a:latin typeface="Courier10 BT" charset="0"/>
              </a:rPr>
              <a:t>. This number will be </a:t>
            </a:r>
            <a:r>
              <a:rPr lang="en-US" sz="1200" dirty="0" err="1">
                <a:solidFill>
                  <a:srgbClr val="000000"/>
                </a:solidFill>
                <a:latin typeface="Courier10 BT" charset="0"/>
              </a:rPr>
              <a:t>approx</a:t>
            </a:r>
            <a:r>
              <a:rPr lang="en-US" sz="1200" dirty="0">
                <a:solidFill>
                  <a:srgbClr val="000000"/>
                </a:solidFill>
                <a:latin typeface="Courier10 BT" charset="0"/>
              </a:rPr>
              <a:t> half the error in the SEFD and is the same that you see in AIPS gain plots. The number in brackets after each entry is the number of experiments that were used to determine the median error for that entry</a:t>
            </a:r>
            <a:r>
              <a:rPr lang="en-US" sz="1200" dirty="0" smtClean="0">
                <a:solidFill>
                  <a:srgbClr val="000000"/>
                </a:solidFill>
                <a:latin typeface="Courier10 BT" charset="0"/>
              </a:rPr>
              <a:t>.</a:t>
            </a:r>
            <a:endParaRPr lang="en-US" sz="1600" dirty="0">
              <a:solidFill>
                <a:srgbClr val="000000"/>
              </a:solidFill>
              <a:latin typeface="Courier10 BT" charset="0"/>
            </a:endParaRPr>
          </a:p>
        </p:txBody>
      </p:sp>
    </p:spTree>
    <p:extLst>
      <p:ext uri="{BB962C8B-B14F-4D97-AF65-F5344CB8AC3E}">
        <p14:creationId xmlns:p14="http://schemas.microsoft.com/office/powerpoint/2010/main" val="2739540790"/>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6" name="Rectángulo 19"/>
          <p:cNvSpPr/>
          <p:nvPr/>
        </p:nvSpPr>
        <p:spPr>
          <a:xfrm>
            <a:off x="161509" y="548680"/>
            <a:ext cx="8865985" cy="5078314"/>
          </a:xfrm>
          <a:prstGeom prst="rect">
            <a:avLst/>
          </a:prstGeom>
        </p:spPr>
        <p:txBody>
          <a:bodyPr wrap="square">
            <a:spAutoFit/>
          </a:bodyPr>
          <a:lstStyle/>
          <a:p>
            <a:pPr lvl="0">
              <a:buSzPct val="65000"/>
            </a:pPr>
            <a:r>
              <a:rPr lang="en-GB" sz="1600" b="1" dirty="0" smtClean="0">
                <a:solidFill>
                  <a:srgbClr val="800000"/>
                </a:solidFill>
                <a:latin typeface="Arial Unicode MS" charset="0"/>
                <a:cs typeface="Arial Unicode MS" charset="0"/>
              </a:rPr>
              <a:t> </a:t>
            </a:r>
            <a:r>
              <a:rPr lang="en-GB" sz="1800" b="1" u="sng" dirty="0" smtClean="0">
                <a:solidFill>
                  <a:srgbClr val="800000"/>
                </a:solidFill>
                <a:latin typeface="Arial Unicode MS" charset="0"/>
                <a:cs typeface="Arial Unicode MS" charset="0"/>
              </a:rPr>
              <a:t>Session 1/2014 (L-band):</a:t>
            </a:r>
          </a:p>
          <a:p>
            <a:pPr lvl="0">
              <a:buSzPct val="65000"/>
            </a:pPr>
            <a:endParaRPr lang="en-GB" sz="1800" dirty="0" smtClean="0">
              <a:solidFill>
                <a:srgbClr val="000090"/>
              </a:solidFill>
              <a:latin typeface="Arial Unicode MS" charset="0"/>
              <a:cs typeface="Arial Unicode MS" charset="0"/>
            </a:endParaRPr>
          </a:p>
          <a:p>
            <a:pPr lvl="0">
              <a:buSzPct val="65000"/>
              <a:buFont typeface="Arial"/>
              <a:buChar char="•"/>
            </a:pP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L</a:t>
            </a:r>
            <a:r>
              <a:rPr lang="en-GB" sz="1800" dirty="0" smtClean="0">
                <a:solidFill>
                  <a:srgbClr val="000090"/>
                </a:solidFill>
                <a:latin typeface="Arial Unicode MS" charset="0"/>
                <a:cs typeface="Arial Unicode MS" charset="0"/>
              </a:rPr>
              <a:t>arge </a:t>
            </a:r>
            <a:r>
              <a:rPr lang="en-GB" sz="1800" dirty="0">
                <a:solidFill>
                  <a:srgbClr val="000090"/>
                </a:solidFill>
                <a:latin typeface="Arial Unicode MS" charset="0"/>
                <a:cs typeface="Arial Unicode MS" charset="0"/>
              </a:rPr>
              <a:t>amplitude </a:t>
            </a:r>
            <a:r>
              <a:rPr lang="en-GB" sz="1800" dirty="0" smtClean="0">
                <a:solidFill>
                  <a:srgbClr val="000090"/>
                </a:solidFill>
                <a:latin typeface="Arial Unicode MS" charset="0"/>
                <a:cs typeface="Arial Unicode MS" charset="0"/>
              </a:rPr>
              <a:t>errors in </a:t>
            </a:r>
            <a:r>
              <a:rPr lang="en-GB" sz="1800" dirty="0" smtClean="0">
                <a:solidFill>
                  <a:srgbClr val="000090"/>
                </a:solidFill>
                <a:latin typeface="Arial Unicode MS" charset="0"/>
                <a:cs typeface="Arial Unicode MS" charset="0"/>
              </a:rPr>
              <a:t>several </a:t>
            </a:r>
            <a:r>
              <a:rPr lang="en-GB" sz="1800" dirty="0" smtClean="0">
                <a:solidFill>
                  <a:srgbClr val="000090"/>
                </a:solidFill>
                <a:latin typeface="Arial Unicode MS" charset="0"/>
                <a:cs typeface="Arial Unicode MS" charset="0"/>
              </a:rPr>
              <a:t>stations</a:t>
            </a: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P</a:t>
            </a:r>
            <a:r>
              <a:rPr lang="en-GB" sz="1800" dirty="0" smtClean="0">
                <a:solidFill>
                  <a:srgbClr val="000090"/>
                </a:solidFill>
                <a:latin typeface="Arial Unicode MS" charset="0"/>
                <a:cs typeface="Arial Unicode MS" charset="0"/>
              </a:rPr>
              <a:t>robably artificial, slightly </a:t>
            </a:r>
            <a:r>
              <a:rPr lang="en-GB" sz="1800" dirty="0">
                <a:solidFill>
                  <a:srgbClr val="000090"/>
                </a:solidFill>
                <a:latin typeface="Arial Unicode MS" charset="0"/>
                <a:cs typeface="Arial Unicode MS" charset="0"/>
              </a:rPr>
              <a:t>wrong </a:t>
            </a:r>
            <a:r>
              <a:rPr lang="en-GB" sz="1800" dirty="0" smtClean="0">
                <a:solidFill>
                  <a:srgbClr val="000090"/>
                </a:solidFill>
                <a:latin typeface="Arial Unicode MS" charset="0"/>
                <a:cs typeface="Arial Unicode MS" charset="0"/>
              </a:rPr>
              <a:t>calibration in </a:t>
            </a:r>
            <a:r>
              <a:rPr lang="en-GB" sz="1800" dirty="0" err="1" smtClean="0">
                <a:solidFill>
                  <a:srgbClr val="000090"/>
                </a:solidFill>
                <a:latin typeface="Arial Unicode MS" charset="0"/>
                <a:cs typeface="Arial Unicode MS" charset="0"/>
              </a:rPr>
              <a:t>Ef</a:t>
            </a:r>
            <a:r>
              <a:rPr lang="en-GB" sz="1800" dirty="0" smtClean="0">
                <a:solidFill>
                  <a:srgbClr val="000090"/>
                </a:solidFill>
                <a:latin typeface="Arial Unicode MS" charset="0"/>
                <a:cs typeface="Arial Unicode MS" charset="0"/>
              </a:rPr>
              <a:t> and </a:t>
            </a:r>
            <a:r>
              <a:rPr lang="en-GB" sz="1800" dirty="0" err="1" smtClean="0">
                <a:solidFill>
                  <a:srgbClr val="000090"/>
                </a:solidFill>
                <a:latin typeface="Arial Unicode MS" charset="0"/>
                <a:cs typeface="Arial Unicode MS" charset="0"/>
              </a:rPr>
              <a:t>Wb</a:t>
            </a:r>
            <a:endParaRPr lang="en-GB" sz="1800" dirty="0">
              <a:solidFill>
                <a:srgbClr val="00009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smtClean="0">
                <a:solidFill>
                  <a:srgbClr val="FF0000"/>
                </a:solidFill>
                <a:latin typeface="Arial Unicode MS" charset="0"/>
                <a:cs typeface="Arial Unicode MS" charset="0"/>
              </a:rPr>
              <a:t>Ef</a:t>
            </a:r>
            <a:r>
              <a:rPr lang="en-GB" sz="1800" dirty="0" smtClean="0">
                <a:solidFill>
                  <a:srgbClr val="FF0000"/>
                </a:solidFill>
                <a:latin typeface="Arial Unicode MS" charset="0"/>
                <a:cs typeface="Arial Unicode MS" charset="0"/>
              </a:rPr>
              <a:t>: </a:t>
            </a: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C</a:t>
            </a:r>
            <a:r>
              <a:rPr lang="en-GB" sz="1800" dirty="0" smtClean="0">
                <a:solidFill>
                  <a:srgbClr val="000090"/>
                </a:solidFill>
                <a:latin typeface="Arial Unicode MS" charset="0"/>
                <a:cs typeface="Arial Unicode MS" charset="0"/>
              </a:rPr>
              <a:t>omputed </a:t>
            </a:r>
            <a:r>
              <a:rPr lang="en-GB" sz="1800" dirty="0">
                <a:solidFill>
                  <a:srgbClr val="000090"/>
                </a:solidFill>
                <a:latin typeface="Arial Unicode MS" charset="0"/>
                <a:cs typeface="Arial Unicode MS" charset="0"/>
              </a:rPr>
              <a:t>SEFD </a:t>
            </a:r>
            <a:r>
              <a:rPr lang="en-GB" sz="1800" dirty="0" smtClean="0">
                <a:solidFill>
                  <a:srgbClr val="000090"/>
                </a:solidFill>
                <a:latin typeface="Arial Unicode MS" charset="0"/>
                <a:cs typeface="Arial Unicode MS" charset="0"/>
              </a:rPr>
              <a:t>(9 -16) </a:t>
            </a:r>
            <a:r>
              <a:rPr lang="en-GB" sz="1800" dirty="0">
                <a:solidFill>
                  <a:srgbClr val="000090"/>
                </a:solidFill>
                <a:latin typeface="Arial Unicode MS" charset="0"/>
                <a:cs typeface="Arial Unicode MS" charset="0"/>
              </a:rPr>
              <a:t>lower than the nominal one (19</a:t>
            </a:r>
            <a:r>
              <a:rPr lang="en-GB" sz="1800" dirty="0" smtClean="0">
                <a:solidFill>
                  <a:srgbClr val="000090"/>
                </a:solidFill>
                <a:latin typeface="Arial Unicode MS" charset="0"/>
                <a:cs typeface="Arial Unicode MS" charset="0"/>
              </a:rPr>
              <a:t>) </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smtClean="0">
                <a:solidFill>
                  <a:srgbClr val="FF0000"/>
                </a:solidFill>
                <a:latin typeface="Arial Unicode MS" charset="0"/>
                <a:cs typeface="Arial Unicode MS" charset="0"/>
              </a:rPr>
              <a:t>Wb</a:t>
            </a:r>
            <a:r>
              <a:rPr lang="en-GB" sz="1800" dirty="0" smtClean="0">
                <a:solidFill>
                  <a:srgbClr val="FF0000"/>
                </a:solidFill>
                <a:latin typeface="Arial Unicode MS" charset="0"/>
                <a:cs typeface="Arial Unicode MS" charset="0"/>
              </a:rPr>
              <a:t>: </a:t>
            </a:r>
            <a:r>
              <a:rPr lang="en-GB" sz="1800" dirty="0" smtClean="0">
                <a:solidFill>
                  <a:srgbClr val="000090"/>
                </a:solidFill>
                <a:latin typeface="Arial Unicode MS" charset="0"/>
                <a:cs typeface="Arial Unicode MS" charset="0"/>
              </a:rPr>
              <a:t>SEFD probably overestimated</a:t>
            </a:r>
            <a:r>
              <a:rPr lang="en-GB" sz="1800" dirty="0">
                <a:solidFill>
                  <a:srgbClr val="000090"/>
                </a:solidFill>
                <a:latin typeface="Arial Unicode MS" charset="0"/>
                <a:cs typeface="Arial Unicode MS" charset="0"/>
              </a:rPr>
              <a:t>. </a:t>
            </a:r>
            <a:r>
              <a:rPr lang="en-GB" sz="1800" dirty="0" smtClean="0">
                <a:solidFill>
                  <a:srgbClr val="000090"/>
                </a:solidFill>
                <a:latin typeface="Arial Unicode MS" charset="0"/>
                <a:cs typeface="Arial Unicode MS" charset="0"/>
              </a:rPr>
              <a:t>Computed ~50-65, nominal one =40</a:t>
            </a:r>
          </a:p>
          <a:p>
            <a:pPr lvl="0">
              <a:buSzPct val="65000"/>
            </a:pPr>
            <a:endParaRPr lang="en-GB" sz="1800" dirty="0" smtClean="0">
              <a:solidFill>
                <a:srgbClr val="000090"/>
              </a:solidFill>
              <a:latin typeface="Arial Unicode MS" charset="0"/>
              <a:cs typeface="Arial Unicode MS" charset="0"/>
            </a:endParaRPr>
          </a:p>
          <a:p>
            <a:pPr lvl="0">
              <a:buSzPct val="65000"/>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8000"/>
                </a:solidFill>
                <a:latin typeface="Arial Unicode MS" charset="0"/>
                <a:cs typeface="Arial Unicode MS" charset="0"/>
              </a:rPr>
              <a:t> Additional problems:</a:t>
            </a: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Ur: </a:t>
            </a:r>
            <a:r>
              <a:rPr lang="en-GB" sz="1800" dirty="0" err="1" smtClean="0">
                <a:solidFill>
                  <a:srgbClr val="000090"/>
                </a:solidFill>
                <a:latin typeface="Arial Unicode MS" charset="0"/>
                <a:cs typeface="Arial Unicode MS" charset="0"/>
              </a:rPr>
              <a:t>Tsys</a:t>
            </a:r>
            <a:r>
              <a:rPr lang="en-GB" sz="1800" dirty="0" smtClean="0">
                <a:solidFill>
                  <a:srgbClr val="000090"/>
                </a:solidFill>
                <a:latin typeface="Arial Unicode MS" charset="0"/>
                <a:cs typeface="Arial Unicode MS" charset="0"/>
              </a:rPr>
              <a:t> higher than normal. Perhaps </a:t>
            </a:r>
            <a:r>
              <a:rPr lang="en-GB" sz="1800" dirty="0">
                <a:solidFill>
                  <a:srgbClr val="000090"/>
                </a:solidFill>
                <a:latin typeface="Arial Unicode MS" charset="0"/>
                <a:cs typeface="Arial Unicode MS" charset="0"/>
              </a:rPr>
              <a:t>something wrong with </a:t>
            </a:r>
            <a:r>
              <a:rPr lang="en-GB" sz="1800" dirty="0" err="1">
                <a:solidFill>
                  <a:srgbClr val="000090"/>
                </a:solidFill>
                <a:latin typeface="Arial Unicode MS" charset="0"/>
                <a:cs typeface="Arial Unicode MS" charset="0"/>
              </a:rPr>
              <a:t>TCal</a:t>
            </a:r>
            <a:r>
              <a:rPr lang="en-GB" sz="1800" dirty="0">
                <a:solidFill>
                  <a:srgbClr val="000090"/>
                </a:solidFill>
                <a:latin typeface="Arial Unicode MS" charset="0"/>
                <a:cs typeface="Arial Unicode MS" charset="0"/>
              </a:rPr>
              <a:t> calibration.</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smtClean="0">
                <a:solidFill>
                  <a:srgbClr val="FF0000"/>
                </a:solidFill>
                <a:latin typeface="Arial Unicode MS" charset="0"/>
                <a:cs typeface="Arial Unicode MS" charset="0"/>
              </a:rPr>
              <a:t>Sr</a:t>
            </a:r>
            <a:r>
              <a:rPr lang="en-GB" sz="1800" dirty="0" smtClean="0">
                <a:solidFill>
                  <a:srgbClr val="FF0000"/>
                </a:solidFill>
                <a:latin typeface="Arial Unicode MS" charset="0"/>
                <a:cs typeface="Arial Unicode MS" charset="0"/>
              </a:rPr>
              <a:t>: Test observations. </a:t>
            </a:r>
            <a:r>
              <a:rPr lang="en-GB" sz="1800" dirty="0" smtClean="0">
                <a:solidFill>
                  <a:srgbClr val="000090"/>
                </a:solidFill>
                <a:latin typeface="Arial Unicode MS" charset="0"/>
                <a:cs typeface="Arial Unicode MS" charset="0"/>
              </a:rPr>
              <a:t>Sensitivity </a:t>
            </a:r>
            <a:r>
              <a:rPr lang="en-GB" sz="1800" dirty="0">
                <a:solidFill>
                  <a:srgbClr val="000090"/>
                </a:solidFill>
                <a:latin typeface="Arial Unicode MS" charset="0"/>
                <a:cs typeface="Arial Unicode MS" charset="0"/>
              </a:rPr>
              <a:t>loss in N14L1. </a:t>
            </a:r>
            <a:r>
              <a:rPr lang="en-GB" sz="1800" dirty="0" smtClean="0">
                <a:solidFill>
                  <a:srgbClr val="000090"/>
                </a:solidFill>
                <a:latin typeface="Arial Unicode MS" charset="0"/>
                <a:cs typeface="Arial Unicode MS" charset="0"/>
              </a:rPr>
              <a:t>Expected SEFD</a:t>
            </a:r>
            <a:r>
              <a:rPr lang="en-GB" sz="1800" dirty="0">
                <a:solidFill>
                  <a:srgbClr val="000090"/>
                </a:solidFill>
                <a:latin typeface="Arial Unicode MS" charset="0"/>
                <a:cs typeface="Arial Unicode MS" charset="0"/>
              </a:rPr>
              <a:t>=38Jy, observed SEFD=49Jy. </a:t>
            </a:r>
            <a:r>
              <a:rPr lang="en-GB" sz="1800" dirty="0" smtClean="0">
                <a:solidFill>
                  <a:srgbClr val="000090"/>
                </a:solidFill>
                <a:latin typeface="Arial Unicode MS" charset="0"/>
                <a:cs typeface="Arial Unicode MS" charset="0"/>
              </a:rPr>
              <a:t>Also, dummy </a:t>
            </a:r>
            <a:r>
              <a:rPr lang="en-GB" sz="1800" dirty="0" err="1" smtClean="0">
                <a:solidFill>
                  <a:srgbClr val="000090"/>
                </a:solidFill>
                <a:latin typeface="Arial Unicode MS" charset="0"/>
                <a:cs typeface="Arial Unicode MS" charset="0"/>
              </a:rPr>
              <a:t>Tsys</a:t>
            </a: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tables were </a:t>
            </a:r>
            <a:r>
              <a:rPr lang="en-GB" sz="1800" dirty="0" smtClean="0">
                <a:solidFill>
                  <a:srgbClr val="000090"/>
                </a:solidFill>
                <a:latin typeface="Arial Unicode MS" charset="0"/>
                <a:cs typeface="Arial Unicode MS" charset="0"/>
              </a:rPr>
              <a:t>used</a:t>
            </a:r>
            <a:endParaRPr lang="es-ES_tradnl" sz="1800" dirty="0">
              <a:solidFill>
                <a:srgbClr val="800000"/>
              </a:solidFill>
            </a:endParaRPr>
          </a:p>
        </p:txBody>
      </p:sp>
    </p:spTree>
    <p:extLst>
      <p:ext uri="{BB962C8B-B14F-4D97-AF65-F5344CB8AC3E}">
        <p14:creationId xmlns:p14="http://schemas.microsoft.com/office/powerpoint/2010/main" val="1062996387"/>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6" name="Rectángulo 19"/>
          <p:cNvSpPr/>
          <p:nvPr/>
        </p:nvSpPr>
        <p:spPr>
          <a:xfrm>
            <a:off x="161509" y="548680"/>
            <a:ext cx="8865985" cy="3139321"/>
          </a:xfrm>
          <a:prstGeom prst="rect">
            <a:avLst/>
          </a:prstGeom>
        </p:spPr>
        <p:txBody>
          <a:bodyPr wrap="square">
            <a:spAutoFit/>
          </a:bodyPr>
          <a:lstStyle/>
          <a:p>
            <a:pPr lvl="0">
              <a:buSzPct val="65000"/>
            </a:pPr>
            <a:r>
              <a:rPr lang="en-GB" sz="1600" b="1" dirty="0" smtClean="0">
                <a:solidFill>
                  <a:srgbClr val="800000"/>
                </a:solidFill>
                <a:latin typeface="Arial Unicode MS" charset="0"/>
                <a:cs typeface="Arial Unicode MS" charset="0"/>
              </a:rPr>
              <a:t> </a:t>
            </a:r>
            <a:r>
              <a:rPr lang="en-GB" sz="1800" b="1" u="sng" dirty="0" smtClean="0">
                <a:solidFill>
                  <a:srgbClr val="800000"/>
                </a:solidFill>
                <a:latin typeface="Arial Unicode MS" charset="0"/>
                <a:cs typeface="Arial Unicode MS" charset="0"/>
              </a:rPr>
              <a:t>Session 1/2014 (C-band): Mostly fine</a:t>
            </a:r>
          </a:p>
          <a:p>
            <a:pPr lvl="0">
              <a:buSzPct val="65000"/>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Jb</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Cal system failure in some user </a:t>
            </a:r>
            <a:r>
              <a:rPr lang="en-GB" sz="1800" dirty="0" smtClean="0">
                <a:solidFill>
                  <a:srgbClr val="000090"/>
                </a:solidFill>
                <a:latin typeface="Arial Unicode MS" charset="0"/>
                <a:cs typeface="Arial Unicode MS" charset="0"/>
              </a:rPr>
              <a:t>programs</a:t>
            </a: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a:buSzPct val="65000"/>
            </a:pPr>
            <a:r>
              <a:rPr lang="en-GB" sz="1600" b="1" dirty="0">
                <a:solidFill>
                  <a:srgbClr val="800000"/>
                </a:solidFill>
                <a:latin typeface="Arial Unicode MS" charset="0"/>
                <a:cs typeface="Arial Unicode MS" charset="0"/>
              </a:rPr>
              <a:t> </a:t>
            </a:r>
            <a:r>
              <a:rPr lang="en-GB" sz="1800" b="1" u="sng" dirty="0">
                <a:solidFill>
                  <a:srgbClr val="800000"/>
                </a:solidFill>
                <a:latin typeface="Arial Unicode MS" charset="0"/>
                <a:cs typeface="Arial Unicode MS" charset="0"/>
              </a:rPr>
              <a:t>Session 1/2014 </a:t>
            </a:r>
            <a:r>
              <a:rPr lang="en-GB" sz="1800" b="1" u="sng" dirty="0" smtClean="0">
                <a:solidFill>
                  <a:srgbClr val="800000"/>
                </a:solidFill>
                <a:latin typeface="Arial Unicode MS" charset="0"/>
                <a:cs typeface="Arial Unicode MS" charset="0"/>
              </a:rPr>
              <a:t>(M-</a:t>
            </a:r>
            <a:r>
              <a:rPr lang="en-GB" sz="1800" b="1" u="sng" dirty="0">
                <a:solidFill>
                  <a:srgbClr val="800000"/>
                </a:solidFill>
                <a:latin typeface="Arial Unicode MS" charset="0"/>
                <a:cs typeface="Arial Unicode MS" charset="0"/>
              </a:rPr>
              <a:t>band)</a:t>
            </a:r>
            <a:r>
              <a:rPr lang="en-GB" sz="1800" b="1" u="sng" dirty="0" smtClean="0">
                <a:solidFill>
                  <a:srgbClr val="800000"/>
                </a:solidFill>
                <a:latin typeface="Arial Unicode MS" charset="0"/>
                <a:cs typeface="Arial Unicode MS" charset="0"/>
              </a:rPr>
              <a:t>: </a:t>
            </a:r>
            <a:r>
              <a:rPr lang="en-GB" sz="1800" b="1" u="sng" dirty="0">
                <a:solidFill>
                  <a:srgbClr val="800000"/>
                </a:solidFill>
                <a:latin typeface="Arial Unicode MS" charset="0"/>
                <a:cs typeface="Arial Unicode MS" charset="0"/>
              </a:rPr>
              <a:t>Mostly </a:t>
            </a:r>
            <a:r>
              <a:rPr lang="en-GB" sz="1800" b="1" u="sng" dirty="0" smtClean="0">
                <a:solidFill>
                  <a:srgbClr val="800000"/>
                </a:solidFill>
                <a:latin typeface="Arial Unicode MS" charset="0"/>
                <a:cs typeface="Arial Unicode MS" charset="0"/>
              </a:rPr>
              <a:t>fine</a:t>
            </a:r>
            <a:endParaRPr lang="en-GB" sz="1800" b="1" u="sng" dirty="0">
              <a:solidFill>
                <a:srgbClr val="80000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Nt</a:t>
            </a:r>
            <a:r>
              <a:rPr lang="en-GB" sz="1800" dirty="0">
                <a:solidFill>
                  <a:srgbClr val="FF0000"/>
                </a:solidFill>
                <a:latin typeface="Arial Unicode MS" charset="0"/>
                <a:cs typeface="Arial Unicode MS" charset="0"/>
              </a:rPr>
              <a:t>: </a:t>
            </a:r>
            <a:r>
              <a:rPr lang="en-GB" sz="1800" dirty="0" smtClean="0">
                <a:solidFill>
                  <a:srgbClr val="000090"/>
                </a:solidFill>
                <a:latin typeface="Arial Unicode MS" charset="0"/>
                <a:cs typeface="Arial Unicode MS" charset="0"/>
              </a:rPr>
              <a:t>RCP received </a:t>
            </a:r>
            <a:r>
              <a:rPr lang="en-GB" sz="1800" dirty="0">
                <a:solidFill>
                  <a:srgbClr val="000090"/>
                </a:solidFill>
                <a:latin typeface="Arial Unicode MS" charset="0"/>
                <a:cs typeface="Arial Unicode MS" charset="0"/>
              </a:rPr>
              <a:t>broken since mid </a:t>
            </a:r>
            <a:r>
              <a:rPr lang="en-GB" sz="1800" dirty="0" smtClean="0">
                <a:solidFill>
                  <a:srgbClr val="000090"/>
                </a:solidFill>
                <a:latin typeface="Arial Unicode MS" charset="0"/>
                <a:cs typeface="Arial Unicode MS" charset="0"/>
              </a:rPr>
              <a:t>2013</a:t>
            </a:r>
            <a:r>
              <a:rPr lang="en-GB" sz="1800" dirty="0">
                <a:solidFill>
                  <a:srgbClr val="000090"/>
                </a:solidFill>
                <a:latin typeface="Arial Unicode MS" charset="0"/>
                <a:cs typeface="Arial Unicode MS" charset="0"/>
              </a:rPr>
              <a:t>.</a:t>
            </a:r>
            <a:r>
              <a:rPr lang="en-GB" sz="1800" dirty="0" smtClean="0">
                <a:solidFill>
                  <a:srgbClr val="000090"/>
                </a:solidFill>
                <a:latin typeface="Arial Unicode MS" charset="0"/>
                <a:cs typeface="Arial Unicode MS" charset="0"/>
              </a:rPr>
              <a:t> </a:t>
            </a:r>
            <a:r>
              <a:rPr lang="en-GB" sz="1800" dirty="0">
                <a:solidFill>
                  <a:srgbClr val="000090"/>
                </a:solidFill>
                <a:latin typeface="Arial Unicode MS" charset="0"/>
                <a:cs typeface="Arial Unicode MS" charset="0"/>
              </a:rPr>
              <a:t>Station hopes to restore </a:t>
            </a:r>
            <a:r>
              <a:rPr lang="en-GB" sz="1800" dirty="0" smtClean="0">
                <a:solidFill>
                  <a:srgbClr val="000090"/>
                </a:solidFill>
                <a:latin typeface="Arial Unicode MS" charset="0"/>
                <a:cs typeface="Arial Unicode MS" charset="0"/>
              </a:rPr>
              <a:t>soon </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pPr>
            <a:endParaRPr lang="en-GB" sz="1800" dirty="0" smtClean="0">
              <a:solidFill>
                <a:srgbClr val="000090"/>
              </a:solidFill>
              <a:latin typeface="Arial Unicode MS" charset="0"/>
              <a:cs typeface="Arial Unicode MS" charset="0"/>
            </a:endParaRPr>
          </a:p>
        </p:txBody>
      </p:sp>
      <p:sp>
        <p:nvSpPr>
          <p:cNvPr id="5" name="Rectángulo 19"/>
          <p:cNvSpPr/>
          <p:nvPr/>
        </p:nvSpPr>
        <p:spPr>
          <a:xfrm>
            <a:off x="161510" y="3782940"/>
            <a:ext cx="8865985" cy="2031325"/>
          </a:xfrm>
          <a:prstGeom prst="rect">
            <a:avLst/>
          </a:prstGeom>
        </p:spPr>
        <p:txBody>
          <a:bodyPr wrap="square">
            <a:spAutoFit/>
          </a:bodyPr>
          <a:lstStyle/>
          <a:p>
            <a:pPr lvl="0">
              <a:buSzPct val="65000"/>
            </a:pPr>
            <a:r>
              <a:rPr lang="en-GB" sz="1600" b="1" dirty="0" smtClean="0">
                <a:solidFill>
                  <a:srgbClr val="800000"/>
                </a:solidFill>
                <a:latin typeface="Arial Unicode MS" charset="0"/>
                <a:cs typeface="Arial Unicode MS" charset="0"/>
              </a:rPr>
              <a:t> </a:t>
            </a:r>
            <a:r>
              <a:rPr lang="en-GB" sz="1800" b="1" u="sng" dirty="0" smtClean="0">
                <a:solidFill>
                  <a:srgbClr val="800000"/>
                </a:solidFill>
                <a:latin typeface="Arial Unicode MS" charset="0"/>
                <a:cs typeface="Arial Unicode MS" charset="0"/>
              </a:rPr>
              <a:t>Session 1/2014 (K-band):</a:t>
            </a:r>
          </a:p>
          <a:p>
            <a:pPr lvl="0">
              <a:buSzPct val="65000"/>
            </a:pPr>
            <a:endParaRPr lang="en-GB" sz="1800" b="1" u="sng" dirty="0" smtClean="0">
              <a:solidFill>
                <a:srgbClr val="80000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smtClean="0">
                <a:solidFill>
                  <a:srgbClr val="FF0000"/>
                </a:solidFill>
                <a:latin typeface="Arial Unicode MS" charset="0"/>
                <a:cs typeface="Arial Unicode MS" charset="0"/>
              </a:rPr>
              <a:t>Mh</a:t>
            </a:r>
            <a:r>
              <a:rPr lang="en-GB" sz="1800" dirty="0">
                <a:solidFill>
                  <a:srgbClr val="FF0000"/>
                </a:solidFill>
                <a:latin typeface="Arial Unicode MS" charset="0"/>
                <a:cs typeface="Arial Unicode MS" charset="0"/>
              </a:rPr>
              <a:t>: </a:t>
            </a:r>
            <a:r>
              <a:rPr lang="en-GB" sz="1800" dirty="0" smtClean="0">
                <a:solidFill>
                  <a:srgbClr val="000090"/>
                </a:solidFill>
                <a:latin typeface="Arial Unicode MS" charset="0"/>
                <a:cs typeface="Arial Unicode MS" charset="0"/>
              </a:rPr>
              <a:t>Wrong calibration </a:t>
            </a:r>
            <a:r>
              <a:rPr lang="en-GB" sz="1800" dirty="0">
                <a:solidFill>
                  <a:srgbClr val="000090"/>
                </a:solidFill>
                <a:latin typeface="Arial Unicode MS" charset="0"/>
                <a:cs typeface="Arial Unicode MS" charset="0"/>
              </a:rPr>
              <a:t>of </a:t>
            </a:r>
            <a:r>
              <a:rPr lang="en-GB" sz="1800" dirty="0" smtClean="0">
                <a:solidFill>
                  <a:srgbClr val="000090"/>
                </a:solidFill>
                <a:latin typeface="Arial Unicode MS" charset="0"/>
                <a:cs typeface="Arial Unicode MS" charset="0"/>
              </a:rPr>
              <a:t>DBBC</a:t>
            </a:r>
            <a:r>
              <a:rPr lang="en-GB" sz="1800" dirty="0">
                <a:solidFill>
                  <a:srgbClr val="000090"/>
                </a:solidFill>
                <a:latin typeface="Arial Unicode MS" charset="0"/>
                <a:cs typeface="Arial Unicode MS" charset="0"/>
              </a:rPr>
              <a:t>. </a:t>
            </a:r>
            <a:r>
              <a:rPr lang="en-GB" sz="1800" dirty="0" smtClean="0">
                <a:solidFill>
                  <a:srgbClr val="000090"/>
                </a:solidFill>
                <a:latin typeface="Arial Unicode MS" charset="0"/>
                <a:cs typeface="Arial Unicode MS" charset="0"/>
              </a:rPr>
              <a:t>Problem solved for session </a:t>
            </a:r>
            <a:r>
              <a:rPr lang="en-GB" sz="1800" dirty="0">
                <a:solidFill>
                  <a:srgbClr val="000090"/>
                </a:solidFill>
                <a:latin typeface="Arial Unicode MS" charset="0"/>
                <a:cs typeface="Arial Unicode MS" charset="0"/>
              </a:rPr>
              <a:t>II.</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smtClean="0">
                <a:solidFill>
                  <a:srgbClr val="FF0000"/>
                </a:solidFill>
                <a:latin typeface="Arial Unicode MS" charset="0"/>
                <a:cs typeface="Arial Unicode MS" charset="0"/>
              </a:rPr>
              <a:t>Sr</a:t>
            </a:r>
            <a:r>
              <a:rPr lang="en-GB" sz="1800" dirty="0" smtClean="0">
                <a:solidFill>
                  <a:srgbClr val="FF0000"/>
                </a:solidFill>
                <a:latin typeface="Arial Unicode MS" charset="0"/>
                <a:cs typeface="Arial Unicode MS" charset="0"/>
              </a:rPr>
              <a:t>: Test observations</a:t>
            </a:r>
            <a:r>
              <a:rPr lang="en-GB" sz="1800" dirty="0" smtClean="0">
                <a:solidFill>
                  <a:srgbClr val="000090"/>
                </a:solidFill>
                <a:latin typeface="Arial Unicode MS" charset="0"/>
                <a:cs typeface="Arial Unicode MS" charset="0"/>
              </a:rPr>
              <a:t>, N14K1. </a:t>
            </a:r>
            <a:r>
              <a:rPr lang="en-GB" sz="1800" dirty="0">
                <a:solidFill>
                  <a:srgbClr val="000090"/>
                </a:solidFill>
                <a:latin typeface="Arial Unicode MS" charset="0"/>
                <a:cs typeface="Arial Unicode MS" charset="0"/>
              </a:rPr>
              <a:t>Fringes </a:t>
            </a:r>
            <a:r>
              <a:rPr lang="en-GB" sz="1800" dirty="0" smtClean="0">
                <a:solidFill>
                  <a:srgbClr val="000090"/>
                </a:solidFill>
                <a:latin typeface="Arial Unicode MS" charset="0"/>
                <a:cs typeface="Arial Unicode MS" charset="0"/>
              </a:rPr>
              <a:t>found </a:t>
            </a:r>
            <a:r>
              <a:rPr lang="en-GB" sz="1800" dirty="0">
                <a:solidFill>
                  <a:srgbClr val="000090"/>
                </a:solidFill>
                <a:latin typeface="Arial Unicode MS" charset="0"/>
                <a:cs typeface="Arial Unicode MS" charset="0"/>
              </a:rPr>
              <a:t>but </a:t>
            </a:r>
            <a:r>
              <a:rPr lang="en-GB" sz="1800" dirty="0" smtClean="0">
                <a:solidFill>
                  <a:srgbClr val="000090"/>
                </a:solidFill>
                <a:latin typeface="Arial Unicode MS" charset="0"/>
                <a:cs typeface="Arial Unicode MS" charset="0"/>
              </a:rPr>
              <a:t>configuration </a:t>
            </a:r>
            <a:r>
              <a:rPr lang="en-GB" sz="1800" dirty="0">
                <a:solidFill>
                  <a:srgbClr val="000090"/>
                </a:solidFill>
                <a:latin typeface="Arial Unicode MS" charset="0"/>
                <a:cs typeface="Arial Unicode MS" charset="0"/>
              </a:rPr>
              <a:t>of </a:t>
            </a:r>
            <a:r>
              <a:rPr lang="en-GB" sz="1800" dirty="0" smtClean="0">
                <a:solidFill>
                  <a:srgbClr val="000090"/>
                </a:solidFill>
                <a:latin typeface="Arial Unicode MS" charset="0"/>
                <a:cs typeface="Arial Unicode MS" charset="0"/>
              </a:rPr>
              <a:t>DBBC not optimum</a:t>
            </a: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FF0000"/>
                </a:solidFill>
                <a:latin typeface="Arial Unicode MS" charset="0"/>
                <a:cs typeface="Arial Unicode MS" charset="0"/>
              </a:rPr>
              <a:t> </a:t>
            </a:r>
            <a:r>
              <a:rPr lang="en-GB" sz="1800" dirty="0" err="1" smtClean="0">
                <a:solidFill>
                  <a:srgbClr val="FF0000"/>
                </a:solidFill>
                <a:latin typeface="Arial Unicode MS" charset="0"/>
                <a:cs typeface="Arial Unicode MS" charset="0"/>
              </a:rPr>
              <a:t>Sv</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P</a:t>
            </a:r>
            <a:r>
              <a:rPr lang="en-GB" sz="1800" dirty="0" smtClean="0">
                <a:solidFill>
                  <a:srgbClr val="000090"/>
                </a:solidFill>
                <a:latin typeface="Arial Unicode MS" charset="0"/>
                <a:cs typeface="Arial Unicode MS" charset="0"/>
              </a:rPr>
              <a:t>oor RCP sensitivity by </a:t>
            </a:r>
            <a:r>
              <a:rPr lang="en-GB" sz="1800" dirty="0">
                <a:solidFill>
                  <a:srgbClr val="000090"/>
                </a:solidFill>
                <a:latin typeface="Arial Unicode MS" charset="0"/>
                <a:cs typeface="Arial Unicode MS" charset="0"/>
              </a:rPr>
              <a:t>a factor of ~</a:t>
            </a:r>
            <a:r>
              <a:rPr lang="en-GB" sz="1800" dirty="0" smtClean="0">
                <a:solidFill>
                  <a:srgbClr val="000090"/>
                </a:solidFill>
                <a:latin typeface="Arial Unicode MS" charset="0"/>
                <a:cs typeface="Arial Unicode MS" charset="0"/>
              </a:rPr>
              <a:t>2.5. Possible problem </a:t>
            </a:r>
            <a:r>
              <a:rPr lang="en-GB" sz="1800" dirty="0">
                <a:solidFill>
                  <a:srgbClr val="000090"/>
                </a:solidFill>
                <a:latin typeface="Arial Unicode MS" charset="0"/>
                <a:cs typeface="Arial Unicode MS" charset="0"/>
              </a:rPr>
              <a:t>with LO </a:t>
            </a:r>
            <a:r>
              <a:rPr lang="en-GB" sz="1800" dirty="0" smtClean="0">
                <a:solidFill>
                  <a:srgbClr val="000090"/>
                </a:solidFill>
                <a:latin typeface="Arial Unicode MS" charset="0"/>
                <a:cs typeface="Arial Unicode MS" charset="0"/>
              </a:rPr>
              <a:t>sync</a:t>
            </a:r>
            <a:endParaRPr lang="en-GB" sz="1800" dirty="0">
              <a:solidFill>
                <a:srgbClr val="000090"/>
              </a:solidFill>
              <a:latin typeface="Arial Unicode MS" charset="0"/>
              <a:cs typeface="Arial Unicode MS" charset="0"/>
            </a:endParaRPr>
          </a:p>
        </p:txBody>
      </p:sp>
    </p:spTree>
    <p:extLst>
      <p:ext uri="{BB962C8B-B14F-4D97-AF65-F5344CB8AC3E}">
        <p14:creationId xmlns:p14="http://schemas.microsoft.com/office/powerpoint/2010/main" val="4204756111"/>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6" name="Rectángulo 19"/>
          <p:cNvSpPr/>
          <p:nvPr/>
        </p:nvSpPr>
        <p:spPr>
          <a:xfrm>
            <a:off x="161509" y="857028"/>
            <a:ext cx="8865985" cy="3693319"/>
          </a:xfrm>
          <a:prstGeom prst="rect">
            <a:avLst/>
          </a:prstGeom>
        </p:spPr>
        <p:txBody>
          <a:bodyPr wrap="square">
            <a:spAutoFit/>
          </a:bodyPr>
          <a:lstStyle/>
          <a:p>
            <a:pPr lvl="0">
              <a:buSzPct val="65000"/>
            </a:pPr>
            <a:r>
              <a:rPr lang="en-GB" sz="1600" b="1" dirty="0" smtClean="0">
                <a:solidFill>
                  <a:srgbClr val="800000"/>
                </a:solidFill>
                <a:latin typeface="Arial Unicode MS" charset="0"/>
                <a:cs typeface="Arial Unicode MS" charset="0"/>
              </a:rPr>
              <a:t> </a:t>
            </a:r>
            <a:r>
              <a:rPr lang="en-GB" sz="1800" b="1" u="sng" dirty="0" smtClean="0">
                <a:solidFill>
                  <a:srgbClr val="800000"/>
                </a:solidFill>
                <a:latin typeface="Arial Unicode MS" charset="0"/>
                <a:cs typeface="Arial Unicode MS" charset="0"/>
              </a:rPr>
              <a:t>Session 1/2014 (K-band):</a:t>
            </a: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8000"/>
                </a:solidFill>
                <a:latin typeface="Arial Unicode MS" charset="0"/>
                <a:cs typeface="Arial Unicode MS" charset="0"/>
              </a:rPr>
              <a:t> </a:t>
            </a:r>
            <a:r>
              <a:rPr lang="en-GB" sz="1800" dirty="0" err="1" smtClean="0">
                <a:solidFill>
                  <a:srgbClr val="008000"/>
                </a:solidFill>
                <a:latin typeface="Arial Unicode MS" charset="0"/>
                <a:cs typeface="Arial Unicode MS" charset="0"/>
              </a:rPr>
              <a:t>Jb</a:t>
            </a:r>
            <a:r>
              <a:rPr lang="en-GB" sz="1800" dirty="0">
                <a:solidFill>
                  <a:srgbClr val="008000"/>
                </a:solidFill>
                <a:latin typeface="Arial Unicode MS" charset="0"/>
                <a:cs typeface="Arial Unicode MS" charset="0"/>
              </a:rPr>
              <a:t>: </a:t>
            </a:r>
            <a:r>
              <a:rPr lang="en-GB" sz="1800" dirty="0" smtClean="0">
                <a:solidFill>
                  <a:srgbClr val="000090"/>
                </a:solidFill>
                <a:latin typeface="Arial Unicode MS" charset="0"/>
                <a:cs typeface="Arial Unicode MS" charset="0"/>
              </a:rPr>
              <a:t>Dummy </a:t>
            </a:r>
            <a:r>
              <a:rPr lang="en-GB" sz="1800" dirty="0" err="1" smtClean="0">
                <a:solidFill>
                  <a:srgbClr val="000090"/>
                </a:solidFill>
                <a:latin typeface="Arial Unicode MS" charset="0"/>
                <a:cs typeface="Arial Unicode MS" charset="0"/>
              </a:rPr>
              <a:t>Tsys</a:t>
            </a:r>
            <a:r>
              <a:rPr lang="en-GB" sz="1800" dirty="0" smtClean="0">
                <a:solidFill>
                  <a:srgbClr val="000090"/>
                </a:solidFill>
                <a:latin typeface="Arial Unicode MS" charset="0"/>
                <a:cs typeface="Arial Unicode MS" charset="0"/>
              </a:rPr>
              <a:t> tables </a:t>
            </a:r>
            <a:r>
              <a:rPr lang="en-GB" sz="1800" dirty="0">
                <a:solidFill>
                  <a:srgbClr val="000090"/>
                </a:solidFill>
                <a:latin typeface="Arial Unicode MS" charset="0"/>
                <a:cs typeface="Arial Unicode MS" charset="0"/>
              </a:rPr>
              <a:t>based on nominal </a:t>
            </a:r>
            <a:r>
              <a:rPr lang="en-GB" sz="1800" dirty="0" smtClean="0">
                <a:solidFill>
                  <a:srgbClr val="000090"/>
                </a:solidFill>
                <a:latin typeface="Arial Unicode MS" charset="0"/>
                <a:cs typeface="Arial Unicode MS" charset="0"/>
              </a:rPr>
              <a:t>SEFD</a:t>
            </a: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8000"/>
                </a:solidFill>
                <a:latin typeface="Arial Unicode MS" charset="0"/>
                <a:cs typeface="Arial Unicode MS" charset="0"/>
              </a:rPr>
              <a:t> </a:t>
            </a:r>
            <a:r>
              <a:rPr lang="en-GB" sz="1800" dirty="0" err="1" smtClean="0">
                <a:solidFill>
                  <a:srgbClr val="008000"/>
                </a:solidFill>
                <a:latin typeface="Arial Unicode MS" charset="0"/>
                <a:cs typeface="Arial Unicode MS" charset="0"/>
              </a:rPr>
              <a:t>Nt</a:t>
            </a:r>
            <a:r>
              <a:rPr lang="en-GB" sz="1800" dirty="0">
                <a:solidFill>
                  <a:srgbClr val="008000"/>
                </a:solidFill>
                <a:latin typeface="Arial Unicode MS" charset="0"/>
                <a:cs typeface="Arial Unicode MS" charset="0"/>
              </a:rPr>
              <a:t>: </a:t>
            </a:r>
            <a:r>
              <a:rPr lang="en-GB" sz="1800" dirty="0" smtClean="0">
                <a:solidFill>
                  <a:srgbClr val="000090"/>
                </a:solidFill>
                <a:latin typeface="Arial Unicode MS" charset="0"/>
                <a:cs typeface="Arial Unicode MS" charset="0"/>
              </a:rPr>
              <a:t>No good </a:t>
            </a:r>
            <a:r>
              <a:rPr lang="en-GB" sz="1800" dirty="0">
                <a:solidFill>
                  <a:srgbClr val="000090"/>
                </a:solidFill>
                <a:latin typeface="Arial Unicode MS" charset="0"/>
                <a:cs typeface="Arial Unicode MS" charset="0"/>
              </a:rPr>
              <a:t>RCP </a:t>
            </a:r>
            <a:r>
              <a:rPr lang="en-GB" sz="1800" dirty="0" smtClean="0">
                <a:solidFill>
                  <a:srgbClr val="000090"/>
                </a:solidFill>
                <a:latin typeface="Arial Unicode MS" charset="0"/>
                <a:cs typeface="Arial Unicode MS" charset="0"/>
              </a:rPr>
              <a:t>data</a:t>
            </a: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8000"/>
                </a:solidFill>
                <a:latin typeface="Arial Unicode MS" charset="0"/>
                <a:cs typeface="Arial Unicode MS" charset="0"/>
              </a:rPr>
              <a:t> </a:t>
            </a:r>
            <a:r>
              <a:rPr lang="en-GB" sz="1800" dirty="0" err="1" smtClean="0">
                <a:solidFill>
                  <a:srgbClr val="008000"/>
                </a:solidFill>
                <a:latin typeface="Arial Unicode MS" charset="0"/>
                <a:cs typeface="Arial Unicode MS" charset="0"/>
              </a:rPr>
              <a:t>Tr</a:t>
            </a:r>
            <a:r>
              <a:rPr lang="en-GB" sz="1800" dirty="0">
                <a:solidFill>
                  <a:srgbClr val="008000"/>
                </a:solidFill>
                <a:latin typeface="Arial Unicode MS" charset="0"/>
                <a:cs typeface="Arial Unicode MS" charset="0"/>
              </a:rPr>
              <a:t>: </a:t>
            </a:r>
            <a:r>
              <a:rPr lang="en-GB" sz="1800" dirty="0" smtClean="0">
                <a:solidFill>
                  <a:srgbClr val="000090"/>
                </a:solidFill>
                <a:latin typeface="Arial Unicode MS" charset="0"/>
                <a:cs typeface="Arial Unicode MS" charset="0"/>
              </a:rPr>
              <a:t>Bad data on RCP </a:t>
            </a:r>
            <a:r>
              <a:rPr lang="en-GB" sz="1800" dirty="0">
                <a:solidFill>
                  <a:srgbClr val="000090"/>
                </a:solidFill>
                <a:latin typeface="Arial Unicode MS" charset="0"/>
                <a:cs typeface="Arial Unicode MS" charset="0"/>
              </a:rPr>
              <a:t>IFs 7 and </a:t>
            </a:r>
            <a:r>
              <a:rPr lang="en-GB" sz="1800" dirty="0" smtClean="0">
                <a:solidFill>
                  <a:srgbClr val="000090"/>
                </a:solidFill>
                <a:latin typeface="Arial Unicode MS" charset="0"/>
                <a:cs typeface="Arial Unicode MS" charset="0"/>
              </a:rPr>
              <a:t>8. </a:t>
            </a:r>
            <a:r>
              <a:rPr lang="en-GB" sz="1800" dirty="0">
                <a:solidFill>
                  <a:srgbClr val="000090"/>
                </a:solidFill>
                <a:latin typeface="Arial Unicode MS" charset="0"/>
                <a:cs typeface="Arial Unicode MS" charset="0"/>
              </a:rPr>
              <a:t>Low </a:t>
            </a:r>
            <a:r>
              <a:rPr lang="en-GB" sz="1800" dirty="0" smtClean="0">
                <a:solidFill>
                  <a:srgbClr val="000090"/>
                </a:solidFill>
                <a:latin typeface="Arial Unicode MS" charset="0"/>
                <a:cs typeface="Arial Unicode MS" charset="0"/>
              </a:rPr>
              <a:t>amplitude on </a:t>
            </a:r>
            <a:r>
              <a:rPr lang="en-GB" sz="1800" dirty="0">
                <a:solidFill>
                  <a:srgbClr val="000090"/>
                </a:solidFill>
                <a:latin typeface="Arial Unicode MS" charset="0"/>
                <a:cs typeface="Arial Unicode MS" charset="0"/>
              </a:rPr>
              <a:t>RCP IFs 1 and </a:t>
            </a:r>
            <a:r>
              <a:rPr lang="en-GB" sz="1800" dirty="0" smtClean="0">
                <a:solidFill>
                  <a:srgbClr val="000090"/>
                </a:solidFill>
                <a:latin typeface="Arial Unicode MS" charset="0"/>
                <a:cs typeface="Arial Unicode MS" charset="0"/>
              </a:rPr>
              <a:t>2</a:t>
            </a:r>
            <a:endParaRPr lang="en-GB" sz="1800" dirty="0">
              <a:solidFill>
                <a:srgbClr val="000090"/>
              </a:solidFill>
              <a:latin typeface="Arial Unicode MS" charset="0"/>
              <a:cs typeface="Arial Unicode MS" charset="0"/>
            </a:endParaRPr>
          </a:p>
          <a:p>
            <a:pPr lvl="0">
              <a:buSzPct val="65000"/>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8000"/>
                </a:solidFill>
                <a:latin typeface="Arial Unicode MS" charset="0"/>
                <a:cs typeface="Arial Unicode MS" charset="0"/>
              </a:rPr>
              <a:t> </a:t>
            </a:r>
            <a:r>
              <a:rPr lang="en-GB" sz="1800" dirty="0" err="1" smtClean="0">
                <a:solidFill>
                  <a:srgbClr val="008000"/>
                </a:solidFill>
                <a:latin typeface="Arial Unicode MS" charset="0"/>
                <a:cs typeface="Arial Unicode MS" charset="0"/>
              </a:rPr>
              <a:t>Hh</a:t>
            </a:r>
            <a:r>
              <a:rPr lang="en-GB" sz="1800" dirty="0">
                <a:solidFill>
                  <a:srgbClr val="008000"/>
                </a:solidFill>
                <a:latin typeface="Arial Unicode MS" charset="0"/>
                <a:cs typeface="Arial Unicode MS" charset="0"/>
              </a:rPr>
              <a:t>: </a:t>
            </a:r>
            <a:r>
              <a:rPr lang="en-GB" sz="1800" dirty="0">
                <a:solidFill>
                  <a:srgbClr val="000090"/>
                </a:solidFill>
                <a:latin typeface="Arial Unicode MS" charset="0"/>
                <a:cs typeface="Arial Unicode MS" charset="0"/>
              </a:rPr>
              <a:t>H</a:t>
            </a:r>
            <a:r>
              <a:rPr lang="en-GB" sz="1800" dirty="0" smtClean="0">
                <a:solidFill>
                  <a:srgbClr val="000090"/>
                </a:solidFill>
                <a:latin typeface="Arial Unicode MS" charset="0"/>
                <a:cs typeface="Arial Unicode MS" charset="0"/>
              </a:rPr>
              <a:t>eavy rain</a:t>
            </a: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a:p>
            <a:pPr lvl="0">
              <a:buSzPct val="65000"/>
            </a:pPr>
            <a:endParaRPr lang="en-GB" sz="1800" dirty="0">
              <a:solidFill>
                <a:srgbClr val="000090"/>
              </a:solidFill>
              <a:latin typeface="Arial Unicode MS" charset="0"/>
              <a:cs typeface="Arial Unicode MS" charset="0"/>
            </a:endParaRPr>
          </a:p>
          <a:p>
            <a:pPr lvl="0">
              <a:buSzPct val="65000"/>
              <a:buFont typeface="Arial"/>
              <a:buChar char="•"/>
            </a:pPr>
            <a:endParaRPr lang="en-GB" sz="1800" dirty="0" smtClean="0">
              <a:solidFill>
                <a:srgbClr val="000090"/>
              </a:solidFill>
              <a:latin typeface="Arial Unicode MS" charset="0"/>
              <a:cs typeface="Arial Unicode MS" charset="0"/>
            </a:endParaRPr>
          </a:p>
        </p:txBody>
      </p:sp>
      <p:grpSp>
        <p:nvGrpSpPr>
          <p:cNvPr id="7" name="Group 6"/>
          <p:cNvGrpSpPr/>
          <p:nvPr/>
        </p:nvGrpSpPr>
        <p:grpSpPr>
          <a:xfrm>
            <a:off x="341530" y="4232990"/>
            <a:ext cx="8280920" cy="2031325"/>
            <a:chOff x="341530" y="4232990"/>
            <a:chExt cx="8280920" cy="2031325"/>
          </a:xfrm>
        </p:grpSpPr>
        <p:cxnSp>
          <p:nvCxnSpPr>
            <p:cNvPr id="3" name="Straight Connector 2"/>
            <p:cNvCxnSpPr/>
            <p:nvPr/>
          </p:nvCxnSpPr>
          <p:spPr bwMode="auto">
            <a:xfrm>
              <a:off x="341530" y="4374105"/>
              <a:ext cx="8280920" cy="0"/>
            </a:xfrm>
            <a:prstGeom prst="line">
              <a:avLst/>
            </a:prstGeom>
            <a:solidFill>
              <a:schemeClr val="accent1"/>
            </a:solidFill>
            <a:ln w="34925" cap="flat" cmpd="sng" algn="ctr">
              <a:solidFill>
                <a:srgbClr val="800000"/>
              </a:solidFill>
              <a:prstDash val="solid"/>
              <a:round/>
              <a:headEnd type="none" w="med" len="med"/>
              <a:tailEnd type="none" w="med" len="med"/>
            </a:ln>
            <a:effectLst/>
          </p:spPr>
        </p:cxnSp>
        <p:sp>
          <p:nvSpPr>
            <p:cNvPr id="5" name="Rectangle 4"/>
            <p:cNvSpPr/>
            <p:nvPr/>
          </p:nvSpPr>
          <p:spPr>
            <a:xfrm>
              <a:off x="386535" y="4232990"/>
              <a:ext cx="8235915" cy="2031325"/>
            </a:xfrm>
            <a:prstGeom prst="rect">
              <a:avLst/>
            </a:prstGeom>
          </p:spPr>
          <p:txBody>
            <a:bodyPr wrap="square">
              <a:spAutoFit/>
            </a:bodyPr>
            <a:lstStyle/>
            <a:p>
              <a:pPr lvl="0">
                <a:buSzPct val="65000"/>
              </a:pPr>
              <a:endParaRPr lang="en-GB" sz="1800" dirty="0">
                <a:solidFill>
                  <a:srgbClr val="000090"/>
                </a:solidFill>
                <a:latin typeface="Arial Unicode MS" charset="0"/>
                <a:cs typeface="Arial Unicode MS" charset="0"/>
              </a:endParaRPr>
            </a:p>
            <a:p>
              <a:pPr lvl="0" algn="ctr">
                <a:buSzPct val="65000"/>
              </a:pPr>
              <a:r>
                <a:rPr lang="en-GB" sz="1800" b="1" u="sng" dirty="0">
                  <a:solidFill>
                    <a:srgbClr val="800000"/>
                  </a:solidFill>
                  <a:latin typeface="Arial Unicode MS" charset="0"/>
                  <a:cs typeface="Arial Unicode MS" charset="0"/>
                </a:rPr>
                <a:t>GENERAL NOTE:</a:t>
              </a:r>
              <a:r>
                <a:rPr lang="en-GB" sz="1800" b="1" u="sng" dirty="0">
                  <a:solidFill>
                    <a:srgbClr val="000090"/>
                  </a:solidFill>
                  <a:latin typeface="Arial Unicode MS" charset="0"/>
                  <a:cs typeface="Arial Unicode MS" charset="0"/>
                </a:rPr>
                <a:t> </a:t>
              </a:r>
            </a:p>
            <a:p>
              <a:pPr lvl="0" algn="ctr">
                <a:buSzPct val="65000"/>
              </a:pPr>
              <a:endParaRPr lang="en-GB" sz="1800" dirty="0">
                <a:solidFill>
                  <a:srgbClr val="000090"/>
                </a:solidFill>
                <a:latin typeface="Arial Unicode MS" charset="0"/>
                <a:cs typeface="Arial Unicode MS" charset="0"/>
              </a:endParaRPr>
            </a:p>
            <a:p>
              <a:pPr lvl="0" algn="ctr">
                <a:buSzPct val="65000"/>
              </a:pPr>
              <a:r>
                <a:rPr lang="en-GB" sz="1800" dirty="0">
                  <a:solidFill>
                    <a:srgbClr val="000090"/>
                  </a:solidFill>
                  <a:latin typeface="Arial Unicode MS" charset="0"/>
                  <a:cs typeface="Arial Unicode MS" charset="0"/>
                </a:rPr>
                <a:t>Nominal SEFDs were used to make dummy </a:t>
              </a:r>
              <a:r>
                <a:rPr lang="en-GB" sz="1800" dirty="0" err="1">
                  <a:solidFill>
                    <a:srgbClr val="000090"/>
                  </a:solidFill>
                  <a:latin typeface="Arial Unicode MS" charset="0"/>
                  <a:cs typeface="Arial Unicode MS" charset="0"/>
                </a:rPr>
                <a:t>Tsys</a:t>
              </a:r>
              <a:r>
                <a:rPr lang="en-GB" sz="1800" dirty="0">
                  <a:solidFill>
                    <a:srgbClr val="000090"/>
                  </a:solidFill>
                  <a:latin typeface="Arial Unicode MS" charset="0"/>
                  <a:cs typeface="Arial Unicode MS" charset="0"/>
                </a:rPr>
                <a:t> tables for </a:t>
              </a:r>
              <a:r>
                <a:rPr lang="en-GB" sz="1800" dirty="0" err="1">
                  <a:solidFill>
                    <a:srgbClr val="FF0000"/>
                  </a:solidFill>
                  <a:latin typeface="Arial Unicode MS" charset="0"/>
                  <a:cs typeface="Arial Unicode MS" charset="0"/>
                </a:rPr>
                <a:t>Bd</a:t>
              </a: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Sv</a:t>
              </a: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Zc</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and a significant number of observations by </a:t>
              </a:r>
              <a:r>
                <a:rPr lang="en-GB" sz="1800" dirty="0">
                  <a:solidFill>
                    <a:srgbClr val="FF0000"/>
                  </a:solidFill>
                  <a:latin typeface="Arial Unicode MS" charset="0"/>
                  <a:cs typeface="Arial Unicode MS" charset="0"/>
                </a:rPr>
                <a:t>Jb</a:t>
              </a:r>
              <a:r>
                <a:rPr lang="en-GB" sz="1800" dirty="0">
                  <a:solidFill>
                    <a:srgbClr val="000090"/>
                  </a:solidFill>
                  <a:latin typeface="Arial Unicode MS" charset="0"/>
                  <a:cs typeface="Arial Unicode MS" charset="0"/>
                </a:rPr>
                <a:t>. </a:t>
              </a:r>
            </a:p>
            <a:p>
              <a:pPr lvl="0" algn="ctr">
                <a:buSzPct val="65000"/>
                <a:buFont typeface="Arial"/>
                <a:buChar char="•"/>
              </a:pPr>
              <a:endParaRPr lang="en-GB" sz="1800" dirty="0">
                <a:solidFill>
                  <a:srgbClr val="000090"/>
                </a:solidFill>
                <a:latin typeface="Arial Unicode MS" charset="0"/>
                <a:cs typeface="Arial Unicode MS" charset="0"/>
              </a:endParaRPr>
            </a:p>
            <a:p>
              <a:pPr lvl="0" algn="ctr">
                <a:buSzPct val="65000"/>
              </a:pPr>
              <a:r>
                <a:rPr lang="en-GB" sz="1800" dirty="0">
                  <a:solidFill>
                    <a:srgbClr val="000090"/>
                  </a:solidFill>
                  <a:latin typeface="Arial Unicode MS" charset="0"/>
                  <a:cs typeface="Arial Unicode MS" charset="0"/>
                </a:rPr>
                <a:t>These stations often suffer from larger amplitude calibration errors</a:t>
              </a:r>
            </a:p>
          </p:txBody>
        </p:sp>
      </p:grpSp>
    </p:spTree>
    <p:extLst>
      <p:ext uri="{BB962C8B-B14F-4D97-AF65-F5344CB8AC3E}">
        <p14:creationId xmlns:p14="http://schemas.microsoft.com/office/powerpoint/2010/main" val="607706329"/>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13" name="Text Box 4"/>
          <p:cNvSpPr txBox="1">
            <a:spLocks noChangeArrowheads="1"/>
          </p:cNvSpPr>
          <p:nvPr/>
        </p:nvSpPr>
        <p:spPr bwMode="auto">
          <a:xfrm>
            <a:off x="1106615" y="532419"/>
            <a:ext cx="6697663" cy="4942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0"/>
              </a:defRPr>
            </a:lvl9pPr>
          </a:lstStyle>
          <a:p>
            <a:pPr algn="l" eaLnBrk="1" hangingPunct="1">
              <a:spcBef>
                <a:spcPct val="50000"/>
              </a:spcBef>
            </a:pPr>
            <a:r>
              <a:rPr lang="en-US" altLang="zh-CN" sz="2000" b="1" dirty="0">
                <a:solidFill>
                  <a:srgbClr val="800000"/>
                </a:solidFill>
                <a:latin typeface="Courier10 BT" charset="0"/>
                <a:ea typeface="SimSun" charset="0"/>
                <a:cs typeface="SimSun" charset="0"/>
              </a:rPr>
              <a:t>Session </a:t>
            </a:r>
            <a:r>
              <a:rPr lang="en-US" altLang="zh-CN" sz="2000" b="1" dirty="0" smtClean="0">
                <a:solidFill>
                  <a:srgbClr val="800000"/>
                </a:solidFill>
                <a:latin typeface="Courier10 BT" charset="0"/>
                <a:ea typeface="SimSun" charset="0"/>
                <a:cs typeface="SimSun" charset="0"/>
              </a:rPr>
              <a:t>3/2013</a:t>
            </a:r>
            <a:endParaRPr lang="en-US" altLang="zh-CN" sz="2000" b="1" dirty="0">
              <a:solidFill>
                <a:srgbClr val="800000"/>
              </a:solidFill>
              <a:latin typeface="Courier10 BT" charset="0"/>
              <a:ea typeface="SimSun" charset="0"/>
              <a:cs typeface="SimSun" charset="0"/>
            </a:endParaRPr>
          </a:p>
          <a:p>
            <a:pPr eaLnBrk="1" hangingPunct="1">
              <a:lnSpc>
                <a:spcPct val="50000"/>
              </a:lnSpc>
              <a:spcBef>
                <a:spcPct val="50000"/>
              </a:spcBef>
            </a:pPr>
            <a:r>
              <a:rPr lang="en-US" sz="1400" b="1" dirty="0">
                <a:solidFill>
                  <a:schemeClr val="accent6"/>
                </a:solidFill>
                <a:latin typeface="Courier New" charset="0"/>
              </a:rPr>
              <a:t>=============================================================</a:t>
            </a:r>
          </a:p>
          <a:p>
            <a:pPr eaLnBrk="1" hangingPunct="1">
              <a:lnSpc>
                <a:spcPct val="50000"/>
              </a:lnSpc>
              <a:spcBef>
                <a:spcPct val="50000"/>
              </a:spcBef>
            </a:pPr>
            <a:r>
              <a:rPr lang="en-US" sz="1400" b="1" dirty="0">
                <a:solidFill>
                  <a:schemeClr val="accent6"/>
                </a:solidFill>
                <a:latin typeface="Courier New" charset="0"/>
              </a:rPr>
              <a:t>Station     6cm            18cm         3.6cm         1.3cm</a:t>
            </a:r>
          </a:p>
          <a:p>
            <a:pPr eaLnBrk="1" hangingPunct="1">
              <a:lnSpc>
                <a:spcPct val="50000"/>
              </a:lnSpc>
              <a:spcBef>
                <a:spcPct val="50000"/>
              </a:spcBef>
            </a:pPr>
            <a:r>
              <a:rPr lang="en-US" sz="1400" b="1" dirty="0">
                <a:solidFill>
                  <a:schemeClr val="accent6"/>
                </a:solidFill>
                <a:latin typeface="Courier New" charset="0"/>
              </a:rPr>
              <a:t>-------------------------------------------------------------</a:t>
            </a:r>
          </a:p>
          <a:p>
            <a:pPr eaLnBrk="1" hangingPunct="1">
              <a:lnSpc>
                <a:spcPct val="50000"/>
              </a:lnSpc>
              <a:spcBef>
                <a:spcPct val="50000"/>
              </a:spcBef>
            </a:pPr>
            <a:r>
              <a:rPr lang="en-US" sz="1400" b="1" dirty="0" err="1">
                <a:solidFill>
                  <a:schemeClr val="accent6"/>
                </a:solidFill>
                <a:latin typeface="Courier New" charset="0"/>
              </a:rPr>
              <a:t>Ef</a:t>
            </a:r>
            <a:r>
              <a:rPr lang="en-US" sz="1400" b="1" dirty="0">
                <a:solidFill>
                  <a:schemeClr val="accent6"/>
                </a:solidFill>
                <a:latin typeface="Courier New" charset="0"/>
              </a:rPr>
              <a:t>        0.07(5)        0.07(6)       0.06(3)       0.13(3)  </a:t>
            </a:r>
          </a:p>
          <a:p>
            <a:pPr eaLnBrk="1" hangingPunct="1">
              <a:lnSpc>
                <a:spcPct val="50000"/>
              </a:lnSpc>
              <a:spcBef>
                <a:spcPct val="50000"/>
              </a:spcBef>
            </a:pPr>
            <a:r>
              <a:rPr lang="en-US" sz="1400" b="1" dirty="0">
                <a:solidFill>
                  <a:schemeClr val="accent6"/>
                </a:solidFill>
                <a:latin typeface="Courier New" charset="0"/>
              </a:rPr>
              <a:t>Jb1       0.08(5)                                    </a:t>
            </a:r>
          </a:p>
          <a:p>
            <a:pPr eaLnBrk="1" hangingPunct="1">
              <a:lnSpc>
                <a:spcPct val="50000"/>
              </a:lnSpc>
              <a:spcBef>
                <a:spcPct val="50000"/>
              </a:spcBef>
            </a:pPr>
            <a:r>
              <a:rPr lang="en-US" sz="1400" b="1" dirty="0">
                <a:solidFill>
                  <a:schemeClr val="accent6"/>
                </a:solidFill>
                <a:latin typeface="Courier New" charset="0"/>
              </a:rPr>
              <a:t>Jb2                                                  </a:t>
            </a:r>
            <a:r>
              <a:rPr lang="en-US" sz="1400" b="1" dirty="0">
                <a:solidFill>
                  <a:srgbClr val="FF0000"/>
                </a:solidFill>
                <a:latin typeface="Courier New" charset="0"/>
              </a:rPr>
              <a:t>1.44(3)* </a:t>
            </a:r>
          </a:p>
          <a:p>
            <a:pPr eaLnBrk="1" hangingPunct="1">
              <a:lnSpc>
                <a:spcPct val="50000"/>
              </a:lnSpc>
              <a:spcBef>
                <a:spcPct val="50000"/>
              </a:spcBef>
            </a:pPr>
            <a:r>
              <a:rPr lang="en-US" sz="1400" b="1" dirty="0" err="1">
                <a:solidFill>
                  <a:schemeClr val="accent6"/>
                </a:solidFill>
                <a:latin typeface="Courier New" charset="0"/>
              </a:rPr>
              <a:t>Mc</a:t>
            </a:r>
            <a:r>
              <a:rPr lang="en-US" sz="1400" b="1" dirty="0">
                <a:solidFill>
                  <a:schemeClr val="accent6"/>
                </a:solidFill>
                <a:latin typeface="Courier New" charset="0"/>
              </a:rPr>
              <a:t>        0.02(5)        0.09(6)       0.06(4)       0.11(3)  </a:t>
            </a:r>
          </a:p>
          <a:p>
            <a:pPr eaLnBrk="1" hangingPunct="1">
              <a:lnSpc>
                <a:spcPct val="50000"/>
              </a:lnSpc>
              <a:spcBef>
                <a:spcPct val="50000"/>
              </a:spcBef>
            </a:pPr>
            <a:r>
              <a:rPr lang="en-US" sz="1400" b="1" dirty="0" err="1">
                <a:solidFill>
                  <a:schemeClr val="accent6"/>
                </a:solidFill>
                <a:latin typeface="Courier New" charset="0"/>
              </a:rPr>
              <a:t>Nt</a:t>
            </a:r>
            <a:r>
              <a:rPr lang="en-US" sz="1400" b="1" dirty="0">
                <a:solidFill>
                  <a:schemeClr val="accent6"/>
                </a:solidFill>
                <a:latin typeface="Courier New" charset="0"/>
              </a:rPr>
              <a:t>        </a:t>
            </a:r>
            <a:r>
              <a:rPr lang="en-US" sz="1400" b="1" dirty="0">
                <a:solidFill>
                  <a:srgbClr val="008000"/>
                </a:solidFill>
                <a:latin typeface="Courier New" charset="0"/>
              </a:rPr>
              <a:t>0.18(5)*       0.14(5)*</a:t>
            </a:r>
            <a:r>
              <a:rPr lang="en-US" sz="1400" b="1" dirty="0">
                <a:solidFill>
                  <a:srgbClr val="FF0000"/>
                </a:solidFill>
                <a:latin typeface="Courier New" charset="0"/>
              </a:rPr>
              <a:t>                    </a:t>
            </a:r>
            <a:r>
              <a:rPr lang="en-US" sz="1400" b="1" dirty="0">
                <a:solidFill>
                  <a:srgbClr val="008000"/>
                </a:solidFill>
                <a:latin typeface="Courier New" charset="0"/>
              </a:rPr>
              <a:t>0.23(3)*</a:t>
            </a:r>
          </a:p>
          <a:p>
            <a:pPr eaLnBrk="1" hangingPunct="1">
              <a:lnSpc>
                <a:spcPct val="50000"/>
              </a:lnSpc>
              <a:spcBef>
                <a:spcPct val="50000"/>
              </a:spcBef>
            </a:pPr>
            <a:r>
              <a:rPr lang="en-US" sz="1400" b="1" dirty="0">
                <a:solidFill>
                  <a:schemeClr val="accent6"/>
                </a:solidFill>
                <a:latin typeface="Courier New" charset="0"/>
              </a:rPr>
              <a:t>On        0.07(4)        0.08(5)       </a:t>
            </a:r>
            <a:r>
              <a:rPr lang="en-US" sz="1400" b="1" dirty="0">
                <a:solidFill>
                  <a:srgbClr val="FF0000"/>
                </a:solidFill>
                <a:latin typeface="Courier New" charset="0"/>
              </a:rPr>
              <a:t>0.23(4)*      0.38(3)*</a:t>
            </a:r>
            <a:r>
              <a:rPr lang="en-US" sz="1400" b="1" dirty="0">
                <a:solidFill>
                  <a:schemeClr val="accent6"/>
                </a:solidFill>
                <a:latin typeface="Courier New" charset="0"/>
              </a:rPr>
              <a:t>  </a:t>
            </a:r>
          </a:p>
          <a:p>
            <a:pPr eaLnBrk="1" hangingPunct="1">
              <a:lnSpc>
                <a:spcPct val="50000"/>
              </a:lnSpc>
              <a:spcBef>
                <a:spcPct val="50000"/>
              </a:spcBef>
            </a:pPr>
            <a:r>
              <a:rPr lang="en-US" sz="1400" b="1" dirty="0" err="1">
                <a:solidFill>
                  <a:schemeClr val="accent6"/>
                </a:solidFill>
                <a:latin typeface="Courier New" charset="0"/>
              </a:rPr>
              <a:t>Tr</a:t>
            </a:r>
            <a:r>
              <a:rPr lang="en-US" sz="1400" b="1" dirty="0">
                <a:solidFill>
                  <a:schemeClr val="accent6"/>
                </a:solidFill>
                <a:latin typeface="Courier New" charset="0"/>
              </a:rPr>
              <a:t>        0.04(2)        0.13(7)                     0.16(3)</a:t>
            </a:r>
          </a:p>
          <a:p>
            <a:pPr eaLnBrk="1" hangingPunct="1">
              <a:lnSpc>
                <a:spcPct val="50000"/>
              </a:lnSpc>
              <a:spcBef>
                <a:spcPct val="50000"/>
              </a:spcBef>
            </a:pPr>
            <a:r>
              <a:rPr lang="en-US" sz="1400" b="1" dirty="0" err="1">
                <a:solidFill>
                  <a:schemeClr val="accent6"/>
                </a:solidFill>
                <a:latin typeface="Courier New" charset="0"/>
              </a:rPr>
              <a:t>Wb</a:t>
            </a:r>
            <a:r>
              <a:rPr lang="en-US" sz="1400" b="1" dirty="0">
                <a:solidFill>
                  <a:schemeClr val="accent6"/>
                </a:solidFill>
                <a:latin typeface="Courier New" charset="0"/>
              </a:rPr>
              <a:t>        0.05(5)        0.04(7)       0.09(4)        </a:t>
            </a:r>
          </a:p>
          <a:p>
            <a:pPr eaLnBrk="1" hangingPunct="1">
              <a:lnSpc>
                <a:spcPct val="50000"/>
              </a:lnSpc>
              <a:spcBef>
                <a:spcPct val="50000"/>
              </a:spcBef>
            </a:pPr>
            <a:r>
              <a:rPr lang="en-US" sz="1400" b="1" dirty="0" err="1">
                <a:solidFill>
                  <a:schemeClr val="accent6"/>
                </a:solidFill>
                <a:latin typeface="Courier New" charset="0"/>
              </a:rPr>
              <a:t>Ys</a:t>
            </a:r>
            <a:r>
              <a:rPr lang="en-US" sz="1400" b="1" dirty="0">
                <a:solidFill>
                  <a:schemeClr val="accent6"/>
                </a:solidFill>
                <a:latin typeface="Courier New" charset="0"/>
              </a:rPr>
              <a:t>        0.09(5)                      0.11(4)       0.05(3)   </a:t>
            </a:r>
          </a:p>
          <a:p>
            <a:pPr eaLnBrk="1" hangingPunct="1">
              <a:lnSpc>
                <a:spcPct val="50000"/>
              </a:lnSpc>
              <a:spcBef>
                <a:spcPct val="50000"/>
              </a:spcBef>
            </a:pPr>
            <a:r>
              <a:rPr lang="en-US" sz="1400" b="1" dirty="0" err="1">
                <a:solidFill>
                  <a:schemeClr val="accent6"/>
                </a:solidFill>
                <a:latin typeface="Courier New" charset="0"/>
              </a:rPr>
              <a:t>Hh</a:t>
            </a:r>
            <a:r>
              <a:rPr lang="en-US" sz="1400" b="1" dirty="0">
                <a:solidFill>
                  <a:schemeClr val="accent6"/>
                </a:solidFill>
                <a:latin typeface="Courier New" charset="0"/>
              </a:rPr>
              <a:t>        0.05(2)        0.06(3)       0.05(2)       0.12(1)  </a:t>
            </a:r>
          </a:p>
          <a:p>
            <a:pPr eaLnBrk="1" hangingPunct="1">
              <a:lnSpc>
                <a:spcPct val="50000"/>
              </a:lnSpc>
              <a:spcBef>
                <a:spcPct val="50000"/>
              </a:spcBef>
            </a:pPr>
            <a:r>
              <a:rPr lang="en-US" sz="1400" b="1" dirty="0">
                <a:solidFill>
                  <a:schemeClr val="accent6"/>
                </a:solidFill>
                <a:latin typeface="Courier New" charset="0"/>
              </a:rPr>
              <a:t>Ur        0.07(3)        </a:t>
            </a:r>
            <a:r>
              <a:rPr lang="en-US" sz="1400" b="1" dirty="0">
                <a:solidFill>
                  <a:srgbClr val="008000"/>
                </a:solidFill>
                <a:latin typeface="Courier New" charset="0"/>
              </a:rPr>
              <a:t>0.18(4)*</a:t>
            </a:r>
            <a:r>
              <a:rPr lang="en-US" sz="1400" b="1" dirty="0">
                <a:solidFill>
                  <a:srgbClr val="FF0000"/>
                </a:solidFill>
                <a:latin typeface="Courier New" charset="0"/>
              </a:rPr>
              <a:t>      0.20(2)*      </a:t>
            </a:r>
            <a:r>
              <a:rPr lang="en-US" sz="1400" b="1" dirty="0">
                <a:solidFill>
                  <a:schemeClr val="accent6"/>
                </a:solidFill>
                <a:latin typeface="Courier New" charset="0"/>
              </a:rPr>
              <a:t>0.18(3)   </a:t>
            </a:r>
          </a:p>
          <a:p>
            <a:pPr eaLnBrk="1" hangingPunct="1">
              <a:lnSpc>
                <a:spcPct val="50000"/>
              </a:lnSpc>
              <a:spcBef>
                <a:spcPct val="50000"/>
              </a:spcBef>
            </a:pPr>
            <a:r>
              <a:rPr lang="en-US" sz="1400" b="1" dirty="0" err="1">
                <a:solidFill>
                  <a:schemeClr val="accent6"/>
                </a:solidFill>
                <a:latin typeface="Courier New" charset="0"/>
              </a:rPr>
              <a:t>Sh</a:t>
            </a:r>
            <a:r>
              <a:rPr lang="en-US" sz="1400" b="1" dirty="0">
                <a:solidFill>
                  <a:schemeClr val="accent6"/>
                </a:solidFill>
                <a:latin typeface="Courier New" charset="0"/>
              </a:rPr>
              <a:t>        0.09(3)        </a:t>
            </a:r>
            <a:r>
              <a:rPr lang="en-US" sz="1400" b="1" dirty="0">
                <a:solidFill>
                  <a:srgbClr val="FF0000"/>
                </a:solidFill>
                <a:latin typeface="Courier New" charset="0"/>
              </a:rPr>
              <a:t>0.20(4)*</a:t>
            </a:r>
            <a:r>
              <a:rPr lang="en-US" sz="1400" b="1" dirty="0">
                <a:solidFill>
                  <a:schemeClr val="accent6"/>
                </a:solidFill>
                <a:latin typeface="Courier New" charset="0"/>
              </a:rPr>
              <a:t>                    0.21(2)          </a:t>
            </a:r>
          </a:p>
          <a:p>
            <a:pPr eaLnBrk="1" hangingPunct="1">
              <a:lnSpc>
                <a:spcPct val="50000"/>
              </a:lnSpc>
              <a:spcBef>
                <a:spcPct val="50000"/>
              </a:spcBef>
            </a:pPr>
            <a:r>
              <a:rPr lang="en-US" sz="1400" b="1" dirty="0" err="1">
                <a:solidFill>
                  <a:schemeClr val="accent6"/>
                </a:solidFill>
                <a:latin typeface="Courier New" charset="0"/>
              </a:rPr>
              <a:t>Bd</a:t>
            </a:r>
            <a:r>
              <a:rPr lang="en-US" sz="1400" b="1" dirty="0">
                <a:solidFill>
                  <a:schemeClr val="accent6"/>
                </a:solidFill>
                <a:latin typeface="Courier New" charset="0"/>
              </a:rPr>
              <a:t>        0.05(4)        0.07(6)       0.11(3)       </a:t>
            </a:r>
            <a:r>
              <a:rPr lang="en-US" sz="1400" b="1" dirty="0">
                <a:solidFill>
                  <a:srgbClr val="FF0000"/>
                </a:solidFill>
                <a:latin typeface="Courier New" charset="0"/>
              </a:rPr>
              <a:t>0.55(3)*  </a:t>
            </a:r>
          </a:p>
          <a:p>
            <a:pPr eaLnBrk="1" hangingPunct="1">
              <a:lnSpc>
                <a:spcPct val="50000"/>
              </a:lnSpc>
              <a:spcBef>
                <a:spcPct val="50000"/>
              </a:spcBef>
            </a:pPr>
            <a:r>
              <a:rPr lang="en-US" sz="1400" b="1" dirty="0" err="1">
                <a:solidFill>
                  <a:schemeClr val="accent6"/>
                </a:solidFill>
                <a:latin typeface="Courier New" charset="0"/>
              </a:rPr>
              <a:t>Zc</a:t>
            </a:r>
            <a:r>
              <a:rPr lang="en-US" sz="1400" b="1" dirty="0">
                <a:solidFill>
                  <a:schemeClr val="accent6"/>
                </a:solidFill>
                <a:latin typeface="Courier New" charset="0"/>
              </a:rPr>
              <a:t>        </a:t>
            </a:r>
            <a:r>
              <a:rPr lang="en-US" sz="1400" b="1" dirty="0">
                <a:solidFill>
                  <a:srgbClr val="008000"/>
                </a:solidFill>
                <a:latin typeface="Courier New" charset="0"/>
              </a:rPr>
              <a:t>0.15(4)*</a:t>
            </a:r>
            <a:r>
              <a:rPr lang="en-US" sz="1400" b="1" dirty="0">
                <a:solidFill>
                  <a:srgbClr val="FF0000"/>
                </a:solidFill>
                <a:latin typeface="Courier New" charset="0"/>
              </a:rPr>
              <a:t>       </a:t>
            </a:r>
            <a:r>
              <a:rPr lang="en-US" sz="1400" b="1" dirty="0">
                <a:solidFill>
                  <a:schemeClr val="accent6"/>
                </a:solidFill>
                <a:latin typeface="Courier New" charset="0"/>
              </a:rPr>
              <a:t>0.06(5)       0.09(3)       0.16(3)  </a:t>
            </a:r>
          </a:p>
          <a:p>
            <a:pPr eaLnBrk="1" hangingPunct="1">
              <a:lnSpc>
                <a:spcPct val="50000"/>
              </a:lnSpc>
              <a:spcBef>
                <a:spcPct val="50000"/>
              </a:spcBef>
            </a:pPr>
            <a:r>
              <a:rPr lang="en-US" sz="1400" b="1" dirty="0" err="1">
                <a:solidFill>
                  <a:schemeClr val="accent6"/>
                </a:solidFill>
                <a:latin typeface="Courier New" charset="0"/>
              </a:rPr>
              <a:t>Sv</a:t>
            </a:r>
            <a:r>
              <a:rPr lang="en-US" sz="1400" b="1" dirty="0">
                <a:solidFill>
                  <a:schemeClr val="accent6"/>
                </a:solidFill>
                <a:latin typeface="Courier New" charset="0"/>
              </a:rPr>
              <a:t>        </a:t>
            </a:r>
            <a:r>
              <a:rPr lang="en-US" sz="1400" b="1" dirty="0">
                <a:solidFill>
                  <a:srgbClr val="FF0000"/>
                </a:solidFill>
                <a:latin typeface="Courier New" charset="0"/>
              </a:rPr>
              <a:t>0.24(5)*</a:t>
            </a:r>
            <a:r>
              <a:rPr lang="en-US" sz="1400" b="1" dirty="0">
                <a:solidFill>
                  <a:schemeClr val="accent6"/>
                </a:solidFill>
                <a:latin typeface="Courier New" charset="0"/>
              </a:rPr>
              <a:t>       0.05(5)       </a:t>
            </a:r>
            <a:r>
              <a:rPr lang="en-US" sz="1400" b="1" dirty="0">
                <a:solidFill>
                  <a:srgbClr val="008000"/>
                </a:solidFill>
                <a:latin typeface="Courier New" charset="0"/>
              </a:rPr>
              <a:t>0.15(3)*</a:t>
            </a:r>
            <a:r>
              <a:rPr lang="en-US" sz="1400" b="1" dirty="0">
                <a:solidFill>
                  <a:schemeClr val="accent6"/>
                </a:solidFill>
                <a:latin typeface="Courier New" charset="0"/>
              </a:rPr>
              <a:t>      0.07(3)   </a:t>
            </a:r>
          </a:p>
          <a:p>
            <a:pPr eaLnBrk="1" hangingPunct="1">
              <a:lnSpc>
                <a:spcPct val="50000"/>
              </a:lnSpc>
              <a:spcBef>
                <a:spcPct val="50000"/>
              </a:spcBef>
            </a:pPr>
            <a:r>
              <a:rPr lang="en-US" sz="1400" b="1" dirty="0" err="1">
                <a:solidFill>
                  <a:schemeClr val="accent6"/>
                </a:solidFill>
                <a:latin typeface="Courier New" charset="0"/>
              </a:rPr>
              <a:t>Ar</a:t>
            </a:r>
            <a:r>
              <a:rPr lang="en-US" sz="1400" b="1" dirty="0">
                <a:solidFill>
                  <a:schemeClr val="accent6"/>
                </a:solidFill>
                <a:latin typeface="Courier New" charset="0"/>
              </a:rPr>
              <a:t>                       0.04(2)                         </a:t>
            </a:r>
          </a:p>
          <a:p>
            <a:pPr eaLnBrk="1" hangingPunct="1">
              <a:lnSpc>
                <a:spcPct val="50000"/>
              </a:lnSpc>
              <a:spcBef>
                <a:spcPct val="50000"/>
              </a:spcBef>
            </a:pPr>
            <a:r>
              <a:rPr lang="en-US" sz="1400" b="1" dirty="0">
                <a:solidFill>
                  <a:schemeClr val="accent6"/>
                </a:solidFill>
                <a:latin typeface="Courier New" charset="0"/>
              </a:rPr>
              <a:t>Ro                       0.06(1)                         </a:t>
            </a:r>
          </a:p>
          <a:p>
            <a:pPr eaLnBrk="1" hangingPunct="1">
              <a:lnSpc>
                <a:spcPct val="50000"/>
              </a:lnSpc>
              <a:spcBef>
                <a:spcPct val="50000"/>
              </a:spcBef>
            </a:pPr>
            <a:r>
              <a:rPr lang="en-US" sz="1400" b="1" dirty="0">
                <a:solidFill>
                  <a:schemeClr val="accent6"/>
                </a:solidFill>
                <a:latin typeface="Courier New" charset="0"/>
              </a:rPr>
              <a:t>============================================================</a:t>
            </a:r>
          </a:p>
        </p:txBody>
      </p:sp>
      <p:sp>
        <p:nvSpPr>
          <p:cNvPr id="19" name="Text Box 5"/>
          <p:cNvSpPr txBox="1">
            <a:spLocks noChangeArrowheads="1"/>
          </p:cNvSpPr>
          <p:nvPr/>
        </p:nvSpPr>
        <p:spPr bwMode="auto">
          <a:xfrm>
            <a:off x="386535" y="5752999"/>
            <a:ext cx="81010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0"/>
              </a:defRPr>
            </a:lvl9pPr>
          </a:lstStyle>
          <a:p>
            <a:pPr algn="l" eaLnBrk="1" hangingPunct="1">
              <a:spcBef>
                <a:spcPct val="50000"/>
              </a:spcBef>
            </a:pPr>
            <a:r>
              <a:rPr lang="en-US" sz="1200" dirty="0">
                <a:solidFill>
                  <a:srgbClr val="000000"/>
                </a:solidFill>
                <a:latin typeface="Courier10 BT" charset="0"/>
              </a:rPr>
              <a:t>Numbers here are </a:t>
            </a:r>
            <a:r>
              <a:rPr lang="en-US" altLang="zh-CN" sz="1200" b="1" u="sng" dirty="0">
                <a:solidFill>
                  <a:srgbClr val="800000"/>
                </a:solidFill>
                <a:latin typeface="Courier10 BT" charset="0"/>
                <a:ea typeface="SimSun" charset="0"/>
                <a:cs typeface="SimSun" charset="0"/>
              </a:rPr>
              <a:t>the </a:t>
            </a:r>
            <a:r>
              <a:rPr lang="en-CA" sz="1200" b="1" u="sng" dirty="0">
                <a:solidFill>
                  <a:srgbClr val="800000"/>
                </a:solidFill>
                <a:latin typeface="Courier10 BT" charset="0"/>
              </a:rPr>
              <a:t>median absolute error</a:t>
            </a:r>
            <a:r>
              <a:rPr lang="en-CA" sz="1200" dirty="0">
                <a:solidFill>
                  <a:srgbClr val="000000"/>
                </a:solidFill>
                <a:latin typeface="Courier10 BT" charset="0"/>
              </a:rPr>
              <a:t> in the antenna gain amplitude</a:t>
            </a:r>
            <a:r>
              <a:rPr lang="en-US" sz="1200" dirty="0">
                <a:solidFill>
                  <a:srgbClr val="000000"/>
                </a:solidFill>
                <a:latin typeface="Courier10 BT" charset="0"/>
              </a:rPr>
              <a:t>. This number will be </a:t>
            </a:r>
            <a:r>
              <a:rPr lang="en-US" sz="1200" dirty="0" err="1">
                <a:solidFill>
                  <a:srgbClr val="000000"/>
                </a:solidFill>
                <a:latin typeface="Courier10 BT" charset="0"/>
              </a:rPr>
              <a:t>approx</a:t>
            </a:r>
            <a:r>
              <a:rPr lang="en-US" sz="1200" dirty="0">
                <a:solidFill>
                  <a:srgbClr val="000000"/>
                </a:solidFill>
                <a:latin typeface="Courier10 BT" charset="0"/>
              </a:rPr>
              <a:t> half the error in the SEFD and is the same that you see in AIPS gain plots. The number in brackets after each entry is the number of experiments that were used to determine the median error for that entry</a:t>
            </a:r>
            <a:r>
              <a:rPr lang="en-US" sz="1200" dirty="0" smtClean="0">
                <a:solidFill>
                  <a:srgbClr val="000000"/>
                </a:solidFill>
                <a:latin typeface="Courier10 BT" charset="0"/>
              </a:rPr>
              <a:t>.</a:t>
            </a:r>
            <a:endParaRPr lang="en-US" sz="1600" dirty="0">
              <a:solidFill>
                <a:srgbClr val="000000"/>
              </a:solidFill>
              <a:latin typeface="Courier10 BT" charset="0"/>
            </a:endParaRPr>
          </a:p>
        </p:txBody>
      </p:sp>
    </p:spTree>
    <p:extLst>
      <p:ext uri="{BB962C8B-B14F-4D97-AF65-F5344CB8AC3E}">
        <p14:creationId xmlns:p14="http://schemas.microsoft.com/office/powerpoint/2010/main" val="454333708"/>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6" name="Rectángulo 19"/>
          <p:cNvSpPr/>
          <p:nvPr/>
        </p:nvSpPr>
        <p:spPr>
          <a:xfrm>
            <a:off x="161509" y="569869"/>
            <a:ext cx="8865985" cy="5078314"/>
          </a:xfrm>
          <a:prstGeom prst="rect">
            <a:avLst/>
          </a:prstGeom>
        </p:spPr>
        <p:txBody>
          <a:bodyPr wrap="square">
            <a:spAutoFit/>
          </a:bodyPr>
          <a:lstStyle/>
          <a:p>
            <a:pPr>
              <a:buSzPct val="65000"/>
            </a:pPr>
            <a:r>
              <a:rPr lang="en-GB" sz="1800" b="1" u="sng" dirty="0" smtClean="0">
                <a:solidFill>
                  <a:srgbClr val="800000"/>
                </a:solidFill>
                <a:latin typeface="Arial Unicode MS" charset="0"/>
                <a:cs typeface="Arial Unicode MS" charset="0"/>
              </a:rPr>
              <a:t>Session </a:t>
            </a:r>
            <a:r>
              <a:rPr lang="en-GB" sz="1800" b="1" u="sng" dirty="0">
                <a:solidFill>
                  <a:srgbClr val="800000"/>
                </a:solidFill>
                <a:latin typeface="Arial Unicode MS" charset="0"/>
                <a:cs typeface="Arial Unicode MS" charset="0"/>
              </a:rPr>
              <a:t>3/2014 </a:t>
            </a:r>
            <a:r>
              <a:rPr lang="en-GB" sz="1800" b="1" u="sng" dirty="0" smtClean="0">
                <a:solidFill>
                  <a:srgbClr val="800000"/>
                </a:solidFill>
                <a:latin typeface="Arial Unicode MS" charset="0"/>
                <a:cs typeface="Arial Unicode MS" charset="0"/>
              </a:rPr>
              <a:t>(C-</a:t>
            </a:r>
            <a:r>
              <a:rPr lang="en-GB" sz="1800" b="1" u="sng" dirty="0">
                <a:solidFill>
                  <a:srgbClr val="800000"/>
                </a:solidFill>
                <a:latin typeface="Arial Unicode MS" charset="0"/>
                <a:cs typeface="Arial Unicode MS" charset="0"/>
              </a:rPr>
              <a:t>band)</a:t>
            </a:r>
            <a:r>
              <a:rPr lang="en-GB" sz="1800" b="1" u="sng" dirty="0" smtClean="0">
                <a:solidFill>
                  <a:srgbClr val="800000"/>
                </a:solidFill>
                <a:latin typeface="Arial Unicode MS" charset="0"/>
                <a:cs typeface="Arial Unicode MS" charset="0"/>
              </a:rPr>
              <a:t>:</a:t>
            </a:r>
          </a:p>
          <a:p>
            <a:pPr>
              <a:buSzPct val="65000"/>
              <a:buFont typeface="Arial"/>
              <a:buChar char="•"/>
            </a:pPr>
            <a:endParaRPr lang="en-GB" sz="1800" dirty="0" smtClean="0">
              <a:solidFill>
                <a:srgbClr val="000090"/>
              </a:solidFill>
              <a:latin typeface="Arial Unicode MS" charset="0"/>
              <a:cs typeface="Arial Unicode MS" charset="0"/>
            </a:endParaRPr>
          </a:p>
          <a:p>
            <a:pPr>
              <a:buSzPct val="65000"/>
              <a:buFont typeface="Arial"/>
              <a:buChar char="•"/>
            </a:pP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Sv</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LCP receiver warm on some user programs. Sensitivities at LCP clearly affected</a:t>
            </a:r>
          </a:p>
          <a:p>
            <a:pPr>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smtClean="0">
                <a:solidFill>
                  <a:srgbClr val="008000"/>
                </a:solidFill>
                <a:latin typeface="Arial Unicode MS" charset="0"/>
                <a:cs typeface="Arial Unicode MS" charset="0"/>
              </a:rPr>
              <a:t> </a:t>
            </a:r>
            <a:r>
              <a:rPr lang="en-GB" sz="1800" dirty="0" err="1">
                <a:solidFill>
                  <a:srgbClr val="008000"/>
                </a:solidFill>
                <a:latin typeface="Arial Unicode MS" charset="0"/>
                <a:cs typeface="Arial Unicode MS" charset="0"/>
              </a:rPr>
              <a:t>Nt</a:t>
            </a:r>
            <a:r>
              <a:rPr lang="en-GB" sz="1800" dirty="0">
                <a:solidFill>
                  <a:srgbClr val="008000"/>
                </a:solidFill>
                <a:latin typeface="Arial Unicode MS" charset="0"/>
                <a:cs typeface="Arial Unicode MS" charset="0"/>
              </a:rPr>
              <a:t>: </a:t>
            </a:r>
            <a:r>
              <a:rPr lang="en-GB" sz="1800" dirty="0">
                <a:solidFill>
                  <a:srgbClr val="000090"/>
                </a:solidFill>
                <a:latin typeface="Arial Unicode MS" charset="0"/>
                <a:cs typeface="Arial Unicode MS" charset="0"/>
              </a:rPr>
              <a:t>L</a:t>
            </a:r>
            <a:r>
              <a:rPr lang="en-GB" sz="1800" dirty="0" smtClean="0">
                <a:solidFill>
                  <a:srgbClr val="000090"/>
                </a:solidFill>
                <a:latin typeface="Arial Unicode MS" charset="0"/>
                <a:cs typeface="Arial Unicode MS" charset="0"/>
              </a:rPr>
              <a:t>ow sensitivity </a:t>
            </a:r>
            <a:r>
              <a:rPr lang="en-GB" sz="1800" dirty="0">
                <a:solidFill>
                  <a:srgbClr val="000090"/>
                </a:solidFill>
                <a:latin typeface="Arial Unicode MS" charset="0"/>
                <a:cs typeface="Arial Unicode MS" charset="0"/>
              </a:rPr>
              <a:t>on </a:t>
            </a:r>
            <a:r>
              <a:rPr lang="en-GB" sz="1800" dirty="0" smtClean="0">
                <a:solidFill>
                  <a:srgbClr val="000090"/>
                </a:solidFill>
                <a:latin typeface="Arial Unicode MS" charset="0"/>
                <a:cs typeface="Arial Unicode MS" charset="0"/>
              </a:rPr>
              <a:t>LCP</a:t>
            </a:r>
            <a:r>
              <a:rPr lang="en-GB" sz="1800" dirty="0">
                <a:solidFill>
                  <a:srgbClr val="000090"/>
                </a:solidFill>
                <a:latin typeface="Arial Unicode MS" charset="0"/>
                <a:cs typeface="Arial Unicode MS" charset="0"/>
              </a:rPr>
              <a:t> </a:t>
            </a:r>
            <a:r>
              <a:rPr lang="en-GB" sz="1800" dirty="0" smtClean="0">
                <a:solidFill>
                  <a:srgbClr val="000090"/>
                </a:solidFill>
                <a:latin typeface="Arial Unicode MS" charset="0"/>
                <a:cs typeface="Arial Unicode MS" charset="0"/>
              </a:rPr>
              <a:t>(more </a:t>
            </a:r>
            <a:r>
              <a:rPr lang="en-GB" sz="1800" dirty="0">
                <a:solidFill>
                  <a:srgbClr val="000090"/>
                </a:solidFill>
                <a:latin typeface="Arial Unicode MS" charset="0"/>
                <a:cs typeface="Arial Unicode MS" charset="0"/>
              </a:rPr>
              <a:t>prominent on </a:t>
            </a:r>
            <a:r>
              <a:rPr lang="en-GB" sz="1800" dirty="0" err="1">
                <a:solidFill>
                  <a:srgbClr val="000090"/>
                </a:solidFill>
                <a:latin typeface="Arial Unicode MS" charset="0"/>
                <a:cs typeface="Arial Unicode MS" charset="0"/>
              </a:rPr>
              <a:t>subbands</a:t>
            </a:r>
            <a:r>
              <a:rPr lang="en-GB" sz="1800" dirty="0">
                <a:solidFill>
                  <a:srgbClr val="000090"/>
                </a:solidFill>
                <a:latin typeface="Arial Unicode MS" charset="0"/>
                <a:cs typeface="Arial Unicode MS" charset="0"/>
              </a:rPr>
              <a:t> 7 and </a:t>
            </a:r>
            <a:r>
              <a:rPr lang="en-GB" sz="1800" dirty="0" smtClean="0">
                <a:solidFill>
                  <a:srgbClr val="000090"/>
                </a:solidFill>
                <a:latin typeface="Arial Unicode MS" charset="0"/>
                <a:cs typeface="Arial Unicode MS" charset="0"/>
              </a:rPr>
              <a:t>8)</a:t>
            </a:r>
          </a:p>
          <a:p>
            <a:pPr lvl="0">
              <a:buSzPct val="65000"/>
              <a:buFont typeface="Arial"/>
              <a:buChar char="•"/>
            </a:pPr>
            <a:endParaRPr lang="en-GB" sz="1800" dirty="0" smtClean="0">
              <a:solidFill>
                <a:srgbClr val="000090"/>
              </a:solidFill>
              <a:latin typeface="Arial Unicode MS" charset="0"/>
              <a:cs typeface="Arial Unicode MS" charset="0"/>
            </a:endParaRPr>
          </a:p>
          <a:p>
            <a:pPr>
              <a:buSzPct val="65000"/>
              <a:buFont typeface="Arial"/>
              <a:buChar char="•"/>
            </a:pPr>
            <a:r>
              <a:rPr lang="en-GB" sz="1800" dirty="0">
                <a:solidFill>
                  <a:srgbClr val="008000"/>
                </a:solidFill>
                <a:latin typeface="Arial Unicode MS" charset="0"/>
                <a:cs typeface="Arial Unicode MS" charset="0"/>
              </a:rPr>
              <a:t> </a:t>
            </a:r>
            <a:r>
              <a:rPr lang="en-GB" sz="1800" dirty="0" err="1">
                <a:solidFill>
                  <a:srgbClr val="008000"/>
                </a:solidFill>
                <a:latin typeface="Arial Unicode MS" charset="0"/>
                <a:cs typeface="Arial Unicode MS" charset="0"/>
              </a:rPr>
              <a:t>Zc</a:t>
            </a:r>
            <a:r>
              <a:rPr lang="en-GB" sz="1800" dirty="0">
                <a:solidFill>
                  <a:srgbClr val="008000"/>
                </a:solidFill>
                <a:latin typeface="Arial Unicode MS" charset="0"/>
                <a:cs typeface="Arial Unicode MS" charset="0"/>
              </a:rPr>
              <a:t>: </a:t>
            </a:r>
            <a:r>
              <a:rPr lang="en-GB" sz="1800" dirty="0">
                <a:solidFill>
                  <a:srgbClr val="000090"/>
                </a:solidFill>
                <a:latin typeface="Arial Unicode MS" charset="0"/>
                <a:cs typeface="Arial Unicode MS" charset="0"/>
              </a:rPr>
              <a:t>S</a:t>
            </a:r>
            <a:r>
              <a:rPr lang="en-GB" sz="1800" dirty="0" smtClean="0">
                <a:solidFill>
                  <a:srgbClr val="000090"/>
                </a:solidFill>
                <a:latin typeface="Arial Unicode MS" charset="0"/>
                <a:cs typeface="Arial Unicode MS" charset="0"/>
              </a:rPr>
              <a:t>elf</a:t>
            </a:r>
            <a:r>
              <a:rPr lang="en-GB" sz="1800" dirty="0">
                <a:solidFill>
                  <a:srgbClr val="000090"/>
                </a:solidFill>
                <a:latin typeface="Arial Unicode MS" charset="0"/>
                <a:cs typeface="Arial Unicode MS" charset="0"/>
              </a:rPr>
              <a:t>-calibration </a:t>
            </a:r>
            <a:r>
              <a:rPr lang="en-GB" sz="1800" dirty="0" smtClean="0">
                <a:solidFill>
                  <a:srgbClr val="000090"/>
                </a:solidFill>
                <a:latin typeface="Arial Unicode MS" charset="0"/>
                <a:cs typeface="Arial Unicode MS" charset="0"/>
              </a:rPr>
              <a:t>gains </a:t>
            </a:r>
            <a:r>
              <a:rPr lang="en-GB" sz="1800" dirty="0">
                <a:solidFill>
                  <a:srgbClr val="000090"/>
                </a:solidFill>
                <a:latin typeface="Arial Unicode MS" charset="0"/>
                <a:cs typeface="Arial Unicode MS" charset="0"/>
              </a:rPr>
              <a:t>~</a:t>
            </a:r>
            <a:r>
              <a:rPr lang="en-GB" sz="1800" dirty="0" smtClean="0">
                <a:solidFill>
                  <a:srgbClr val="000090"/>
                </a:solidFill>
                <a:latin typeface="Arial Unicode MS" charset="0"/>
                <a:cs typeface="Arial Unicode MS" charset="0"/>
              </a:rPr>
              <a:t>0.85</a:t>
            </a:r>
          </a:p>
          <a:p>
            <a:pPr>
              <a:buSzPct val="65000"/>
              <a:buFont typeface="Arial"/>
              <a:buChar char="•"/>
            </a:pPr>
            <a:endParaRPr lang="en-GB" sz="1800" dirty="0">
              <a:solidFill>
                <a:srgbClr val="000090"/>
              </a:solidFill>
              <a:latin typeface="Arial Unicode MS" charset="0"/>
              <a:cs typeface="Arial Unicode MS" charset="0"/>
            </a:endParaRPr>
          </a:p>
          <a:p>
            <a:pPr>
              <a:buSzPct val="65000"/>
            </a:pP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a:buSzPct val="65000"/>
            </a:pPr>
            <a:r>
              <a:rPr lang="en-GB" sz="1800" b="1" u="sng" dirty="0">
                <a:solidFill>
                  <a:srgbClr val="800000"/>
                </a:solidFill>
                <a:latin typeface="Arial Unicode MS" charset="0"/>
                <a:cs typeface="Arial Unicode MS" charset="0"/>
              </a:rPr>
              <a:t>Session 3/2014 (L-band)</a:t>
            </a:r>
            <a:r>
              <a:rPr lang="en-GB" sz="1800" b="1" dirty="0">
                <a:solidFill>
                  <a:srgbClr val="800000"/>
                </a:solidFill>
                <a:latin typeface="Arial Unicode MS" charset="0"/>
                <a:cs typeface="Arial Unicode MS" charset="0"/>
              </a:rPr>
              <a:t>:</a:t>
            </a:r>
          </a:p>
          <a:p>
            <a:pPr>
              <a:buSzPct val="65000"/>
            </a:pPr>
            <a:endParaRPr lang="en-GB" sz="1800" dirty="0">
              <a:solidFill>
                <a:srgbClr val="000090"/>
              </a:solidFill>
              <a:latin typeface="Arial Unicode MS" charset="0"/>
              <a:cs typeface="Arial Unicode MS" charset="0"/>
            </a:endParaRPr>
          </a:p>
          <a:p>
            <a:pPr lvl="0">
              <a:buSzPct val="65000"/>
              <a:buFont typeface="Arial"/>
              <a:buChar char="•"/>
            </a:pP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Sh</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Low sensitivity both RCP and LCP. Self calibration gains ~1.13 to ~1.19</a:t>
            </a:r>
          </a:p>
          <a:p>
            <a:pPr lvl="0">
              <a:buSzPct val="65000"/>
            </a:pPr>
            <a:r>
              <a:rPr lang="en-GB" sz="1800" dirty="0" smtClean="0">
                <a:solidFill>
                  <a:srgbClr val="008000"/>
                </a:solidFill>
                <a:latin typeface="Arial Unicode MS" charset="0"/>
                <a:cs typeface="Arial Unicode MS" charset="0"/>
              </a:rPr>
              <a:t> </a:t>
            </a:r>
          </a:p>
          <a:p>
            <a:pPr lvl="0">
              <a:buSzPct val="65000"/>
              <a:buFont typeface="Arial"/>
              <a:buChar char="•"/>
            </a:pPr>
            <a:r>
              <a:rPr lang="en-GB" sz="1800" dirty="0" smtClean="0">
                <a:solidFill>
                  <a:srgbClr val="008000"/>
                </a:solidFill>
                <a:latin typeface="Arial Unicode MS" charset="0"/>
                <a:cs typeface="Arial Unicode MS" charset="0"/>
              </a:rPr>
              <a:t> </a:t>
            </a:r>
            <a:r>
              <a:rPr lang="en-GB" sz="1800" dirty="0" err="1" smtClean="0">
                <a:solidFill>
                  <a:srgbClr val="008000"/>
                </a:solidFill>
                <a:latin typeface="Arial Unicode MS" charset="0"/>
                <a:cs typeface="Arial Unicode MS" charset="0"/>
              </a:rPr>
              <a:t>Nt</a:t>
            </a:r>
            <a:r>
              <a:rPr lang="en-GB" sz="1800" dirty="0">
                <a:solidFill>
                  <a:srgbClr val="008000"/>
                </a:solidFill>
                <a:latin typeface="Arial Unicode MS" charset="0"/>
                <a:cs typeface="Arial Unicode MS" charset="0"/>
              </a:rPr>
              <a:t>: </a:t>
            </a:r>
            <a:r>
              <a:rPr lang="en-GB" sz="1800" dirty="0">
                <a:solidFill>
                  <a:srgbClr val="000090"/>
                </a:solidFill>
                <a:latin typeface="Arial Unicode MS" charset="0"/>
                <a:cs typeface="Arial Unicode MS" charset="0"/>
              </a:rPr>
              <a:t>Self-calibration gains on LCP and RCP ~0.90 to 0.77. </a:t>
            </a:r>
          </a:p>
          <a:p>
            <a:pPr lvl="0">
              <a:buSzPct val="65000"/>
              <a:buFont typeface="Arial"/>
              <a:buChar char="•"/>
            </a:pPr>
            <a:endParaRPr lang="en-GB" sz="1800" dirty="0">
              <a:solidFill>
                <a:srgbClr val="000090"/>
              </a:solidFill>
              <a:latin typeface="Arial Unicode MS" charset="0"/>
              <a:cs typeface="Arial Unicode MS" charset="0"/>
            </a:endParaRPr>
          </a:p>
          <a:p>
            <a:pPr>
              <a:buSzPct val="65000"/>
              <a:buFont typeface="Arial"/>
              <a:buChar char="•"/>
            </a:pPr>
            <a:r>
              <a:rPr lang="en-GB" sz="1800" dirty="0">
                <a:solidFill>
                  <a:srgbClr val="008000"/>
                </a:solidFill>
                <a:latin typeface="Arial Unicode MS" charset="0"/>
                <a:cs typeface="Arial Unicode MS" charset="0"/>
              </a:rPr>
              <a:t> Ur: </a:t>
            </a:r>
            <a:r>
              <a:rPr lang="en-GB" sz="1800" dirty="0">
                <a:solidFill>
                  <a:srgbClr val="000090"/>
                </a:solidFill>
                <a:latin typeface="Arial Unicode MS" charset="0"/>
                <a:cs typeface="Arial Unicode MS" charset="0"/>
              </a:rPr>
              <a:t>Variable self-calibration gains from 2 to 0.7. Strong RFI in the whole </a:t>
            </a:r>
            <a:r>
              <a:rPr lang="en-GB" sz="1800" dirty="0" err="1">
                <a:solidFill>
                  <a:srgbClr val="000090"/>
                </a:solidFill>
                <a:latin typeface="Arial Unicode MS" charset="0"/>
                <a:cs typeface="Arial Unicode MS" charset="0"/>
              </a:rPr>
              <a:t>bandpass</a:t>
            </a:r>
            <a:r>
              <a:rPr lang="en-GB" sz="1800" dirty="0">
                <a:solidFill>
                  <a:srgbClr val="000090"/>
                </a:solidFill>
                <a:latin typeface="Arial Unicode MS" charset="0"/>
                <a:cs typeface="Arial Unicode MS" charset="0"/>
              </a:rPr>
              <a:t> </a:t>
            </a:r>
          </a:p>
          <a:p>
            <a:pPr>
              <a:buSzPct val="65000"/>
              <a:buFont typeface="Arial"/>
              <a:buChar char="•"/>
            </a:pPr>
            <a:endParaRPr lang="en-GB" sz="1800" dirty="0">
              <a:solidFill>
                <a:srgbClr val="000090"/>
              </a:solidFill>
              <a:latin typeface="Arial Unicode MS" charset="0"/>
              <a:cs typeface="Arial Unicode MS" charset="0"/>
            </a:endParaRPr>
          </a:p>
        </p:txBody>
      </p:sp>
    </p:spTree>
    <p:extLst>
      <p:ext uri="{BB962C8B-B14F-4D97-AF65-F5344CB8AC3E}">
        <p14:creationId xmlns:p14="http://schemas.microsoft.com/office/powerpoint/2010/main" val="1578325767"/>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6" name="Rectángulo 19"/>
          <p:cNvSpPr/>
          <p:nvPr/>
        </p:nvSpPr>
        <p:spPr>
          <a:xfrm>
            <a:off x="161509" y="278650"/>
            <a:ext cx="8865985" cy="8125301"/>
          </a:xfrm>
          <a:prstGeom prst="rect">
            <a:avLst/>
          </a:prstGeom>
        </p:spPr>
        <p:txBody>
          <a:bodyPr wrap="square">
            <a:spAutoFit/>
          </a:bodyPr>
          <a:lstStyle/>
          <a:p>
            <a:pPr lvl="0">
              <a:buSzPct val="65000"/>
            </a:pPr>
            <a:r>
              <a:rPr lang="en-GB" sz="1800" b="1" u="sng" dirty="0" smtClean="0">
                <a:solidFill>
                  <a:srgbClr val="800000"/>
                </a:solidFill>
                <a:latin typeface="Arial Unicode MS" charset="0"/>
                <a:cs typeface="Arial Unicode MS" charset="0"/>
              </a:rPr>
              <a:t>Session </a:t>
            </a:r>
            <a:r>
              <a:rPr lang="en-GB" sz="1800" b="1" u="sng" dirty="0">
                <a:solidFill>
                  <a:srgbClr val="800000"/>
                </a:solidFill>
                <a:latin typeface="Arial Unicode MS" charset="0"/>
                <a:cs typeface="Arial Unicode MS" charset="0"/>
              </a:rPr>
              <a:t>3/2014 (X-band)</a:t>
            </a:r>
            <a:r>
              <a:rPr lang="en-GB" sz="1800" b="1" u="sng" dirty="0" smtClean="0">
                <a:solidFill>
                  <a:srgbClr val="800000"/>
                </a:solidFill>
                <a:latin typeface="Arial Unicode MS" charset="0"/>
                <a:cs typeface="Arial Unicode MS" charset="0"/>
              </a:rPr>
              <a:t>:</a:t>
            </a:r>
          </a:p>
          <a:p>
            <a:pPr lvl="0">
              <a:buSzPct val="65000"/>
            </a:pPr>
            <a:endParaRPr lang="en-GB" sz="1800" b="1" dirty="0">
              <a:solidFill>
                <a:srgbClr val="800000"/>
              </a:solidFill>
              <a:latin typeface="Arial Unicode MS" charset="0"/>
              <a:cs typeface="Arial Unicode MS" charset="0"/>
            </a:endParaRPr>
          </a:p>
          <a:p>
            <a:pPr lvl="0">
              <a:buSzPct val="65000"/>
              <a:buFont typeface="Arial"/>
              <a:buChar char="•"/>
            </a:pPr>
            <a:r>
              <a:rPr lang="en-GB" sz="1800" dirty="0">
                <a:solidFill>
                  <a:srgbClr val="FF0000"/>
                </a:solidFill>
                <a:latin typeface="Arial Unicode MS" charset="0"/>
                <a:cs typeface="Arial Unicode MS" charset="0"/>
              </a:rPr>
              <a:t> </a:t>
            </a:r>
            <a:r>
              <a:rPr lang="en-GB" sz="1800" dirty="0" smtClean="0">
                <a:solidFill>
                  <a:srgbClr val="FF0000"/>
                </a:solidFill>
                <a:latin typeface="Arial Unicode MS" charset="0"/>
                <a:cs typeface="Arial Unicode MS" charset="0"/>
              </a:rPr>
              <a:t>Ur</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LCP sub-bands 7 and 8 dominate amplitude errors (gains up to 2.2). Receiver specs may not meet astronomical requirements (being investigated)</a:t>
            </a: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r>
              <a:rPr lang="en-GB" sz="1800" dirty="0">
                <a:solidFill>
                  <a:srgbClr val="FF0000"/>
                </a:solidFill>
                <a:latin typeface="Arial Unicode MS" charset="0"/>
                <a:cs typeface="Arial Unicode MS" charset="0"/>
              </a:rPr>
              <a:t> On: </a:t>
            </a:r>
            <a:r>
              <a:rPr lang="en-GB" sz="1800" dirty="0">
                <a:solidFill>
                  <a:srgbClr val="000090"/>
                </a:solidFill>
                <a:latin typeface="Arial Unicode MS" charset="0"/>
                <a:cs typeface="Arial Unicode MS" charset="0"/>
              </a:rPr>
              <a:t>Over-high amplitude caused by over-narrow DBBC 16MHz filter (valid bandwidth 13 MHz) and DBBC power sampling outside of the linear region (solved)</a:t>
            </a:r>
          </a:p>
          <a:p>
            <a:pPr>
              <a:buSzPct val="65000"/>
            </a:pPr>
            <a:endParaRPr lang="en-GB" sz="1800" dirty="0">
              <a:solidFill>
                <a:srgbClr val="000090"/>
              </a:solidFill>
              <a:latin typeface="Arial Unicode MS" charset="0"/>
              <a:cs typeface="Arial Unicode MS" charset="0"/>
            </a:endParaRPr>
          </a:p>
          <a:p>
            <a:pPr>
              <a:buSzPct val="65000"/>
              <a:buFont typeface="Arial"/>
              <a:buChar char="•"/>
            </a:pPr>
            <a:r>
              <a:rPr lang="en-GB" sz="1800" dirty="0" smtClean="0">
                <a:solidFill>
                  <a:srgbClr val="008000"/>
                </a:solidFill>
                <a:latin typeface="Arial Unicode MS" charset="0"/>
                <a:cs typeface="Arial Unicode MS" charset="0"/>
              </a:rPr>
              <a:t> </a:t>
            </a:r>
            <a:r>
              <a:rPr lang="en-GB" sz="1800" dirty="0" err="1" smtClean="0">
                <a:solidFill>
                  <a:srgbClr val="008000"/>
                </a:solidFill>
                <a:latin typeface="Arial Unicode MS" charset="0"/>
                <a:cs typeface="Arial Unicode MS" charset="0"/>
              </a:rPr>
              <a:t>Sv</a:t>
            </a:r>
            <a:r>
              <a:rPr lang="en-GB" sz="1800" dirty="0" smtClean="0">
                <a:solidFill>
                  <a:srgbClr val="008000"/>
                </a:solidFill>
                <a:latin typeface="Arial Unicode MS" charset="0"/>
                <a:cs typeface="Arial Unicode MS" charset="0"/>
              </a:rPr>
              <a:t>: </a:t>
            </a:r>
            <a:r>
              <a:rPr lang="en-GB" sz="1800" dirty="0" smtClean="0">
                <a:solidFill>
                  <a:srgbClr val="000090"/>
                </a:solidFill>
                <a:latin typeface="Arial Unicode MS" charset="0"/>
                <a:cs typeface="Arial Unicode MS" charset="0"/>
              </a:rPr>
              <a:t>LCP </a:t>
            </a:r>
            <a:r>
              <a:rPr lang="en-GB" sz="1800" dirty="0">
                <a:solidFill>
                  <a:srgbClr val="000090"/>
                </a:solidFill>
                <a:latin typeface="Arial Unicode MS" charset="0"/>
                <a:cs typeface="Arial Unicode MS" charset="0"/>
              </a:rPr>
              <a:t>receiver </a:t>
            </a:r>
            <a:r>
              <a:rPr lang="en-GB" sz="1800" dirty="0" smtClean="0">
                <a:solidFill>
                  <a:srgbClr val="000090"/>
                </a:solidFill>
                <a:latin typeface="Arial Unicode MS" charset="0"/>
                <a:cs typeface="Arial Unicode MS" charset="0"/>
              </a:rPr>
              <a:t>affected </a:t>
            </a:r>
            <a:r>
              <a:rPr lang="en-GB" sz="1800" dirty="0">
                <a:solidFill>
                  <a:srgbClr val="000090"/>
                </a:solidFill>
                <a:latin typeface="Arial Unicode MS" charset="0"/>
                <a:cs typeface="Arial Unicode MS" charset="0"/>
              </a:rPr>
              <a:t>by low sensitivity. Self-calibration gains </a:t>
            </a:r>
            <a:r>
              <a:rPr lang="en-GB" sz="1800" dirty="0" smtClean="0">
                <a:solidFill>
                  <a:srgbClr val="000090"/>
                </a:solidFill>
                <a:latin typeface="Arial Unicode MS" charset="0"/>
                <a:cs typeface="Arial Unicode MS" charset="0"/>
              </a:rPr>
              <a:t>to ~</a:t>
            </a:r>
            <a:r>
              <a:rPr lang="en-GB" sz="1800" dirty="0">
                <a:solidFill>
                  <a:srgbClr val="000090"/>
                </a:solidFill>
                <a:latin typeface="Arial Unicode MS" charset="0"/>
                <a:cs typeface="Arial Unicode MS" charset="0"/>
              </a:rPr>
              <a:t>1.25 to ~</a:t>
            </a:r>
            <a:r>
              <a:rPr lang="en-GB" sz="1800" dirty="0" smtClean="0">
                <a:solidFill>
                  <a:srgbClr val="000090"/>
                </a:solidFill>
                <a:latin typeface="Arial Unicode MS" charset="0"/>
                <a:cs typeface="Arial Unicode MS" charset="0"/>
              </a:rPr>
              <a:t>1.35</a:t>
            </a:r>
          </a:p>
          <a:p>
            <a:pPr lvl="0">
              <a:buSzPct val="65000"/>
            </a:pPr>
            <a:endParaRPr lang="en-GB" sz="1800" dirty="0" smtClean="0">
              <a:solidFill>
                <a:srgbClr val="000090"/>
              </a:solidFill>
              <a:latin typeface="Arial Unicode MS" charset="0"/>
              <a:cs typeface="Arial Unicode MS" charset="0"/>
            </a:endParaRPr>
          </a:p>
          <a:p>
            <a:pPr lvl="0">
              <a:buSzPct val="65000"/>
            </a:pPr>
            <a:endParaRPr lang="en-GB" sz="1800" dirty="0">
              <a:solidFill>
                <a:srgbClr val="000090"/>
              </a:solidFill>
              <a:latin typeface="Arial Unicode MS" charset="0"/>
              <a:cs typeface="Arial Unicode MS" charset="0"/>
            </a:endParaRPr>
          </a:p>
          <a:p>
            <a:pPr lvl="0">
              <a:buSzPct val="65000"/>
            </a:pPr>
            <a:r>
              <a:rPr lang="en-GB" sz="1800" b="1" u="sng" dirty="0">
                <a:solidFill>
                  <a:srgbClr val="800000"/>
                </a:solidFill>
                <a:latin typeface="Arial Unicode MS" charset="0"/>
                <a:cs typeface="Arial Unicode MS" charset="0"/>
              </a:rPr>
              <a:t>Session 3/2014 (K-band):</a:t>
            </a:r>
          </a:p>
          <a:p>
            <a:pPr lvl="0">
              <a:buSzPct val="65000"/>
            </a:pPr>
            <a:endParaRPr lang="en-GB" sz="1800" b="1" dirty="0">
              <a:solidFill>
                <a:srgbClr val="800000"/>
              </a:solidFill>
              <a:latin typeface="Arial Unicode MS" charset="0"/>
              <a:cs typeface="Arial Unicode MS" charset="0"/>
            </a:endParaRPr>
          </a:p>
          <a:p>
            <a:pPr lvl="0">
              <a:buSzPct val="65000"/>
              <a:buFont typeface="Arial"/>
              <a:buChar char="•"/>
            </a:pP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Jb</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No optimum .</a:t>
            </a:r>
            <a:r>
              <a:rPr lang="en-GB" sz="1800" dirty="0" err="1">
                <a:solidFill>
                  <a:srgbClr val="000090"/>
                </a:solidFill>
                <a:latin typeface="Arial Unicode MS" charset="0"/>
                <a:cs typeface="Arial Unicode MS" charset="0"/>
              </a:rPr>
              <a:t>rxg</a:t>
            </a:r>
            <a:r>
              <a:rPr lang="en-GB" sz="1800" dirty="0">
                <a:solidFill>
                  <a:srgbClr val="000090"/>
                </a:solidFill>
                <a:latin typeface="Arial Unicode MS" charset="0"/>
                <a:cs typeface="Arial Unicode MS" charset="0"/>
              </a:rPr>
              <a:t> files for appropriate amplitude calibration. No K-band .</a:t>
            </a:r>
            <a:r>
              <a:rPr lang="en-GB" sz="1800" dirty="0" err="1">
                <a:solidFill>
                  <a:srgbClr val="000090"/>
                </a:solidFill>
                <a:latin typeface="Arial Unicode MS" charset="0"/>
                <a:cs typeface="Arial Unicode MS" charset="0"/>
              </a:rPr>
              <a:t>rxg</a:t>
            </a:r>
            <a:r>
              <a:rPr lang="en-GB" sz="1800" dirty="0">
                <a:solidFill>
                  <a:srgbClr val="000090"/>
                </a:solidFill>
                <a:latin typeface="Arial Unicode MS" charset="0"/>
                <a:cs typeface="Arial Unicode MS" charset="0"/>
              </a:rPr>
              <a:t> file generated.</a:t>
            </a:r>
          </a:p>
          <a:p>
            <a:pPr>
              <a:buSzPct val="65000"/>
            </a:pPr>
            <a:endParaRPr lang="en-GB" sz="1800" dirty="0">
              <a:solidFill>
                <a:srgbClr val="000090"/>
              </a:solidFill>
              <a:latin typeface="Arial Unicode MS" charset="0"/>
              <a:cs typeface="Arial Unicode MS" charset="0"/>
            </a:endParaRPr>
          </a:p>
          <a:p>
            <a:pPr lvl="0">
              <a:buSzPct val="65000"/>
              <a:buFont typeface="Arial"/>
              <a:buChar char="•"/>
            </a:pPr>
            <a:r>
              <a:rPr lang="en-GB" sz="1800" dirty="0">
                <a:solidFill>
                  <a:srgbClr val="FF0000"/>
                </a:solidFill>
                <a:latin typeface="Arial Unicode MS" charset="0"/>
                <a:cs typeface="Arial Unicode MS" charset="0"/>
              </a:rPr>
              <a:t> On: </a:t>
            </a:r>
            <a:r>
              <a:rPr lang="en-GB" sz="1800" dirty="0">
                <a:solidFill>
                  <a:srgbClr val="000090"/>
                </a:solidFill>
                <a:latin typeface="Arial Unicode MS" charset="0"/>
                <a:cs typeface="Arial Unicode MS" charset="0"/>
              </a:rPr>
              <a:t>Over-high amplitude caused by over-narrow DBBC 16MHz filter (valid bandwidth 13 MHz) and DBBC power sampling outside of the linear region (solved)</a:t>
            </a:r>
          </a:p>
          <a:p>
            <a:pPr lvl="0">
              <a:buSzPct val="65000"/>
              <a:buFont typeface="Arial"/>
              <a:buChar char="•"/>
            </a:pPr>
            <a:endParaRPr lang="en-GB" sz="1800" dirty="0">
              <a:solidFill>
                <a:srgbClr val="000090"/>
              </a:solidFill>
              <a:latin typeface="Arial Unicode MS" charset="0"/>
              <a:cs typeface="Arial Unicode MS" charset="0"/>
            </a:endParaRPr>
          </a:p>
          <a:p>
            <a:pPr>
              <a:buSzPct val="65000"/>
              <a:buFont typeface="Arial"/>
              <a:buChar char="•"/>
            </a:pP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Bd</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Low sensitivity. Self-calibration gains by ~1.8 to ~</a:t>
            </a:r>
            <a:r>
              <a:rPr lang="en-GB" sz="1800" dirty="0" smtClean="0">
                <a:solidFill>
                  <a:srgbClr val="000090"/>
                </a:solidFill>
                <a:latin typeface="Arial Unicode MS" charset="0"/>
                <a:cs typeface="Arial Unicode MS" charset="0"/>
              </a:rPr>
              <a:t>1.5</a:t>
            </a:r>
          </a:p>
          <a:p>
            <a:pPr>
              <a:buSzPct val="65000"/>
              <a:buFont typeface="Arial"/>
              <a:buChar char="•"/>
            </a:pPr>
            <a:endParaRPr lang="en-GB" sz="1800" dirty="0" smtClean="0">
              <a:solidFill>
                <a:srgbClr val="000090"/>
              </a:solidFill>
              <a:latin typeface="Arial Unicode MS" charset="0"/>
              <a:cs typeface="Arial Unicode MS" charset="0"/>
            </a:endParaRPr>
          </a:p>
          <a:p>
            <a:pPr>
              <a:buSzPct val="65000"/>
              <a:buFont typeface="Arial"/>
              <a:buChar char="•"/>
            </a:pPr>
            <a:r>
              <a:rPr lang="en-GB" sz="1800" dirty="0">
                <a:solidFill>
                  <a:srgbClr val="008000"/>
                </a:solidFill>
                <a:latin typeface="Arial Unicode MS" charset="0"/>
                <a:cs typeface="Arial Unicode MS" charset="0"/>
              </a:rPr>
              <a:t> </a:t>
            </a:r>
            <a:r>
              <a:rPr lang="en-GB" sz="1800" dirty="0" err="1">
                <a:solidFill>
                  <a:srgbClr val="008000"/>
                </a:solidFill>
                <a:latin typeface="Arial Unicode MS" charset="0"/>
                <a:cs typeface="Arial Unicode MS" charset="0"/>
              </a:rPr>
              <a:t>Nt</a:t>
            </a:r>
            <a:r>
              <a:rPr lang="en-GB" sz="1800" dirty="0">
                <a:solidFill>
                  <a:srgbClr val="008000"/>
                </a:solidFill>
                <a:latin typeface="Arial Unicode MS" charset="0"/>
                <a:cs typeface="Arial Unicode MS" charset="0"/>
              </a:rPr>
              <a:t>: </a:t>
            </a:r>
            <a:r>
              <a:rPr lang="en-GB" sz="1800" dirty="0">
                <a:solidFill>
                  <a:srgbClr val="000090"/>
                </a:solidFill>
                <a:latin typeface="Arial Unicode MS" charset="0"/>
                <a:cs typeface="Arial Unicode MS" charset="0"/>
              </a:rPr>
              <a:t>No good RCP data. LCP self-calibration gains were ~0.92 to ~0.59, plausibly produced by degradation of the receivers. </a:t>
            </a:r>
          </a:p>
          <a:p>
            <a:pPr>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endParaRPr lang="en-GB" sz="1800" b="1"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lvl="0">
              <a:buSzPct val="65000"/>
              <a:buFont typeface="Arial"/>
              <a:buChar char="•"/>
            </a:pPr>
            <a:endParaRPr lang="en-GB" sz="1800" dirty="0">
              <a:solidFill>
                <a:srgbClr val="000090"/>
              </a:solidFill>
              <a:latin typeface="Arial Unicode MS" charset="0"/>
              <a:cs typeface="Arial Unicode MS" charset="0"/>
            </a:endParaRPr>
          </a:p>
          <a:p>
            <a:pPr>
              <a:buSzPct val="65000"/>
              <a:buFont typeface="Arial"/>
              <a:buChar char="•"/>
            </a:pPr>
            <a:endParaRPr lang="en-GB" sz="1800" dirty="0">
              <a:solidFill>
                <a:srgbClr val="000090"/>
              </a:solidFill>
              <a:latin typeface="Arial Unicode MS" charset="0"/>
              <a:cs typeface="Arial Unicode MS" charset="0"/>
            </a:endParaRPr>
          </a:p>
        </p:txBody>
      </p:sp>
    </p:spTree>
    <p:extLst>
      <p:ext uri="{BB962C8B-B14F-4D97-AF65-F5344CB8AC3E}">
        <p14:creationId xmlns:p14="http://schemas.microsoft.com/office/powerpoint/2010/main" val="3136607462"/>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6198" y="76200"/>
            <a:ext cx="2245552" cy="268032"/>
          </a:xfrm>
          <a:prstGeom prst="rect">
            <a:avLst/>
          </a:prstGeom>
          <a:solidFill>
            <a:srgbClr val="890407"/>
          </a:solidFill>
          <a:ln w="9525">
            <a:noFill/>
            <a:miter lim="800000"/>
            <a:headEnd/>
            <a:tailEnd/>
          </a:ln>
          <a:effectLst>
            <a:outerShdw blurRad="50800" dist="38100" dir="2460000" algn="tl" rotWithShape="0">
              <a:srgbClr val="000000">
                <a:alpha val="43000"/>
              </a:srgbClr>
            </a:outerShdw>
          </a:effectLst>
          <a:scene3d>
            <a:camera prst="orthographicFront"/>
            <a:lightRig rig="threePt" dir="t"/>
          </a:scene3d>
          <a:sp3d>
            <a:bevelT/>
          </a:sp3d>
        </p:spPr>
        <p:txBody>
          <a:bodyPr wrap="square" lIns="54000" tIns="10800" rIns="54000" bIns="10800">
            <a:spAutoFit/>
          </a:bodyPr>
          <a:lstStyle/>
          <a:p>
            <a:pPr>
              <a:defRPr/>
            </a:pPr>
            <a:r>
              <a:rPr lang="en-US" sz="1600" dirty="0" smtClean="0">
                <a:solidFill>
                  <a:srgbClr val="FFFFFF"/>
                </a:solidFill>
                <a:latin typeface="Arial Rounded MT Bold" charset="0"/>
                <a:ea typeface="Arial Rounded MT Bold" charset="0"/>
                <a:cs typeface="Arial Rounded MT Bold" charset="0"/>
              </a:rPr>
              <a:t>Quality of Calibration</a:t>
            </a:r>
            <a:endParaRPr lang="en-US" sz="1600" dirty="0">
              <a:solidFill>
                <a:srgbClr val="FFFFFF"/>
              </a:solidFill>
              <a:latin typeface="Arial Rounded MT Bold" charset="0"/>
              <a:ea typeface="Arial Rounded MT Bold" charset="0"/>
              <a:cs typeface="Arial Rounded MT Bold" charset="0"/>
            </a:endParaRPr>
          </a:p>
        </p:txBody>
      </p:sp>
      <p:sp>
        <p:nvSpPr>
          <p:cNvPr id="10" name="Rectángulo 5"/>
          <p:cNvSpPr/>
          <p:nvPr/>
        </p:nvSpPr>
        <p:spPr>
          <a:xfrm>
            <a:off x="0" y="6627813"/>
            <a:ext cx="9144000" cy="230832"/>
          </a:xfrm>
          <a:prstGeom prst="rect">
            <a:avLst/>
          </a:prstGeom>
        </p:spPr>
        <p:txBody>
          <a:bodyPr>
            <a:spAutoFit/>
          </a:bodyPr>
          <a:lstStyle/>
          <a:p>
            <a:pPr algn="r">
              <a:defRPr/>
            </a:pPr>
            <a:r>
              <a:rPr lang="en-US" sz="900" dirty="0" smtClean="0">
                <a:solidFill>
                  <a:srgbClr val="4D4D4D"/>
                </a:solidFill>
                <a:effectLst>
                  <a:outerShdw blurRad="38100" dist="38100" dir="2700000" algn="tl">
                    <a:srgbClr val="FFFFFF"/>
                  </a:outerShdw>
                </a:effectLst>
                <a:latin typeface="Arial Unicode MS"/>
                <a:cs typeface="Arial Unicode MS"/>
              </a:rPr>
              <a:t>EVN Amplitude Calibration, </a:t>
            </a:r>
            <a:r>
              <a:rPr lang="en-US" sz="900" dirty="0" err="1" smtClean="0">
                <a:solidFill>
                  <a:srgbClr val="4D4D4D"/>
                </a:solidFill>
                <a:effectLst>
                  <a:outerShdw blurRad="38100" dist="38100" dir="2700000" algn="tl">
                    <a:srgbClr val="FFFFFF"/>
                  </a:outerShdw>
                </a:effectLst>
                <a:latin typeface="Arial Unicode MS"/>
                <a:cs typeface="Arial Unicode MS"/>
              </a:rPr>
              <a:t>Iván</a:t>
            </a:r>
            <a:r>
              <a:rPr lang="en-US" sz="900" dirty="0" smtClean="0">
                <a:solidFill>
                  <a:srgbClr val="4D4D4D"/>
                </a:solidFill>
                <a:effectLst>
                  <a:outerShdw blurRad="38100" dist="38100" dir="2700000" algn="tl">
                    <a:srgbClr val="FFFFFF"/>
                  </a:outerShdw>
                </a:effectLst>
                <a:latin typeface="Arial Unicode MS"/>
                <a:cs typeface="Arial Unicode MS"/>
              </a:rPr>
              <a:t> Agudo (JIVE)                                                                                                                                       </a:t>
            </a:r>
            <a:r>
              <a:rPr lang="en-US" sz="900" dirty="0">
                <a:solidFill>
                  <a:srgbClr val="4D4D4D"/>
                </a:solidFill>
                <a:effectLst>
                  <a:outerShdw blurRad="38100" dist="38100" dir="2700000" algn="tl">
                    <a:srgbClr val="FFFFFF"/>
                  </a:outerShdw>
                </a:effectLst>
                <a:latin typeface="Arial Unicode MS"/>
                <a:cs typeface="Arial Unicode MS"/>
              </a:rPr>
              <a:t>EVN TOG Meeting</a:t>
            </a:r>
            <a:r>
              <a:rPr lang="en-US" sz="900" dirty="0" smtClean="0">
                <a:solidFill>
                  <a:srgbClr val="4D4D4D"/>
                </a:solidFill>
                <a:effectLst>
                  <a:outerShdw blurRad="38100" dist="38100" dir="2700000" algn="tl">
                    <a:srgbClr val="FFFFFF"/>
                  </a:outerShdw>
                </a:effectLst>
                <a:latin typeface="Arial Unicode MS"/>
                <a:cs typeface="Arial Unicode MS"/>
              </a:rPr>
              <a:t>, Cagliari, Italy, 06-10-2014</a:t>
            </a:r>
            <a:endParaRPr lang="en-US" sz="900" dirty="0">
              <a:solidFill>
                <a:srgbClr val="4D4D4D"/>
              </a:solidFill>
              <a:effectLst>
                <a:outerShdw blurRad="38100" dist="38100" dir="2700000" algn="tl">
                  <a:srgbClr val="FFFFFF"/>
                </a:outerShdw>
              </a:effectLst>
              <a:latin typeface="Arial Unicode MS"/>
              <a:cs typeface="Arial Unicode MS"/>
            </a:endParaRPr>
          </a:p>
        </p:txBody>
      </p:sp>
      <p:sp>
        <p:nvSpPr>
          <p:cNvPr id="5" name="Rectangle 4"/>
          <p:cNvSpPr/>
          <p:nvPr/>
        </p:nvSpPr>
        <p:spPr>
          <a:xfrm>
            <a:off x="386535" y="818710"/>
            <a:ext cx="8235915" cy="4862871"/>
          </a:xfrm>
          <a:prstGeom prst="rect">
            <a:avLst/>
          </a:prstGeom>
        </p:spPr>
        <p:txBody>
          <a:bodyPr wrap="square">
            <a:spAutoFit/>
          </a:bodyPr>
          <a:lstStyle/>
          <a:p>
            <a:pPr lvl="0">
              <a:buSzPct val="65000"/>
            </a:pPr>
            <a:endParaRPr lang="en-GB" sz="1800" dirty="0">
              <a:solidFill>
                <a:srgbClr val="000090"/>
              </a:solidFill>
              <a:latin typeface="Arial Unicode MS" charset="0"/>
              <a:cs typeface="Arial Unicode MS" charset="0"/>
            </a:endParaRPr>
          </a:p>
          <a:p>
            <a:pPr lvl="0" algn="ctr">
              <a:buSzPct val="65000"/>
            </a:pPr>
            <a:r>
              <a:rPr lang="en-GB" sz="1800" b="1" u="sng" dirty="0" smtClean="0">
                <a:solidFill>
                  <a:srgbClr val="800000"/>
                </a:solidFill>
                <a:latin typeface="Arial Unicode MS" charset="0"/>
                <a:cs typeface="Arial Unicode MS" charset="0"/>
              </a:rPr>
              <a:t>AGAIN, GENERAL </a:t>
            </a:r>
            <a:r>
              <a:rPr lang="en-GB" sz="1800" b="1" u="sng" dirty="0">
                <a:solidFill>
                  <a:srgbClr val="800000"/>
                </a:solidFill>
                <a:latin typeface="Arial Unicode MS" charset="0"/>
                <a:cs typeface="Arial Unicode MS" charset="0"/>
              </a:rPr>
              <a:t>NOTE:</a:t>
            </a:r>
            <a:r>
              <a:rPr lang="en-GB" sz="1800" b="1" u="sng" dirty="0">
                <a:solidFill>
                  <a:srgbClr val="000090"/>
                </a:solidFill>
                <a:latin typeface="Arial Unicode MS" charset="0"/>
                <a:cs typeface="Arial Unicode MS" charset="0"/>
              </a:rPr>
              <a:t> </a:t>
            </a:r>
          </a:p>
          <a:p>
            <a:pPr lvl="0" algn="ctr">
              <a:buSzPct val="65000"/>
            </a:pPr>
            <a:endParaRPr lang="en-GB" sz="1800" dirty="0">
              <a:solidFill>
                <a:srgbClr val="000090"/>
              </a:solidFill>
              <a:latin typeface="Arial Unicode MS" charset="0"/>
              <a:cs typeface="Arial Unicode MS" charset="0"/>
            </a:endParaRPr>
          </a:p>
          <a:p>
            <a:pPr lvl="0" algn="ctr">
              <a:buSzPct val="65000"/>
            </a:pPr>
            <a:r>
              <a:rPr lang="en-GB" sz="1800" dirty="0">
                <a:solidFill>
                  <a:srgbClr val="000090"/>
                </a:solidFill>
                <a:latin typeface="Arial Unicode MS" charset="0"/>
                <a:cs typeface="Arial Unicode MS" charset="0"/>
              </a:rPr>
              <a:t>Nominal SEFDs were used to make dummy </a:t>
            </a:r>
            <a:r>
              <a:rPr lang="en-GB" sz="1800" dirty="0" err="1">
                <a:solidFill>
                  <a:srgbClr val="000090"/>
                </a:solidFill>
                <a:latin typeface="Arial Unicode MS" charset="0"/>
                <a:cs typeface="Arial Unicode MS" charset="0"/>
              </a:rPr>
              <a:t>Tsys</a:t>
            </a:r>
            <a:r>
              <a:rPr lang="en-GB" sz="1800" dirty="0">
                <a:solidFill>
                  <a:srgbClr val="000090"/>
                </a:solidFill>
                <a:latin typeface="Arial Unicode MS" charset="0"/>
                <a:cs typeface="Arial Unicode MS" charset="0"/>
              </a:rPr>
              <a:t> tables for </a:t>
            </a:r>
            <a:r>
              <a:rPr lang="en-GB" sz="1800" dirty="0" err="1">
                <a:solidFill>
                  <a:srgbClr val="FF0000"/>
                </a:solidFill>
                <a:latin typeface="Arial Unicode MS" charset="0"/>
                <a:cs typeface="Arial Unicode MS" charset="0"/>
              </a:rPr>
              <a:t>Bd</a:t>
            </a: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Sv</a:t>
            </a:r>
            <a:r>
              <a:rPr lang="en-GB" sz="1800" dirty="0">
                <a:solidFill>
                  <a:srgbClr val="FF0000"/>
                </a:solidFill>
                <a:latin typeface="Arial Unicode MS" charset="0"/>
                <a:cs typeface="Arial Unicode MS" charset="0"/>
              </a:rPr>
              <a:t>, </a:t>
            </a:r>
            <a:r>
              <a:rPr lang="en-GB" sz="1800" dirty="0" err="1">
                <a:solidFill>
                  <a:srgbClr val="FF0000"/>
                </a:solidFill>
                <a:latin typeface="Arial Unicode MS" charset="0"/>
                <a:cs typeface="Arial Unicode MS" charset="0"/>
              </a:rPr>
              <a:t>Zc</a:t>
            </a:r>
            <a:r>
              <a:rPr lang="en-GB" sz="1800" dirty="0">
                <a:solidFill>
                  <a:srgbClr val="FF0000"/>
                </a:solidFill>
                <a:latin typeface="Arial Unicode MS" charset="0"/>
                <a:cs typeface="Arial Unicode MS" charset="0"/>
              </a:rPr>
              <a:t> </a:t>
            </a:r>
            <a:r>
              <a:rPr lang="en-GB" sz="1800" dirty="0">
                <a:solidFill>
                  <a:srgbClr val="000090"/>
                </a:solidFill>
                <a:latin typeface="Arial Unicode MS" charset="0"/>
                <a:cs typeface="Arial Unicode MS" charset="0"/>
              </a:rPr>
              <a:t>and a significant number of observations by </a:t>
            </a:r>
            <a:r>
              <a:rPr lang="en-GB" sz="1800" dirty="0">
                <a:solidFill>
                  <a:srgbClr val="FF0000"/>
                </a:solidFill>
                <a:latin typeface="Arial Unicode MS" charset="0"/>
                <a:cs typeface="Arial Unicode MS" charset="0"/>
              </a:rPr>
              <a:t>Jb</a:t>
            </a:r>
            <a:r>
              <a:rPr lang="en-GB" sz="1800" dirty="0">
                <a:solidFill>
                  <a:srgbClr val="000090"/>
                </a:solidFill>
                <a:latin typeface="Arial Unicode MS" charset="0"/>
                <a:cs typeface="Arial Unicode MS" charset="0"/>
              </a:rPr>
              <a:t>. </a:t>
            </a:r>
          </a:p>
          <a:p>
            <a:pPr lvl="0" algn="ctr">
              <a:buSzPct val="65000"/>
              <a:buFont typeface="Arial"/>
              <a:buChar char="•"/>
            </a:pPr>
            <a:endParaRPr lang="en-GB" sz="1800" dirty="0">
              <a:solidFill>
                <a:srgbClr val="000090"/>
              </a:solidFill>
              <a:latin typeface="Arial Unicode MS" charset="0"/>
              <a:cs typeface="Arial Unicode MS" charset="0"/>
            </a:endParaRPr>
          </a:p>
          <a:p>
            <a:pPr lvl="0" algn="ctr">
              <a:buSzPct val="65000"/>
            </a:pPr>
            <a:r>
              <a:rPr lang="en-GB" sz="1800" dirty="0">
                <a:solidFill>
                  <a:srgbClr val="000090"/>
                </a:solidFill>
                <a:latin typeface="Arial Unicode MS" charset="0"/>
                <a:cs typeface="Arial Unicode MS" charset="0"/>
              </a:rPr>
              <a:t>These stations often suffer from larger amplitude calibration </a:t>
            </a:r>
            <a:r>
              <a:rPr lang="en-GB" sz="1800" dirty="0" smtClean="0">
                <a:solidFill>
                  <a:srgbClr val="000090"/>
                </a:solidFill>
                <a:latin typeface="Arial Unicode MS" charset="0"/>
                <a:cs typeface="Arial Unicode MS" charset="0"/>
              </a:rPr>
              <a:t>errors</a:t>
            </a:r>
          </a:p>
          <a:p>
            <a:pPr lvl="0" algn="ctr">
              <a:buSzPct val="65000"/>
            </a:pPr>
            <a:endParaRPr lang="en-GB" sz="1800" dirty="0">
              <a:solidFill>
                <a:srgbClr val="000090"/>
              </a:solidFill>
              <a:latin typeface="Arial Unicode MS" charset="0"/>
              <a:cs typeface="Arial Unicode MS" charset="0"/>
            </a:endParaRPr>
          </a:p>
          <a:p>
            <a:pPr lvl="0" algn="ctr">
              <a:buSzPct val="65000"/>
            </a:pPr>
            <a:endParaRPr lang="en-GB" sz="1800" dirty="0" smtClean="0">
              <a:solidFill>
                <a:srgbClr val="000090"/>
              </a:solidFill>
              <a:latin typeface="Arial Unicode MS" charset="0"/>
              <a:cs typeface="Arial Unicode MS" charset="0"/>
            </a:endParaRPr>
          </a:p>
          <a:p>
            <a:pPr lvl="0" algn="ctr">
              <a:buSzPct val="65000"/>
            </a:pPr>
            <a:endParaRPr lang="en-GB" sz="1800" dirty="0">
              <a:solidFill>
                <a:srgbClr val="000090"/>
              </a:solidFill>
              <a:latin typeface="Arial Unicode MS" charset="0"/>
              <a:cs typeface="Arial Unicode MS" charset="0"/>
            </a:endParaRPr>
          </a:p>
          <a:p>
            <a:pPr lvl="0" algn="ctr">
              <a:buSzPct val="65000"/>
            </a:pPr>
            <a:endParaRPr lang="en-GB" sz="1800" dirty="0" smtClean="0">
              <a:solidFill>
                <a:srgbClr val="000090"/>
              </a:solidFill>
              <a:latin typeface="Arial Unicode MS" charset="0"/>
              <a:cs typeface="Arial Unicode MS" charset="0"/>
            </a:endParaRPr>
          </a:p>
          <a:p>
            <a:pPr lvl="0" algn="ctr">
              <a:buSzPct val="65000"/>
            </a:pPr>
            <a:endParaRPr lang="en-GB" sz="1800" dirty="0" smtClean="0">
              <a:solidFill>
                <a:srgbClr val="000090"/>
              </a:solidFill>
              <a:latin typeface="Arial Unicode MS" charset="0"/>
              <a:cs typeface="Arial Unicode MS" charset="0"/>
            </a:endParaRPr>
          </a:p>
          <a:p>
            <a:pPr lvl="0" algn="ctr">
              <a:buSzPct val="65000"/>
            </a:pPr>
            <a:endParaRPr lang="en-GB" sz="1800" dirty="0">
              <a:solidFill>
                <a:srgbClr val="000090"/>
              </a:solidFill>
              <a:latin typeface="Arial Unicode MS" charset="0"/>
              <a:cs typeface="Arial Unicode MS" charset="0"/>
            </a:endParaRPr>
          </a:p>
          <a:p>
            <a:pPr lvl="0" algn="ctr">
              <a:buSzPct val="65000"/>
            </a:pPr>
            <a:endParaRPr lang="en-GB" sz="1800" dirty="0">
              <a:solidFill>
                <a:srgbClr val="000090"/>
              </a:solidFill>
              <a:latin typeface="Arial Unicode MS" charset="0"/>
              <a:cs typeface="Arial Unicode MS" charset="0"/>
            </a:endParaRPr>
          </a:p>
          <a:p>
            <a:pPr lvl="0" algn="ctr">
              <a:buSzPct val="65000"/>
            </a:pPr>
            <a:r>
              <a:rPr lang="en-GB" sz="1800" dirty="0" smtClean="0">
                <a:solidFill>
                  <a:srgbClr val="800000"/>
                </a:solidFill>
                <a:latin typeface="Arial Unicode MS" charset="0"/>
                <a:cs typeface="Arial Unicode MS" charset="0"/>
              </a:rPr>
              <a:t>These and other problems related to non optimum </a:t>
            </a:r>
            <a:r>
              <a:rPr lang="en-GB" sz="1800" dirty="0" err="1" smtClean="0">
                <a:solidFill>
                  <a:srgbClr val="800000"/>
                </a:solidFill>
                <a:latin typeface="Arial Unicode MS" charset="0"/>
                <a:cs typeface="Arial Unicode MS" charset="0"/>
              </a:rPr>
              <a:t>Tsys</a:t>
            </a:r>
            <a:r>
              <a:rPr lang="en-GB" sz="1800" dirty="0" smtClean="0">
                <a:solidFill>
                  <a:srgbClr val="800000"/>
                </a:solidFill>
                <a:latin typeface="Arial Unicode MS" charset="0"/>
                <a:cs typeface="Arial Unicode MS" charset="0"/>
              </a:rPr>
              <a:t> calibration tables:</a:t>
            </a:r>
          </a:p>
          <a:p>
            <a:pPr lvl="0" algn="ctr">
              <a:buSzPct val="65000"/>
            </a:pPr>
            <a:endParaRPr lang="en-GB" sz="1800" dirty="0">
              <a:solidFill>
                <a:srgbClr val="000090"/>
              </a:solidFill>
              <a:latin typeface="Arial Unicode MS" charset="0"/>
              <a:cs typeface="Arial Unicode MS" charset="0"/>
            </a:endParaRPr>
          </a:p>
          <a:p>
            <a:pPr lvl="0" algn="ctr">
              <a:buSzPct val="65000"/>
            </a:pPr>
            <a:r>
              <a:rPr lang="en-GB" sz="2200" dirty="0" smtClean="0">
                <a:solidFill>
                  <a:srgbClr val="FF0000"/>
                </a:solidFill>
                <a:latin typeface="Arial Unicode MS" charset="0"/>
                <a:cs typeface="Arial Unicode MS" charset="0"/>
              </a:rPr>
              <a:t>MAKES ONE OF THE MAIN WEAKNESSES OF THE EVN!</a:t>
            </a:r>
          </a:p>
        </p:txBody>
      </p:sp>
    </p:spTree>
    <p:extLst>
      <p:ext uri="{BB962C8B-B14F-4D97-AF65-F5344CB8AC3E}">
        <p14:creationId xmlns:p14="http://schemas.microsoft.com/office/powerpoint/2010/main" val="3052951960"/>
      </p:ext>
    </p:extLst>
  </p:cSld>
  <p:clrMapOvr>
    <a:masterClrMapping/>
  </p:clrMapOvr>
  <p:transition xmlns:p14="http://schemas.microsoft.com/office/powerpoint/2010/main" advTm="2640"/>
  <p:timing>
    <p:tnLst>
      <p:par>
        <p:cTn xmlns:p14="http://schemas.microsoft.com/office/powerpoint/2010/main" id="1" dur="indefinite" restart="never" nodeType="tmRoot"/>
      </p:par>
    </p:tnLst>
  </p:timing>
</p:sld>
</file>

<file path=ppt/theme/theme1.xml><?xml version="1.0" encoding="utf-8"?>
<a:theme xmlns:a="http://schemas.openxmlformats.org/drawingml/2006/main" name="charla_tesis">
  <a:themeElements>
    <a:clrScheme name="">
      <a:dk1>
        <a:srgbClr val="808080"/>
      </a:dk1>
      <a:lt1>
        <a:srgbClr val="00FF00"/>
      </a:lt1>
      <a:dk2>
        <a:srgbClr val="000000"/>
      </a:dk2>
      <a:lt2>
        <a:srgbClr val="FFFF00"/>
      </a:lt2>
      <a:accent1>
        <a:srgbClr val="00CC99"/>
      </a:accent1>
      <a:accent2>
        <a:srgbClr val="3333CC"/>
      </a:accent2>
      <a:accent3>
        <a:srgbClr val="AAAAAA"/>
      </a:accent3>
      <a:accent4>
        <a:srgbClr val="00DA00"/>
      </a:accent4>
      <a:accent5>
        <a:srgbClr val="AAE2CA"/>
      </a:accent5>
      <a:accent6>
        <a:srgbClr val="2D2DB9"/>
      </a:accent6>
      <a:hlink>
        <a:srgbClr val="CCCCFF"/>
      </a:hlink>
      <a:folHlink>
        <a:srgbClr val="B2B2B2"/>
      </a:folHlink>
    </a:clrScheme>
    <a:fontScheme name="charla_tesi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objectDefaults>
  <a:extraClrSchemeLst>
    <a:extraClrScheme>
      <a:clrScheme name="charla_tesi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rla_tesi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rla_tesi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rla_tesi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rla_tesi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rla_tesi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rla_tesi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charla_tesis</Template>
  <TotalTime>38863</TotalTime>
  <Words>2372</Words>
  <Application>Microsoft Macintosh PowerPoint</Application>
  <PresentationFormat>On-screen Show (4:3)</PresentationFormat>
  <Paragraphs>300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charla_tesis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IAA (CSIC)</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ivan_2</dc:creator>
  <cp:keywords/>
  <dc:description/>
  <cp:lastModifiedBy>Ivan Agudo</cp:lastModifiedBy>
  <cp:revision>2001</cp:revision>
  <dcterms:created xsi:type="dcterms:W3CDTF">2014-06-12T06:40:57Z</dcterms:created>
  <dcterms:modified xsi:type="dcterms:W3CDTF">2014-10-06T07:35:56Z</dcterms:modified>
  <cp:category/>
</cp:coreProperties>
</file>