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83" r:id="rId3"/>
    <p:sldId id="310" r:id="rId4"/>
    <p:sldId id="297" r:id="rId5"/>
    <p:sldId id="298" r:id="rId6"/>
    <p:sldId id="299" r:id="rId7"/>
    <p:sldId id="300" r:id="rId8"/>
    <p:sldId id="301" r:id="rId9"/>
    <p:sldId id="302" r:id="rId10"/>
    <p:sldId id="303" r:id="rId11"/>
    <p:sldId id="304" r:id="rId12"/>
    <p:sldId id="305" r:id="rId13"/>
    <p:sldId id="306" r:id="rId14"/>
    <p:sldId id="292" r:id="rId15"/>
    <p:sldId id="265" r:id="rId16"/>
    <p:sldId id="273" r:id="rId17"/>
    <p:sldId id="275" r:id="rId18"/>
    <p:sldId id="269" r:id="rId19"/>
    <p:sldId id="307" r:id="rId20"/>
    <p:sldId id="308" r:id="rId21"/>
    <p:sldId id="30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41" autoAdjust="0"/>
  </p:normalViewPr>
  <p:slideViewPr>
    <p:cSldViewPr snapToGrid="0" snapToObjects="1">
      <p:cViewPr>
        <p:scale>
          <a:sx n="85" d="100"/>
          <a:sy n="85" d="100"/>
        </p:scale>
        <p:origin x="-1776" y="-1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DDF45-C2ED-1E43-B70E-08816635510C}" type="datetimeFigureOut">
              <a:rPr lang="en-US" smtClean="0"/>
              <a:t>10/11/2014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33DFD0-E486-7D4F-8F8B-DE2E1E12D2DA}" type="slidenum">
              <a:rPr lang="en-AU" smtClean="0"/>
              <a:t>‹#›</a:t>
            </a:fld>
            <a:endParaRPr lang="en-AU"/>
          </a:p>
        </p:txBody>
      </p:sp>
    </p:spTree>
    <p:extLst>
      <p:ext uri="{BB962C8B-B14F-4D97-AF65-F5344CB8AC3E}">
        <p14:creationId xmlns:p14="http://schemas.microsoft.com/office/powerpoint/2010/main" val="8530121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Javier has done the majority</a:t>
            </a:r>
            <a:r>
              <a:rPr lang="en-AU" baseline="0" dirty="0" smtClean="0"/>
              <a:t> of the data reduction and analysis shown here</a:t>
            </a:r>
            <a:endParaRPr lang="en-AU" dirty="0"/>
          </a:p>
        </p:txBody>
      </p:sp>
      <p:sp>
        <p:nvSpPr>
          <p:cNvPr id="4" name="Slide Number Placeholder 3"/>
          <p:cNvSpPr>
            <a:spLocks noGrp="1"/>
          </p:cNvSpPr>
          <p:nvPr>
            <p:ph type="sldNum" sz="quarter" idx="10"/>
          </p:nvPr>
        </p:nvSpPr>
        <p:spPr/>
        <p:txBody>
          <a:bodyPr/>
          <a:lstStyle/>
          <a:p>
            <a:fld id="{EC33DFD0-E486-7D4F-8F8B-DE2E1E12D2DA}" type="slidenum">
              <a:rPr lang="en-AU" smtClean="0"/>
              <a:t>1</a:t>
            </a:fld>
            <a:endParaRPr lang="en-AU"/>
          </a:p>
        </p:txBody>
      </p:sp>
    </p:spTree>
    <p:extLst>
      <p:ext uri="{BB962C8B-B14F-4D97-AF65-F5344CB8AC3E}">
        <p14:creationId xmlns:p14="http://schemas.microsoft.com/office/powerpoint/2010/main" val="266174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Want to note, all of these get quite close to the thermal noise (dynamic range &gt;1000:1),</a:t>
            </a:r>
            <a:r>
              <a:rPr lang="en-AU" baseline="0" dirty="0" smtClean="0"/>
              <a:t> with nothing more than FRING and CALIB.</a:t>
            </a:r>
            <a:endParaRPr lang="en-AU" dirty="0"/>
          </a:p>
        </p:txBody>
      </p:sp>
      <p:sp>
        <p:nvSpPr>
          <p:cNvPr id="4" name="Slide Number Placeholder 3"/>
          <p:cNvSpPr>
            <a:spLocks noGrp="1"/>
          </p:cNvSpPr>
          <p:nvPr>
            <p:ph type="sldNum" sz="quarter" idx="10"/>
          </p:nvPr>
        </p:nvSpPr>
        <p:spPr/>
        <p:txBody>
          <a:bodyPr/>
          <a:lstStyle/>
          <a:p>
            <a:fld id="{EC33DFD0-E486-7D4F-8F8B-DE2E1E12D2DA}" type="slidenum">
              <a:rPr lang="en-AU" smtClean="0"/>
              <a:t>12</a:t>
            </a:fld>
            <a:endParaRPr lang="en-AU"/>
          </a:p>
        </p:txBody>
      </p:sp>
    </p:spTree>
    <p:extLst>
      <p:ext uri="{BB962C8B-B14F-4D97-AF65-F5344CB8AC3E}">
        <p14:creationId xmlns:p14="http://schemas.microsoft.com/office/powerpoint/2010/main" val="22431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a:t>
            </a:r>
            <a:r>
              <a:rPr lang="en-AU" baseline="0" dirty="0" smtClean="0"/>
              <a:t> you can see – there is a lot of green.  Green is good! So now I’m going to show the main results we</a:t>
            </a:r>
            <a:r>
              <a:rPr lang="fr-FR" baseline="0" dirty="0" smtClean="0"/>
              <a:t>’</a:t>
            </a:r>
            <a:r>
              <a:rPr lang="en-AU" baseline="0" dirty="0" err="1" smtClean="0"/>
              <a:t>ve</a:t>
            </a:r>
            <a:r>
              <a:rPr lang="en-AU" baseline="0" dirty="0" smtClean="0"/>
              <a:t> been able to extract so far.  PRELIMINARY! The analysis shown here was finished yesterday!!  Only time to focus on the important correlations, and the headline result (number of calibrators per square degree).</a:t>
            </a:r>
            <a:endParaRPr lang="en-AU" dirty="0"/>
          </a:p>
        </p:txBody>
      </p:sp>
      <p:sp>
        <p:nvSpPr>
          <p:cNvPr id="4" name="Slide Number Placeholder 3"/>
          <p:cNvSpPr>
            <a:spLocks noGrp="1"/>
          </p:cNvSpPr>
          <p:nvPr>
            <p:ph type="sldNum" sz="quarter" idx="10"/>
          </p:nvPr>
        </p:nvSpPr>
        <p:spPr/>
        <p:txBody>
          <a:bodyPr/>
          <a:lstStyle/>
          <a:p>
            <a:fld id="{EC33DFD0-E486-7D4F-8F8B-DE2E1E12D2DA}" type="slidenum">
              <a:rPr lang="en-AU" smtClean="0"/>
              <a:t>18</a:t>
            </a:fld>
            <a:endParaRPr lang="en-AU"/>
          </a:p>
        </p:txBody>
      </p:sp>
    </p:spTree>
    <p:extLst>
      <p:ext uri="{BB962C8B-B14F-4D97-AF65-F5344CB8AC3E}">
        <p14:creationId xmlns:p14="http://schemas.microsoft.com/office/powerpoint/2010/main" val="76385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nl-NL"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10/11/2014</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nl-NL"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nl-NL" smtClean="0"/>
              <a:t>Click to edit Master text styles</a:t>
            </a:r>
          </a:p>
          <a:p>
            <a:pPr lvl="1" eaLnBrk="1" latinLnBrk="0" hangingPunct="1"/>
            <a:r>
              <a:rPr lang="nl-NL" smtClean="0"/>
              <a:t>Second level</a:t>
            </a:r>
          </a:p>
          <a:p>
            <a:pPr lvl="2" eaLnBrk="1" latinLnBrk="0" hangingPunct="1"/>
            <a:r>
              <a:rPr lang="nl-NL" smtClean="0"/>
              <a:t>Third level</a:t>
            </a:r>
          </a:p>
          <a:p>
            <a:pPr lvl="3" eaLnBrk="1" latinLnBrk="0" hangingPunct="1"/>
            <a:r>
              <a:rPr lang="nl-NL" smtClean="0"/>
              <a:t>Fourth level</a:t>
            </a:r>
          </a:p>
          <a:p>
            <a:pPr lvl="4" eaLnBrk="1" latinLnBrk="0" hangingPunct="1"/>
            <a:r>
              <a:rPr lang="nl-NL"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10/11/2014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nl-NL"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nl-NL" smtClean="0"/>
              <a:t>Click to edit Master text styles</a:t>
            </a:r>
          </a:p>
          <a:p>
            <a:pPr lvl="1" eaLnBrk="1" latinLnBrk="0" hangingPunct="1"/>
            <a:r>
              <a:rPr lang="nl-NL" smtClean="0"/>
              <a:t>Second level</a:t>
            </a:r>
          </a:p>
          <a:p>
            <a:pPr lvl="2" eaLnBrk="1" latinLnBrk="0" hangingPunct="1"/>
            <a:r>
              <a:rPr lang="nl-NL" smtClean="0"/>
              <a:t>Third level</a:t>
            </a:r>
          </a:p>
          <a:p>
            <a:pPr lvl="3" eaLnBrk="1" latinLnBrk="0" hangingPunct="1"/>
            <a:r>
              <a:rPr lang="nl-NL" smtClean="0"/>
              <a:t>Fourth level</a:t>
            </a:r>
          </a:p>
          <a:p>
            <a:pPr lvl="4" eaLnBrk="1" latinLnBrk="0" hangingPunct="1"/>
            <a:r>
              <a:rPr lang="nl-NL"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10/11/2014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nl-NL"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nl-NL" smtClean="0"/>
              <a:t>Click to edit Master text styles</a:t>
            </a:r>
          </a:p>
          <a:p>
            <a:pPr lvl="1" eaLnBrk="1" latinLnBrk="0" hangingPunct="1"/>
            <a:r>
              <a:rPr lang="nl-NL" smtClean="0"/>
              <a:t>Second level</a:t>
            </a:r>
          </a:p>
          <a:p>
            <a:pPr lvl="2" eaLnBrk="1" latinLnBrk="0" hangingPunct="1"/>
            <a:r>
              <a:rPr lang="nl-NL" smtClean="0"/>
              <a:t>Third level</a:t>
            </a:r>
          </a:p>
          <a:p>
            <a:pPr lvl="3" eaLnBrk="1" latinLnBrk="0" hangingPunct="1"/>
            <a:r>
              <a:rPr lang="nl-NL" smtClean="0"/>
              <a:t>Fourth level</a:t>
            </a:r>
          </a:p>
          <a:p>
            <a:pPr lvl="4" eaLnBrk="1" latinLnBrk="0" hangingPunct="1"/>
            <a:r>
              <a:rPr lang="nl-NL"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10/11/2014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nl-NL"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10/11/2014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nl-NL"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Click to edit Master text styles</a:t>
            </a:r>
          </a:p>
          <a:p>
            <a:pPr lvl="1" eaLnBrk="1" latinLnBrk="0" hangingPunct="1"/>
            <a:r>
              <a:rPr lang="nl-NL" smtClean="0"/>
              <a:t>Second level</a:t>
            </a:r>
          </a:p>
          <a:p>
            <a:pPr lvl="2" eaLnBrk="1" latinLnBrk="0" hangingPunct="1"/>
            <a:r>
              <a:rPr lang="nl-NL" smtClean="0"/>
              <a:t>Third level</a:t>
            </a:r>
          </a:p>
          <a:p>
            <a:pPr lvl="3" eaLnBrk="1" latinLnBrk="0" hangingPunct="1"/>
            <a:r>
              <a:rPr lang="nl-NL" smtClean="0"/>
              <a:t>Fourth level</a:t>
            </a:r>
          </a:p>
          <a:p>
            <a:pPr lvl="4" eaLnBrk="1" latinLnBrk="0" hangingPunct="1"/>
            <a:r>
              <a:rPr lang="nl-NL"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Click to edit Master text styles</a:t>
            </a:r>
          </a:p>
          <a:p>
            <a:pPr lvl="1" eaLnBrk="1" latinLnBrk="0" hangingPunct="1"/>
            <a:r>
              <a:rPr lang="nl-NL" smtClean="0"/>
              <a:t>Second level</a:t>
            </a:r>
          </a:p>
          <a:p>
            <a:pPr lvl="2" eaLnBrk="1" latinLnBrk="0" hangingPunct="1"/>
            <a:r>
              <a:rPr lang="nl-NL" smtClean="0"/>
              <a:t>Third level</a:t>
            </a:r>
          </a:p>
          <a:p>
            <a:pPr lvl="3" eaLnBrk="1" latinLnBrk="0" hangingPunct="1"/>
            <a:r>
              <a:rPr lang="nl-NL" smtClean="0"/>
              <a:t>Fourth level</a:t>
            </a:r>
          </a:p>
          <a:p>
            <a:pPr lvl="4" eaLnBrk="1" latinLnBrk="0" hangingPunct="1"/>
            <a:r>
              <a:rPr lang="nl-NL"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10/11/2014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nl-NL"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nl-NL" smtClean="0"/>
              <a:t>Click to edit Master text styles</a:t>
            </a:r>
          </a:p>
          <a:p>
            <a:pPr lvl="1" eaLnBrk="1" latinLnBrk="0" hangingPunct="1"/>
            <a:r>
              <a:rPr lang="nl-NL" smtClean="0"/>
              <a:t>Second level</a:t>
            </a:r>
          </a:p>
          <a:p>
            <a:pPr lvl="2" eaLnBrk="1" latinLnBrk="0" hangingPunct="1"/>
            <a:r>
              <a:rPr lang="nl-NL" smtClean="0"/>
              <a:t>Third level</a:t>
            </a:r>
          </a:p>
          <a:p>
            <a:pPr lvl="3" eaLnBrk="1" latinLnBrk="0" hangingPunct="1"/>
            <a:r>
              <a:rPr lang="nl-NL" smtClean="0"/>
              <a:t>Fourth level</a:t>
            </a:r>
          </a:p>
          <a:p>
            <a:pPr lvl="4" eaLnBrk="1" latinLnBrk="0" hangingPunct="1"/>
            <a:r>
              <a:rPr lang="nl-NL"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nl-NL" smtClean="0"/>
              <a:t>Click to edit Master text styles</a:t>
            </a:r>
          </a:p>
          <a:p>
            <a:pPr lvl="1" eaLnBrk="1" latinLnBrk="0" hangingPunct="1"/>
            <a:r>
              <a:rPr lang="nl-NL" smtClean="0"/>
              <a:t>Second level</a:t>
            </a:r>
          </a:p>
          <a:p>
            <a:pPr lvl="2" eaLnBrk="1" latinLnBrk="0" hangingPunct="1"/>
            <a:r>
              <a:rPr lang="nl-NL" smtClean="0"/>
              <a:t>Third level</a:t>
            </a:r>
          </a:p>
          <a:p>
            <a:pPr lvl="3" eaLnBrk="1" latinLnBrk="0" hangingPunct="1"/>
            <a:r>
              <a:rPr lang="nl-NL" smtClean="0"/>
              <a:t>Fourth level</a:t>
            </a:r>
          </a:p>
          <a:p>
            <a:pPr lvl="4" eaLnBrk="1" latinLnBrk="0" hangingPunct="1"/>
            <a:r>
              <a:rPr lang="nl-NL"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10/11/2014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nl-NL"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t>10/11/2014</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t>10/11/2014</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nl-NL"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l-NL" smtClean="0"/>
              <a:t>Click to edit Master text styles</a:t>
            </a:r>
          </a:p>
          <a:p>
            <a:pPr lvl="1" eaLnBrk="1" latinLnBrk="0" hangingPunct="1"/>
            <a:r>
              <a:rPr lang="nl-NL" smtClean="0"/>
              <a:t>Second level</a:t>
            </a:r>
          </a:p>
          <a:p>
            <a:pPr lvl="2" eaLnBrk="1" latinLnBrk="0" hangingPunct="1"/>
            <a:r>
              <a:rPr lang="nl-NL" smtClean="0"/>
              <a:t>Third level</a:t>
            </a:r>
          </a:p>
          <a:p>
            <a:pPr lvl="3" eaLnBrk="1" latinLnBrk="0" hangingPunct="1"/>
            <a:r>
              <a:rPr lang="nl-NL" smtClean="0"/>
              <a:t>Fourth level</a:t>
            </a:r>
          </a:p>
          <a:p>
            <a:pPr lvl="4" eaLnBrk="1" latinLnBrk="0" hangingPunct="1"/>
            <a:r>
              <a:rPr lang="nl-NL"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10/11/2014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nl-NL"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10/11/2014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nl-NL"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nl-NL"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nl-NL"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nl-NL" smtClean="0"/>
              <a:t>Click to edit Master text styles</a:t>
            </a:r>
          </a:p>
          <a:p>
            <a:pPr lvl="1" eaLnBrk="1" latinLnBrk="0" hangingPunct="1"/>
            <a:r>
              <a:rPr kumimoji="0" lang="nl-NL" smtClean="0"/>
              <a:t>Second level</a:t>
            </a:r>
          </a:p>
          <a:p>
            <a:pPr lvl="2" eaLnBrk="1" latinLnBrk="0" hangingPunct="1"/>
            <a:r>
              <a:rPr kumimoji="0" lang="nl-NL" smtClean="0"/>
              <a:t>Third level</a:t>
            </a:r>
          </a:p>
          <a:p>
            <a:pPr lvl="3" eaLnBrk="1" latinLnBrk="0" hangingPunct="1"/>
            <a:r>
              <a:rPr kumimoji="0" lang="nl-NL" smtClean="0"/>
              <a:t>Fourth level</a:t>
            </a:r>
          </a:p>
          <a:p>
            <a:pPr lvl="4" eaLnBrk="1" latinLnBrk="0" hangingPunct="1"/>
            <a:r>
              <a:rPr kumimoji="0" lang="nl-NL"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10/11/2014</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494367"/>
            <a:ext cx="7406640" cy="1014692"/>
          </a:xfrm>
        </p:spPr>
        <p:txBody>
          <a:bodyPr>
            <a:noAutofit/>
          </a:bodyPr>
          <a:lstStyle/>
          <a:p>
            <a:r>
              <a:rPr lang="en-AU" sz="5600" b="1" dirty="0" smtClean="0"/>
              <a:t>International LOFAR</a:t>
            </a:r>
            <a:endParaRPr lang="en-AU" sz="5600" b="1" dirty="0">
              <a:solidFill>
                <a:srgbClr val="800000"/>
              </a:solidFill>
            </a:endParaRPr>
          </a:p>
        </p:txBody>
      </p:sp>
      <p:sp>
        <p:nvSpPr>
          <p:cNvPr id="3" name="Subtitle 2"/>
          <p:cNvSpPr>
            <a:spLocks noGrp="1"/>
          </p:cNvSpPr>
          <p:nvPr>
            <p:ph type="subTitle" idx="1"/>
          </p:nvPr>
        </p:nvSpPr>
        <p:spPr>
          <a:xfrm>
            <a:off x="1417619" y="1763060"/>
            <a:ext cx="3826734" cy="4508450"/>
          </a:xfrm>
        </p:spPr>
        <p:txBody>
          <a:bodyPr>
            <a:normAutofit/>
          </a:bodyPr>
          <a:lstStyle/>
          <a:p>
            <a:r>
              <a:rPr lang="en-AU" sz="3400" b="1" dirty="0" smtClean="0"/>
              <a:t>VLBI at 140 MHz</a:t>
            </a:r>
            <a:br>
              <a:rPr lang="en-AU" sz="3400" b="1" dirty="0" smtClean="0"/>
            </a:br>
            <a:r>
              <a:rPr lang="en-AU" sz="3400" b="1" dirty="0" smtClean="0"/>
              <a:t>(and below)</a:t>
            </a:r>
            <a:endParaRPr lang="en-AU" sz="2000" b="1" dirty="0" smtClean="0"/>
          </a:p>
          <a:p>
            <a:endParaRPr lang="en-AU" sz="2000" b="1" dirty="0"/>
          </a:p>
          <a:p>
            <a:endParaRPr lang="en-AU" sz="2000" b="1" dirty="0"/>
          </a:p>
          <a:p>
            <a:r>
              <a:rPr lang="en-AU" sz="2000" b="1" dirty="0" smtClean="0"/>
              <a:t>Adam Deller, </a:t>
            </a:r>
            <a:r>
              <a:rPr lang="en-AU" sz="2000" b="1" dirty="0"/>
              <a:t>J</a:t>
            </a:r>
            <a:r>
              <a:rPr lang="en-AU" sz="2000" b="1" dirty="0" smtClean="0"/>
              <a:t>avier </a:t>
            </a:r>
            <a:r>
              <a:rPr lang="en-AU" sz="2000" b="1" dirty="0" err="1" smtClean="0"/>
              <a:t>Moldon</a:t>
            </a:r>
            <a:r>
              <a:rPr lang="en-AU" sz="2000" b="1" dirty="0" smtClean="0"/>
              <a:t>, </a:t>
            </a:r>
            <a:br>
              <a:rPr lang="en-AU" sz="2000" b="1" dirty="0" smtClean="0"/>
            </a:br>
            <a:r>
              <a:rPr lang="en-AU" sz="2000" b="1" dirty="0" smtClean="0"/>
              <a:t>the </a:t>
            </a:r>
            <a:r>
              <a:rPr lang="en-AU" sz="2000" b="1" dirty="0" smtClean="0"/>
              <a:t>LOFAR Long </a:t>
            </a:r>
            <a:r>
              <a:rPr lang="en-AU" sz="2000" b="1" dirty="0" smtClean="0"/>
              <a:t>Baseline </a:t>
            </a:r>
            <a:br>
              <a:rPr lang="en-AU" sz="2000" b="1" dirty="0" smtClean="0"/>
            </a:br>
            <a:r>
              <a:rPr lang="en-AU" sz="2000" b="1" dirty="0" smtClean="0"/>
              <a:t>Working Group &amp; more</a:t>
            </a:r>
            <a:endParaRPr lang="en-AU" sz="2000" b="1"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559" y="5773271"/>
            <a:ext cx="24765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Picture 5" descr="4C19.44_165MHz_lowres+VLA.png"/>
          <p:cNvPicPr>
            <a:picLocks noChangeAspect="1"/>
          </p:cNvPicPr>
          <p:nvPr/>
        </p:nvPicPr>
        <p:blipFill rotWithShape="1">
          <a:blip r:embed="rId4">
            <a:extLst>
              <a:ext uri="{28A0092B-C50C-407E-A947-70E740481C1C}">
                <a14:useLocalDpi xmlns:a14="http://schemas.microsoft.com/office/drawing/2010/main" val="0"/>
              </a:ext>
            </a:extLst>
          </a:blip>
          <a:srcRect l="20031" t="4575" r="13693" b="12854"/>
          <a:stretch/>
        </p:blipFill>
        <p:spPr>
          <a:xfrm>
            <a:off x="5528235" y="1631943"/>
            <a:ext cx="3615765" cy="4852528"/>
          </a:xfrm>
          <a:prstGeom prst="rect">
            <a:avLst/>
          </a:prstGeom>
        </p:spPr>
      </p:pic>
      <p:sp>
        <p:nvSpPr>
          <p:cNvPr id="7" name="TextBox 6"/>
          <p:cNvSpPr txBox="1"/>
          <p:nvPr/>
        </p:nvSpPr>
        <p:spPr>
          <a:xfrm>
            <a:off x="5094943" y="6449217"/>
            <a:ext cx="4160664" cy="369332"/>
          </a:xfrm>
          <a:prstGeom prst="rect">
            <a:avLst/>
          </a:prstGeom>
          <a:noFill/>
        </p:spPr>
        <p:txBody>
          <a:bodyPr wrap="none" rtlCol="0">
            <a:spAutoFit/>
          </a:bodyPr>
          <a:lstStyle/>
          <a:p>
            <a:r>
              <a:rPr lang="en-AU" dirty="0" smtClean="0"/>
              <a:t>Harris, </a:t>
            </a:r>
            <a:r>
              <a:rPr lang="en-AU" dirty="0" err="1" smtClean="0"/>
              <a:t>Moldon</a:t>
            </a:r>
            <a:r>
              <a:rPr lang="en-AU" dirty="0" smtClean="0"/>
              <a:t>, </a:t>
            </a:r>
            <a:r>
              <a:rPr lang="en-AU" dirty="0" err="1" smtClean="0"/>
              <a:t>Oonk</a:t>
            </a:r>
            <a:r>
              <a:rPr lang="en-AU" dirty="0" smtClean="0"/>
              <a:t>, Deller et al., in prep</a:t>
            </a:r>
            <a:endParaRPr lang="en-AU" dirty="0"/>
          </a:p>
        </p:txBody>
      </p:sp>
    </p:spTree>
    <p:extLst>
      <p:ext uri="{BB962C8B-B14F-4D97-AF65-F5344CB8AC3E}">
        <p14:creationId xmlns:p14="http://schemas.microsoft.com/office/powerpoint/2010/main" val="30350907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Results 1: M82 (</a:t>
            </a:r>
            <a:r>
              <a:rPr lang="en-AU" dirty="0" err="1" smtClean="0"/>
              <a:t>Varenius</a:t>
            </a:r>
            <a:r>
              <a:rPr lang="en-AU" dirty="0" smtClean="0"/>
              <a:t> et. </a:t>
            </a:r>
            <a:r>
              <a:rPr lang="en-AU" dirty="0"/>
              <a:t>a</a:t>
            </a:r>
            <a:r>
              <a:rPr lang="en-AU" dirty="0" smtClean="0"/>
              <a:t>l.)</a:t>
            </a:r>
            <a:endParaRPr lang="en-AU" dirty="0"/>
          </a:p>
        </p:txBody>
      </p:sp>
      <p:sp>
        <p:nvSpPr>
          <p:cNvPr id="3" name="Content Placeholder 2"/>
          <p:cNvSpPr>
            <a:spLocks noGrp="1"/>
          </p:cNvSpPr>
          <p:nvPr>
            <p:ph idx="1"/>
          </p:nvPr>
        </p:nvSpPr>
        <p:spPr/>
        <p:txBody>
          <a:bodyPr/>
          <a:lstStyle/>
          <a:p>
            <a:endParaRPr lang="en-AU"/>
          </a:p>
        </p:txBody>
      </p:sp>
      <p:sp>
        <p:nvSpPr>
          <p:cNvPr id="5" name="Rectangle 4"/>
          <p:cNvSpPr/>
          <p:nvPr/>
        </p:nvSpPr>
        <p:spPr>
          <a:xfrm>
            <a:off x="1105647" y="5080000"/>
            <a:ext cx="627529" cy="1120588"/>
          </a:xfrm>
          <a:prstGeom prst="rect">
            <a:avLst/>
          </a:prstGeom>
          <a:solidFill>
            <a:schemeClr val="bg1"/>
          </a:solidFill>
          <a:ln>
            <a:solidFill>
              <a:schemeClr val="bg1"/>
            </a:solidFill>
          </a:ln>
          <a:effectLst/>
          <a:scene3d>
            <a:camera prst="orthographicFront" fov="0">
              <a:rot lat="0" lon="0" rev="0"/>
            </a:camera>
            <a:lightRig rig="brightRoom" dir="tl">
              <a:rot lat="0" lon="0" rev="8700000"/>
            </a:lightRig>
          </a:scene3d>
          <a:sp3d contourW="1270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6" name="Picture 5" descr="Screen Shot 2014-10-15 at 10.22.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176" y="1766365"/>
            <a:ext cx="7059256" cy="4942224"/>
          </a:xfrm>
          <a:prstGeom prst="rect">
            <a:avLst/>
          </a:prstGeom>
        </p:spPr>
      </p:pic>
      <p:sp>
        <p:nvSpPr>
          <p:cNvPr id="7" name="TextBox 6"/>
          <p:cNvSpPr txBox="1"/>
          <p:nvPr/>
        </p:nvSpPr>
        <p:spPr>
          <a:xfrm>
            <a:off x="1105647" y="6454588"/>
            <a:ext cx="3523508" cy="369332"/>
          </a:xfrm>
          <a:prstGeom prst="rect">
            <a:avLst/>
          </a:prstGeom>
          <a:noFill/>
        </p:spPr>
        <p:txBody>
          <a:bodyPr wrap="none" rtlCol="0">
            <a:spAutoFit/>
          </a:bodyPr>
          <a:lstStyle/>
          <a:p>
            <a:r>
              <a:rPr lang="en-AU" dirty="0" smtClean="0"/>
              <a:t>M82: </a:t>
            </a:r>
            <a:r>
              <a:rPr lang="en-AU" dirty="0" err="1" smtClean="0"/>
              <a:t>Varenius</a:t>
            </a:r>
            <a:r>
              <a:rPr lang="en-AU" dirty="0" smtClean="0"/>
              <a:t> et. al., A&amp;A, submitted </a:t>
            </a:r>
            <a:endParaRPr lang="en-AU" dirty="0"/>
          </a:p>
        </p:txBody>
      </p:sp>
      <p:pic>
        <p:nvPicPr>
          <p:cNvPr id="4" name="Picture 3" descr="Screen Shot 2014-10-15 at 10.23.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65" y="1294326"/>
            <a:ext cx="6030336" cy="4592498"/>
          </a:xfrm>
          <a:prstGeom prst="rect">
            <a:avLst/>
          </a:prstGeom>
        </p:spPr>
      </p:pic>
    </p:spTree>
    <p:extLst>
      <p:ext uri="{BB962C8B-B14F-4D97-AF65-F5344CB8AC3E}">
        <p14:creationId xmlns:p14="http://schemas.microsoft.com/office/powerpoint/2010/main" val="542684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Results II: Jet acceleration</a:t>
            </a:r>
            <a:endParaRPr lang="en-AU" dirty="0"/>
          </a:p>
        </p:txBody>
      </p:sp>
      <p:pic>
        <p:nvPicPr>
          <p:cNvPr id="4" name="Picture 3" descr="4C19.44_165MHz_lowres+VLA.png"/>
          <p:cNvPicPr>
            <a:picLocks noChangeAspect="1"/>
          </p:cNvPicPr>
          <p:nvPr/>
        </p:nvPicPr>
        <p:blipFill rotWithShape="1">
          <a:blip r:embed="rId2">
            <a:extLst>
              <a:ext uri="{28A0092B-C50C-407E-A947-70E740481C1C}">
                <a14:useLocalDpi xmlns:a14="http://schemas.microsoft.com/office/drawing/2010/main" val="0"/>
              </a:ext>
            </a:extLst>
          </a:blip>
          <a:srcRect l="20031" t="4575" r="13693" b="12854"/>
          <a:stretch/>
        </p:blipFill>
        <p:spPr>
          <a:xfrm>
            <a:off x="5528235" y="1631943"/>
            <a:ext cx="3615765" cy="4852528"/>
          </a:xfrm>
          <a:prstGeom prst="rect">
            <a:avLst/>
          </a:prstGeom>
        </p:spPr>
      </p:pic>
      <p:sp>
        <p:nvSpPr>
          <p:cNvPr id="5" name="TextBox 4"/>
          <p:cNvSpPr txBox="1"/>
          <p:nvPr/>
        </p:nvSpPr>
        <p:spPr>
          <a:xfrm>
            <a:off x="5094943" y="6449217"/>
            <a:ext cx="4160664" cy="369332"/>
          </a:xfrm>
          <a:prstGeom prst="rect">
            <a:avLst/>
          </a:prstGeom>
          <a:noFill/>
        </p:spPr>
        <p:txBody>
          <a:bodyPr wrap="none" rtlCol="0">
            <a:spAutoFit/>
          </a:bodyPr>
          <a:lstStyle/>
          <a:p>
            <a:r>
              <a:rPr lang="en-AU" dirty="0" smtClean="0"/>
              <a:t>Harris, </a:t>
            </a:r>
            <a:r>
              <a:rPr lang="en-AU" dirty="0" err="1" smtClean="0"/>
              <a:t>Moldon</a:t>
            </a:r>
            <a:r>
              <a:rPr lang="en-AU" dirty="0" smtClean="0"/>
              <a:t>, </a:t>
            </a:r>
            <a:r>
              <a:rPr lang="en-AU" dirty="0" err="1" smtClean="0"/>
              <a:t>Oonk</a:t>
            </a:r>
            <a:r>
              <a:rPr lang="en-AU" dirty="0" smtClean="0"/>
              <a:t>, Deller et al., in prep</a:t>
            </a:r>
            <a:endParaRPr lang="en-AU" dirty="0"/>
          </a:p>
        </p:txBody>
      </p:sp>
      <p:grpSp>
        <p:nvGrpSpPr>
          <p:cNvPr id="8" name="Group 7"/>
          <p:cNvGrpSpPr/>
          <p:nvPr/>
        </p:nvGrpSpPr>
        <p:grpSpPr>
          <a:xfrm>
            <a:off x="1045881" y="1911222"/>
            <a:ext cx="4482353" cy="4237923"/>
            <a:chOff x="1143000" y="0"/>
            <a:chExt cx="6847301" cy="6858000"/>
          </a:xfrm>
        </p:grpSpPr>
        <p:pic>
          <p:nvPicPr>
            <p:cNvPr id="6" name="Picture 5" descr="Screen Shot 2014-11-10 at 19.01.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47301" cy="6858000"/>
            </a:xfrm>
            <a:prstGeom prst="rect">
              <a:avLst/>
            </a:prstGeom>
          </p:spPr>
        </p:pic>
        <p:sp>
          <p:nvSpPr>
            <p:cNvPr id="7" name="Rectangle 6"/>
            <p:cNvSpPr/>
            <p:nvPr/>
          </p:nvSpPr>
          <p:spPr>
            <a:xfrm>
              <a:off x="2584824" y="2943412"/>
              <a:ext cx="3092823" cy="2943412"/>
            </a:xfrm>
            <a:prstGeom prst="rect">
              <a:avLst/>
            </a:prstGeom>
            <a:solidFill>
              <a:srgbClr val="FFFFFF"/>
            </a:solidFill>
            <a:ln>
              <a:noFill/>
            </a:ln>
            <a:effectLst/>
            <a:scene3d>
              <a:camera prst="orthographicFront" fov="0">
                <a:rot lat="0" lon="0" rev="0"/>
              </a:camera>
              <a:lightRig rig="brightRoom" dir="tl">
                <a:rot lat="0" lon="0" rev="8700000"/>
              </a:lightRig>
            </a:scene3d>
            <a:sp3d>
              <a:bevelT w="0" h="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5264077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Results III: </a:t>
            </a:r>
            <a:r>
              <a:rPr lang="en-AU" dirty="0" err="1" smtClean="0"/>
              <a:t>Blazars</a:t>
            </a:r>
            <a:endParaRPr lang="en-AU" dirty="0"/>
          </a:p>
        </p:txBody>
      </p:sp>
      <p:pic>
        <p:nvPicPr>
          <p:cNvPr id="6" name="Picture 5" descr="L244445_J0834+5534_AJ009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08" y="1417639"/>
            <a:ext cx="3730300" cy="4064000"/>
          </a:xfrm>
          <a:prstGeom prst="rect">
            <a:avLst/>
          </a:prstGeom>
        </p:spPr>
      </p:pic>
      <p:pic>
        <p:nvPicPr>
          <p:cNvPr id="7" name="Picture 6" descr="L244445_J0834+5534.BEAM4.ICL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906" y="1417638"/>
            <a:ext cx="4058920" cy="4064000"/>
          </a:xfrm>
          <a:prstGeom prst="rect">
            <a:avLst/>
          </a:prstGeom>
        </p:spPr>
      </p:pic>
      <p:sp>
        <p:nvSpPr>
          <p:cNvPr id="8" name="TextBox 7"/>
          <p:cNvSpPr txBox="1"/>
          <p:nvPr/>
        </p:nvSpPr>
        <p:spPr>
          <a:xfrm>
            <a:off x="1704549" y="5502551"/>
            <a:ext cx="2496346" cy="461665"/>
          </a:xfrm>
          <a:prstGeom prst="rect">
            <a:avLst/>
          </a:prstGeom>
          <a:noFill/>
        </p:spPr>
        <p:txBody>
          <a:bodyPr wrap="none" rtlCol="0">
            <a:spAutoFit/>
          </a:bodyPr>
          <a:lstStyle/>
          <a:p>
            <a:r>
              <a:rPr lang="en-AU" sz="2400" b="1" dirty="0" smtClean="0"/>
              <a:t>VLA @ 1.4 GHz</a:t>
            </a:r>
            <a:endParaRPr lang="en-AU" sz="2400" b="1" dirty="0"/>
          </a:p>
        </p:txBody>
      </p:sp>
      <p:sp>
        <p:nvSpPr>
          <p:cNvPr id="9" name="TextBox 8"/>
          <p:cNvSpPr txBox="1"/>
          <p:nvPr/>
        </p:nvSpPr>
        <p:spPr>
          <a:xfrm>
            <a:off x="5368126" y="5502551"/>
            <a:ext cx="3076984" cy="461665"/>
          </a:xfrm>
          <a:prstGeom prst="rect">
            <a:avLst/>
          </a:prstGeom>
          <a:noFill/>
        </p:spPr>
        <p:txBody>
          <a:bodyPr wrap="none" rtlCol="0">
            <a:spAutoFit/>
          </a:bodyPr>
          <a:lstStyle/>
          <a:p>
            <a:r>
              <a:rPr lang="en-AU" sz="2400" b="1" dirty="0" smtClean="0"/>
              <a:t>LOFAR @ 0.14 GHz</a:t>
            </a:r>
            <a:endParaRPr lang="en-AU" sz="2400" b="1" dirty="0"/>
          </a:p>
        </p:txBody>
      </p:sp>
      <p:sp>
        <p:nvSpPr>
          <p:cNvPr id="10" name="TextBox 9"/>
          <p:cNvSpPr txBox="1"/>
          <p:nvPr/>
        </p:nvSpPr>
        <p:spPr>
          <a:xfrm>
            <a:off x="4793875" y="6028514"/>
            <a:ext cx="4139813" cy="646331"/>
          </a:xfrm>
          <a:prstGeom prst="rect">
            <a:avLst/>
          </a:prstGeom>
          <a:noFill/>
        </p:spPr>
        <p:txBody>
          <a:bodyPr wrap="none" rtlCol="0">
            <a:spAutoFit/>
          </a:bodyPr>
          <a:lstStyle/>
          <a:p>
            <a:r>
              <a:rPr lang="en-AU" dirty="0" err="1" smtClean="0"/>
              <a:t>Moldon</a:t>
            </a:r>
            <a:r>
              <a:rPr lang="en-AU" dirty="0" smtClean="0"/>
              <a:t> et al., from a test dataset with just </a:t>
            </a:r>
            <a:br>
              <a:rPr lang="en-AU" dirty="0" smtClean="0"/>
            </a:br>
            <a:r>
              <a:rPr lang="en-AU" dirty="0" smtClean="0"/>
              <a:t>8 MHz bandwidth and 3 hours on source!</a:t>
            </a:r>
            <a:endParaRPr lang="en-AU" dirty="0"/>
          </a:p>
        </p:txBody>
      </p:sp>
    </p:spTree>
    <p:extLst>
      <p:ext uri="{BB962C8B-B14F-4D97-AF65-F5344CB8AC3E}">
        <p14:creationId xmlns:p14="http://schemas.microsoft.com/office/powerpoint/2010/main" val="5913964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Ongoing developments</a:t>
            </a:r>
            <a:endParaRPr lang="en-AU" dirty="0"/>
          </a:p>
        </p:txBody>
      </p:sp>
      <p:sp>
        <p:nvSpPr>
          <p:cNvPr id="3" name="Content Placeholder 2"/>
          <p:cNvSpPr>
            <a:spLocks noGrp="1"/>
          </p:cNvSpPr>
          <p:nvPr>
            <p:ph idx="1"/>
          </p:nvPr>
        </p:nvSpPr>
        <p:spPr>
          <a:xfrm>
            <a:off x="1435608" y="1447799"/>
            <a:ext cx="7498080" cy="5066553"/>
          </a:xfrm>
        </p:spPr>
        <p:txBody>
          <a:bodyPr>
            <a:normAutofit/>
          </a:bodyPr>
          <a:lstStyle/>
          <a:p>
            <a:r>
              <a:rPr lang="en-AU" dirty="0" smtClean="0"/>
              <a:t>Calibrator surveys</a:t>
            </a:r>
          </a:p>
          <a:p>
            <a:pPr lvl="1"/>
            <a:r>
              <a:rPr lang="en-AU" dirty="0"/>
              <a:t>C</a:t>
            </a:r>
            <a:r>
              <a:rPr lang="en-AU" dirty="0" smtClean="0"/>
              <a:t>alibration solutions can be extrapolated for 15-30’ (depends on </a:t>
            </a:r>
            <a:r>
              <a:rPr lang="en-AU" dirty="0" err="1" smtClean="0"/>
              <a:t>ionospheric</a:t>
            </a:r>
            <a:r>
              <a:rPr lang="en-AU" dirty="0" smtClean="0"/>
              <a:t> conditions)</a:t>
            </a:r>
          </a:p>
          <a:p>
            <a:pPr lvl="1"/>
            <a:r>
              <a:rPr lang="en-AU" dirty="0" smtClean="0"/>
              <a:t>How many calibrators are there?</a:t>
            </a:r>
          </a:p>
          <a:p>
            <a:r>
              <a:rPr lang="en-AU" dirty="0" smtClean="0"/>
              <a:t>Pipelines</a:t>
            </a:r>
          </a:p>
          <a:p>
            <a:pPr lvl="1"/>
            <a:r>
              <a:rPr lang="en-AU" dirty="0" smtClean="0"/>
              <a:t>Until ~November 2014 (i.e., now) long baseline calibration was PI’s responsibility</a:t>
            </a:r>
            <a:endParaRPr lang="en-AU" dirty="0"/>
          </a:p>
          <a:p>
            <a:pPr lvl="1"/>
            <a:r>
              <a:rPr lang="en-AU" dirty="0" smtClean="0"/>
              <a:t>Observatory pipeline now available (saves PI from dealing with 10+ TB datasets)</a:t>
            </a:r>
          </a:p>
          <a:p>
            <a:pPr lvl="1"/>
            <a:r>
              <a:rPr lang="en-AU" dirty="0" smtClean="0"/>
              <a:t>What is the next step?</a:t>
            </a:r>
          </a:p>
        </p:txBody>
      </p:sp>
    </p:spTree>
    <p:extLst>
      <p:ext uri="{BB962C8B-B14F-4D97-AF65-F5344CB8AC3E}">
        <p14:creationId xmlns:p14="http://schemas.microsoft.com/office/powerpoint/2010/main" val="904211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LOFAR Snapshot </a:t>
            </a:r>
            <a:r>
              <a:rPr lang="en-AU" dirty="0"/>
              <a:t>C</a:t>
            </a:r>
            <a:r>
              <a:rPr lang="en-AU" dirty="0" smtClean="0"/>
              <a:t>alibrator </a:t>
            </a:r>
            <a:r>
              <a:rPr lang="en-AU" dirty="0"/>
              <a:t>S</a:t>
            </a:r>
            <a:r>
              <a:rPr lang="en-AU" dirty="0" smtClean="0"/>
              <a:t>urvey</a:t>
            </a:r>
            <a:endParaRPr lang="en-AU" dirty="0"/>
          </a:p>
        </p:txBody>
      </p:sp>
      <p:sp>
        <p:nvSpPr>
          <p:cNvPr id="3" name="Content Placeholder 2"/>
          <p:cNvSpPr>
            <a:spLocks noGrp="1"/>
          </p:cNvSpPr>
          <p:nvPr>
            <p:ph idx="1"/>
          </p:nvPr>
        </p:nvSpPr>
        <p:spPr/>
        <p:txBody>
          <a:bodyPr>
            <a:normAutofit/>
          </a:bodyPr>
          <a:lstStyle/>
          <a:p>
            <a:r>
              <a:rPr lang="en-AU" dirty="0"/>
              <a:t>Observe sources with S</a:t>
            </a:r>
            <a:r>
              <a:rPr lang="en-AU" baseline="-25000" dirty="0"/>
              <a:t>150MHz</a:t>
            </a:r>
            <a:r>
              <a:rPr lang="en-AU" dirty="0"/>
              <a:t> &gt; 100 </a:t>
            </a:r>
            <a:r>
              <a:rPr lang="en-AU" dirty="0" err="1"/>
              <a:t>mJy</a:t>
            </a:r>
            <a:endParaRPr lang="en-AU" dirty="0"/>
          </a:p>
          <a:p>
            <a:r>
              <a:rPr lang="en-AU" dirty="0"/>
              <a:t>16 </a:t>
            </a:r>
            <a:r>
              <a:rPr lang="en-AU" dirty="0" err="1"/>
              <a:t>subbands</a:t>
            </a:r>
            <a:r>
              <a:rPr lang="en-AU" dirty="0"/>
              <a:t> = 3 MHz / beam</a:t>
            </a:r>
          </a:p>
          <a:p>
            <a:r>
              <a:rPr lang="en-AU" dirty="0"/>
              <a:t>30 beams / scan</a:t>
            </a:r>
          </a:p>
          <a:p>
            <a:r>
              <a:rPr lang="en-AU" dirty="0"/>
              <a:t>4 minutes / scan</a:t>
            </a:r>
          </a:p>
          <a:p>
            <a:r>
              <a:rPr lang="en-AU" b="1" dirty="0"/>
              <a:t>360 sources inspected per hour</a:t>
            </a:r>
          </a:p>
          <a:p>
            <a:r>
              <a:rPr lang="en-AU" dirty="0"/>
              <a:t>Advantage: No </a:t>
            </a:r>
            <a:r>
              <a:rPr lang="en-AU" i="1" dirty="0" err="1"/>
              <a:t>uv</a:t>
            </a:r>
            <a:r>
              <a:rPr lang="en-AU" dirty="0"/>
              <a:t> shifting means simple/fast processing and smaller data </a:t>
            </a:r>
            <a:r>
              <a:rPr lang="en-AU" dirty="0" smtClean="0"/>
              <a:t>volumes</a:t>
            </a:r>
          </a:p>
          <a:p>
            <a:r>
              <a:rPr lang="en-AU" dirty="0" smtClean="0"/>
              <a:t>Two 1 </a:t>
            </a:r>
            <a:r>
              <a:rPr lang="en-AU" dirty="0" err="1" smtClean="0"/>
              <a:t>hr</a:t>
            </a:r>
            <a:r>
              <a:rPr lang="en-AU" dirty="0" smtClean="0"/>
              <a:t> observations taken in late 2013</a:t>
            </a:r>
            <a:endParaRPr lang="en-AU" dirty="0"/>
          </a:p>
        </p:txBody>
      </p:sp>
    </p:spTree>
    <p:extLst>
      <p:ext uri="{BB962C8B-B14F-4D97-AF65-F5344CB8AC3E}">
        <p14:creationId xmlns:p14="http://schemas.microsoft.com/office/powerpoint/2010/main" val="28104904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LOFAR Snapshot Calibrator Survey</a:t>
            </a:r>
            <a:endParaRPr lang="en-AU" dirty="0"/>
          </a:p>
        </p:txBody>
      </p:sp>
      <p:pic>
        <p:nvPicPr>
          <p:cNvPr id="4" name="Picture 3" descr="sky_quality_obs1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222" y="1528483"/>
            <a:ext cx="5772527" cy="4858188"/>
          </a:xfrm>
          <a:prstGeom prst="rect">
            <a:avLst/>
          </a:prstGeom>
        </p:spPr>
      </p:pic>
      <p:sp>
        <p:nvSpPr>
          <p:cNvPr id="3" name="TextBox 2"/>
          <p:cNvSpPr txBox="1"/>
          <p:nvPr/>
        </p:nvSpPr>
        <p:spPr>
          <a:xfrm>
            <a:off x="3436469" y="6386672"/>
            <a:ext cx="3541429" cy="369332"/>
          </a:xfrm>
          <a:prstGeom prst="rect">
            <a:avLst/>
          </a:prstGeom>
          <a:noFill/>
        </p:spPr>
        <p:txBody>
          <a:bodyPr wrap="none" rtlCol="0">
            <a:spAutoFit/>
          </a:bodyPr>
          <a:lstStyle/>
          <a:p>
            <a:r>
              <a:rPr lang="en-AU" dirty="0" err="1" smtClean="0"/>
              <a:t>Moldon</a:t>
            </a:r>
            <a:r>
              <a:rPr lang="en-AU" dirty="0" smtClean="0"/>
              <a:t>, Deller et al., A&amp;A, </a:t>
            </a:r>
            <a:r>
              <a:rPr lang="en-AU" dirty="0" smtClean="0"/>
              <a:t>accepted</a:t>
            </a:r>
            <a:endParaRPr lang="en-AU" dirty="0"/>
          </a:p>
        </p:txBody>
      </p:sp>
    </p:spTree>
    <p:extLst>
      <p:ext uri="{BB962C8B-B14F-4D97-AF65-F5344CB8AC3E}">
        <p14:creationId xmlns:p14="http://schemas.microsoft.com/office/powerpoint/2010/main" val="24533007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Snapshot Calibrator Results</a:t>
            </a:r>
            <a:endParaRPr lang="en-AU" dirty="0"/>
          </a:p>
        </p:txBody>
      </p:sp>
      <p:grpSp>
        <p:nvGrpSpPr>
          <p:cNvPr id="8" name="Group 7"/>
          <p:cNvGrpSpPr/>
          <p:nvPr/>
        </p:nvGrpSpPr>
        <p:grpSpPr>
          <a:xfrm>
            <a:off x="2255370" y="1522228"/>
            <a:ext cx="5406792" cy="4640718"/>
            <a:chOff x="2255370" y="1268228"/>
            <a:chExt cx="5406792" cy="4640718"/>
          </a:xfrm>
        </p:grpSpPr>
        <p:pic>
          <p:nvPicPr>
            <p:cNvPr id="5" name="Picture 4" descr="lofar_flux_hist.png"/>
            <p:cNvPicPr>
              <a:picLocks noChangeAspect="1"/>
            </p:cNvPicPr>
            <p:nvPr/>
          </p:nvPicPr>
          <p:blipFill rotWithShape="1">
            <a:blip r:embed="rId2">
              <a:extLst>
                <a:ext uri="{28A0092B-C50C-407E-A947-70E740481C1C}">
                  <a14:useLocalDpi xmlns:a14="http://schemas.microsoft.com/office/drawing/2010/main" val="0"/>
                </a:ext>
              </a:extLst>
            </a:blip>
            <a:srcRect t="7693" b="6129"/>
            <a:stretch/>
          </p:blipFill>
          <p:spPr>
            <a:xfrm>
              <a:off x="2255370" y="1268228"/>
              <a:ext cx="5406792" cy="4318000"/>
            </a:xfrm>
            <a:prstGeom prst="rect">
              <a:avLst/>
            </a:prstGeom>
          </p:spPr>
        </p:pic>
        <p:sp>
          <p:nvSpPr>
            <p:cNvPr id="7" name="TextBox 6"/>
            <p:cNvSpPr txBox="1"/>
            <p:nvPr/>
          </p:nvSpPr>
          <p:spPr>
            <a:xfrm>
              <a:off x="3690471" y="5601169"/>
              <a:ext cx="2771287" cy="307777"/>
            </a:xfrm>
            <a:prstGeom prst="rect">
              <a:avLst/>
            </a:prstGeom>
            <a:noFill/>
          </p:spPr>
          <p:txBody>
            <a:bodyPr wrap="none" rtlCol="0">
              <a:spAutoFit/>
            </a:bodyPr>
            <a:lstStyle/>
            <a:p>
              <a:r>
                <a:rPr lang="en-AU" sz="1400" dirty="0" smtClean="0">
                  <a:solidFill>
                    <a:schemeClr val="tx1">
                      <a:lumMod val="75000"/>
                      <a:lumOff val="25000"/>
                    </a:schemeClr>
                  </a:solidFill>
                </a:rPr>
                <a:t>Predicted LOFAR flux density (</a:t>
              </a:r>
              <a:r>
                <a:rPr lang="en-AU" sz="1400" dirty="0" err="1" smtClean="0">
                  <a:solidFill>
                    <a:schemeClr val="tx1">
                      <a:lumMod val="75000"/>
                      <a:lumOff val="25000"/>
                    </a:schemeClr>
                  </a:solidFill>
                </a:rPr>
                <a:t>mJy</a:t>
              </a:r>
              <a:r>
                <a:rPr lang="en-AU" sz="1400" dirty="0" smtClean="0">
                  <a:solidFill>
                    <a:schemeClr val="tx1">
                      <a:lumMod val="75000"/>
                      <a:lumOff val="25000"/>
                    </a:schemeClr>
                  </a:solidFill>
                </a:rPr>
                <a:t>)</a:t>
              </a:r>
              <a:endParaRPr lang="en-AU" sz="1400" dirty="0">
                <a:solidFill>
                  <a:schemeClr val="tx1">
                    <a:lumMod val="75000"/>
                    <a:lumOff val="25000"/>
                  </a:schemeClr>
                </a:solidFill>
              </a:endParaRPr>
            </a:p>
          </p:txBody>
        </p:sp>
      </p:grpSp>
      <p:sp>
        <p:nvSpPr>
          <p:cNvPr id="9" name="TextBox 8"/>
          <p:cNvSpPr txBox="1"/>
          <p:nvPr/>
        </p:nvSpPr>
        <p:spPr>
          <a:xfrm>
            <a:off x="3436469" y="6386672"/>
            <a:ext cx="3541429" cy="369332"/>
          </a:xfrm>
          <a:prstGeom prst="rect">
            <a:avLst/>
          </a:prstGeom>
          <a:noFill/>
        </p:spPr>
        <p:txBody>
          <a:bodyPr wrap="none" rtlCol="0">
            <a:spAutoFit/>
          </a:bodyPr>
          <a:lstStyle/>
          <a:p>
            <a:r>
              <a:rPr lang="en-AU" dirty="0" err="1" smtClean="0"/>
              <a:t>Moldon</a:t>
            </a:r>
            <a:r>
              <a:rPr lang="en-AU" dirty="0" smtClean="0"/>
              <a:t>, Deller et al., A&amp;A, </a:t>
            </a:r>
            <a:r>
              <a:rPr lang="en-AU" dirty="0" smtClean="0"/>
              <a:t>accepted</a:t>
            </a:r>
            <a:endParaRPr lang="en-AU" dirty="0"/>
          </a:p>
        </p:txBody>
      </p:sp>
    </p:spTree>
    <p:extLst>
      <p:ext uri="{BB962C8B-B14F-4D97-AF65-F5344CB8AC3E}">
        <p14:creationId xmlns:p14="http://schemas.microsoft.com/office/powerpoint/2010/main" val="11155852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Snapshot Calibrator Results</a:t>
            </a:r>
            <a:endParaRPr lang="en-AU" dirty="0"/>
          </a:p>
        </p:txBody>
      </p:sp>
      <p:pic>
        <p:nvPicPr>
          <p:cNvPr id="5" name="Picture 4" descr="spindex_hist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000" y="1314354"/>
            <a:ext cx="5410200" cy="5016500"/>
          </a:xfrm>
          <a:prstGeom prst="rect">
            <a:avLst/>
          </a:prstGeom>
        </p:spPr>
      </p:pic>
      <p:sp>
        <p:nvSpPr>
          <p:cNvPr id="6" name="TextBox 5"/>
          <p:cNvSpPr txBox="1"/>
          <p:nvPr/>
        </p:nvSpPr>
        <p:spPr>
          <a:xfrm>
            <a:off x="3436469" y="6386672"/>
            <a:ext cx="3541429" cy="369332"/>
          </a:xfrm>
          <a:prstGeom prst="rect">
            <a:avLst/>
          </a:prstGeom>
          <a:noFill/>
        </p:spPr>
        <p:txBody>
          <a:bodyPr wrap="none" rtlCol="0">
            <a:spAutoFit/>
          </a:bodyPr>
          <a:lstStyle/>
          <a:p>
            <a:r>
              <a:rPr lang="en-AU" dirty="0" err="1" smtClean="0"/>
              <a:t>Moldon</a:t>
            </a:r>
            <a:r>
              <a:rPr lang="en-AU" dirty="0" smtClean="0"/>
              <a:t>, Deller et al., A&amp;A, </a:t>
            </a:r>
            <a:r>
              <a:rPr lang="en-AU" dirty="0" smtClean="0"/>
              <a:t>accepted</a:t>
            </a:r>
            <a:endParaRPr lang="en-AU" dirty="0"/>
          </a:p>
        </p:txBody>
      </p:sp>
    </p:spTree>
    <p:extLst>
      <p:ext uri="{BB962C8B-B14F-4D97-AF65-F5344CB8AC3E}">
        <p14:creationId xmlns:p14="http://schemas.microsoft.com/office/powerpoint/2010/main" val="28853758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LOFAR Snapshot Calibrator Survey</a:t>
            </a:r>
            <a:endParaRPr lang="en-AU" dirty="0"/>
          </a:p>
        </p:txBody>
      </p:sp>
      <p:pic>
        <p:nvPicPr>
          <p:cNvPr id="5" name="Picture 4" descr="sky_quality_obs1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987" y="1432581"/>
            <a:ext cx="5772527" cy="4858188"/>
          </a:xfrm>
          <a:prstGeom prst="rect">
            <a:avLst/>
          </a:prstGeom>
        </p:spPr>
      </p:pic>
      <p:sp>
        <p:nvSpPr>
          <p:cNvPr id="4" name="Content Placeholder 2"/>
          <p:cNvSpPr>
            <a:spLocks noGrp="1"/>
          </p:cNvSpPr>
          <p:nvPr>
            <p:ph idx="1"/>
          </p:nvPr>
        </p:nvSpPr>
        <p:spPr>
          <a:xfrm>
            <a:off x="6826982" y="1486218"/>
            <a:ext cx="2317018" cy="4800600"/>
          </a:xfrm>
        </p:spPr>
        <p:txBody>
          <a:bodyPr/>
          <a:lstStyle/>
          <a:p>
            <a:pPr marL="82296" indent="0">
              <a:buNone/>
            </a:pPr>
            <a:r>
              <a:rPr lang="en-AU" sz="2800" dirty="0" smtClean="0"/>
              <a:t>86 “good” sources from 89 sq. deg. “effective”  sky area:</a:t>
            </a:r>
          </a:p>
          <a:p>
            <a:r>
              <a:rPr lang="en-AU" sz="2400" dirty="0" smtClean="0"/>
              <a:t>So: density </a:t>
            </a:r>
            <a:br>
              <a:rPr lang="en-AU" sz="2400" dirty="0" smtClean="0"/>
            </a:br>
            <a:r>
              <a:rPr lang="en-AU" sz="2400" dirty="0" smtClean="0"/>
              <a:t>of good calibrators </a:t>
            </a:r>
            <a:br>
              <a:rPr lang="en-AU" sz="2400" dirty="0" smtClean="0"/>
            </a:br>
            <a:r>
              <a:rPr lang="en-AU" sz="2400" b="1" dirty="0" smtClean="0"/>
              <a:t>~1 per </a:t>
            </a:r>
            <a:br>
              <a:rPr lang="en-AU" sz="2400" b="1" dirty="0" smtClean="0"/>
            </a:br>
            <a:r>
              <a:rPr lang="en-AU" sz="2400" b="1" dirty="0" smtClean="0"/>
              <a:t>sq. deg.</a:t>
            </a:r>
          </a:p>
        </p:txBody>
      </p:sp>
      <p:sp>
        <p:nvSpPr>
          <p:cNvPr id="7" name="TextBox 6"/>
          <p:cNvSpPr txBox="1"/>
          <p:nvPr/>
        </p:nvSpPr>
        <p:spPr>
          <a:xfrm>
            <a:off x="3436469" y="6386672"/>
            <a:ext cx="3541429" cy="369332"/>
          </a:xfrm>
          <a:prstGeom prst="rect">
            <a:avLst/>
          </a:prstGeom>
          <a:noFill/>
        </p:spPr>
        <p:txBody>
          <a:bodyPr wrap="none" rtlCol="0">
            <a:spAutoFit/>
          </a:bodyPr>
          <a:lstStyle/>
          <a:p>
            <a:r>
              <a:rPr lang="en-AU" dirty="0" err="1" smtClean="0"/>
              <a:t>Moldon</a:t>
            </a:r>
            <a:r>
              <a:rPr lang="en-AU" dirty="0" smtClean="0"/>
              <a:t>, Deller et al., A&amp;A, </a:t>
            </a:r>
            <a:r>
              <a:rPr lang="en-AU" dirty="0" smtClean="0"/>
              <a:t>accepted</a:t>
            </a:r>
            <a:endParaRPr lang="en-AU" dirty="0"/>
          </a:p>
        </p:txBody>
      </p:sp>
    </p:spTree>
    <p:extLst>
      <p:ext uri="{BB962C8B-B14F-4D97-AF65-F5344CB8AC3E}">
        <p14:creationId xmlns:p14="http://schemas.microsoft.com/office/powerpoint/2010/main" val="40947924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LOBOS: The next step</a:t>
            </a:r>
            <a:endParaRPr lang="en-AU" dirty="0"/>
          </a:p>
        </p:txBody>
      </p:sp>
      <p:sp>
        <p:nvSpPr>
          <p:cNvPr id="3" name="Content Placeholder 2"/>
          <p:cNvSpPr>
            <a:spLocks noGrp="1"/>
          </p:cNvSpPr>
          <p:nvPr>
            <p:ph idx="1"/>
          </p:nvPr>
        </p:nvSpPr>
        <p:spPr/>
        <p:txBody>
          <a:bodyPr/>
          <a:lstStyle/>
          <a:p>
            <a:r>
              <a:rPr lang="en-AU" dirty="0" smtClean="0"/>
              <a:t>All-sky (</a:t>
            </a:r>
            <a:r>
              <a:rPr lang="en-AU" sz="2800" b="1" dirty="0" err="1" smtClean="0"/>
              <a:t>δ</a:t>
            </a:r>
            <a:r>
              <a:rPr lang="en-AU" dirty="0" smtClean="0"/>
              <a:t>&gt; 0) survey for LOFAR long-baseline calibrators, PI N. Jackson.</a:t>
            </a:r>
          </a:p>
          <a:p>
            <a:r>
              <a:rPr lang="en-AU" dirty="0" smtClean="0"/>
              <a:t>96 hours awarded in next observing cycle (everything above +28.5 degrees)</a:t>
            </a:r>
          </a:p>
          <a:p>
            <a:pPr lvl="1"/>
            <a:r>
              <a:rPr lang="en-AU" dirty="0" smtClean="0"/>
              <a:t>Expect to find 10,000 – 15,000 calibrator sources</a:t>
            </a:r>
            <a:endParaRPr lang="en-AU" dirty="0"/>
          </a:p>
        </p:txBody>
      </p:sp>
    </p:spTree>
    <p:extLst>
      <p:ext uri="{BB962C8B-B14F-4D97-AF65-F5344CB8AC3E}">
        <p14:creationId xmlns:p14="http://schemas.microsoft.com/office/powerpoint/2010/main" val="28418661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a:t>
            </a:r>
            <a:r>
              <a:rPr lang="en-AU" dirty="0" smtClean="0"/>
              <a:t>low-frequency VLBI</a:t>
            </a:r>
            <a:r>
              <a:rPr lang="en-AU" dirty="0" smtClean="0"/>
              <a:t>?</a:t>
            </a:r>
            <a:endParaRPr lang="en-AU" dirty="0"/>
          </a:p>
        </p:txBody>
      </p:sp>
      <p:sp>
        <p:nvSpPr>
          <p:cNvPr id="3" name="Content Placeholder 2"/>
          <p:cNvSpPr>
            <a:spLocks noGrp="1"/>
          </p:cNvSpPr>
          <p:nvPr>
            <p:ph idx="1"/>
          </p:nvPr>
        </p:nvSpPr>
        <p:spPr/>
        <p:txBody>
          <a:bodyPr>
            <a:normAutofit/>
          </a:bodyPr>
          <a:lstStyle/>
          <a:p>
            <a:r>
              <a:rPr lang="en-AU" dirty="0" smtClean="0"/>
              <a:t>Resolution, resolution, resolution</a:t>
            </a:r>
          </a:p>
          <a:p>
            <a:r>
              <a:rPr lang="en-AU" dirty="0" smtClean="0"/>
              <a:t>For even moderately compact </a:t>
            </a:r>
            <a:r>
              <a:rPr lang="en-AU" dirty="0" smtClean="0"/>
              <a:t>structure </a:t>
            </a:r>
            <a:r>
              <a:rPr lang="en-AU" dirty="0" smtClean="0"/>
              <a:t>at low frequency, </a:t>
            </a:r>
            <a:r>
              <a:rPr lang="en-AU" dirty="0" smtClean="0"/>
              <a:t>you </a:t>
            </a:r>
            <a:r>
              <a:rPr lang="en-AU" b="1" dirty="0" smtClean="0"/>
              <a:t>need</a:t>
            </a:r>
            <a:r>
              <a:rPr lang="en-AU" dirty="0" smtClean="0"/>
              <a:t> long baselines</a:t>
            </a:r>
          </a:p>
          <a:p>
            <a:r>
              <a:rPr lang="en-AU" dirty="0" smtClean="0"/>
              <a:t>0.7” </a:t>
            </a:r>
            <a:r>
              <a:rPr lang="en-AU" dirty="0" smtClean="0"/>
              <a:t>corresponds to:</a:t>
            </a:r>
            <a:endParaRPr lang="en-AU" dirty="0" smtClean="0"/>
          </a:p>
          <a:p>
            <a:pPr lvl="1"/>
            <a:r>
              <a:rPr lang="en-AU" dirty="0" smtClean="0"/>
              <a:t>3 </a:t>
            </a:r>
            <a:r>
              <a:rPr lang="en-AU" dirty="0"/>
              <a:t>km </a:t>
            </a:r>
            <a:r>
              <a:rPr lang="en-AU" dirty="0" smtClean="0"/>
              <a:t>baselines @ </a:t>
            </a:r>
            <a:r>
              <a:rPr lang="en-AU" dirty="0"/>
              <a:t>45 </a:t>
            </a:r>
            <a:r>
              <a:rPr lang="en-AU" dirty="0" smtClean="0"/>
              <a:t>GHz (VLA C array)</a:t>
            </a:r>
          </a:p>
          <a:p>
            <a:pPr lvl="1"/>
            <a:r>
              <a:rPr lang="en-AU" dirty="0"/>
              <a:t>9</a:t>
            </a:r>
            <a:r>
              <a:rPr lang="en-AU" dirty="0" smtClean="0"/>
              <a:t> km baselines @ 15 GHz (VLA B array)</a:t>
            </a:r>
          </a:p>
          <a:p>
            <a:pPr lvl="1"/>
            <a:r>
              <a:rPr lang="en-AU" dirty="0" smtClean="0"/>
              <a:t>27 km baselines @ 4.5 GHz (</a:t>
            </a:r>
            <a:r>
              <a:rPr lang="en-AU" dirty="0"/>
              <a:t>VLA </a:t>
            </a:r>
            <a:r>
              <a:rPr lang="en-AU" dirty="0" smtClean="0"/>
              <a:t>A array)</a:t>
            </a:r>
          </a:p>
          <a:p>
            <a:pPr lvl="1"/>
            <a:r>
              <a:rPr lang="en-AU" dirty="0" smtClean="0"/>
              <a:t>100 km baselines @ 1.4 GHz (E-MERLIN)</a:t>
            </a:r>
          </a:p>
          <a:p>
            <a:pPr lvl="1"/>
            <a:r>
              <a:rPr lang="en-AU" dirty="0" smtClean="0"/>
              <a:t>1200 km baselines @ 120 MHz (Intl. LOFAR)</a:t>
            </a:r>
            <a:endParaRPr lang="en-AU" dirty="0"/>
          </a:p>
        </p:txBody>
      </p:sp>
    </p:spTree>
    <p:extLst>
      <p:ext uri="{BB962C8B-B14F-4D97-AF65-F5344CB8AC3E}">
        <p14:creationId xmlns:p14="http://schemas.microsoft.com/office/powerpoint/2010/main" val="3280423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Supercharged calibration</a:t>
            </a:r>
            <a:endParaRPr lang="en-AU" dirty="0"/>
          </a:p>
        </p:txBody>
      </p:sp>
      <p:grpSp>
        <p:nvGrpSpPr>
          <p:cNvPr id="4" name="Group 3"/>
          <p:cNvGrpSpPr/>
          <p:nvPr/>
        </p:nvGrpSpPr>
        <p:grpSpPr>
          <a:xfrm>
            <a:off x="2375647" y="1815067"/>
            <a:ext cx="1389529" cy="4322483"/>
            <a:chOff x="2375647" y="1815067"/>
            <a:chExt cx="1389529" cy="4322483"/>
          </a:xfrm>
        </p:grpSpPr>
        <p:sp>
          <p:nvSpPr>
            <p:cNvPr id="5" name="Rectangle 4"/>
            <p:cNvSpPr/>
            <p:nvPr/>
          </p:nvSpPr>
          <p:spPr>
            <a:xfrm>
              <a:off x="2375647" y="1815067"/>
              <a:ext cx="1389529" cy="4322483"/>
            </a:xfrm>
            <a:prstGeom prst="rect">
              <a:avLst/>
            </a:prstGeom>
            <a:solidFill>
              <a:schemeClr val="bg1">
                <a:lumMod val="75000"/>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TextBox 5"/>
            <p:cNvSpPr txBox="1"/>
            <p:nvPr/>
          </p:nvSpPr>
          <p:spPr>
            <a:xfrm>
              <a:off x="2887111" y="1978531"/>
              <a:ext cx="878065" cy="369332"/>
            </a:xfrm>
            <a:prstGeom prst="rect">
              <a:avLst/>
            </a:prstGeom>
            <a:noFill/>
          </p:spPr>
          <p:txBody>
            <a:bodyPr wrap="none" rtlCol="0">
              <a:spAutoFit/>
            </a:bodyPr>
            <a:lstStyle/>
            <a:p>
              <a:r>
                <a:rPr lang="en-AU" dirty="0" smtClean="0"/>
                <a:t>LOFAR</a:t>
              </a:r>
              <a:endParaRPr lang="en-AU" dirty="0"/>
            </a:p>
          </p:txBody>
        </p:sp>
      </p:grpSp>
      <p:cxnSp>
        <p:nvCxnSpPr>
          <p:cNvPr id="10" name="Straight Arrow Connector 9"/>
          <p:cNvCxnSpPr/>
          <p:nvPr/>
        </p:nvCxnSpPr>
        <p:spPr>
          <a:xfrm>
            <a:off x="2076823" y="6122609"/>
            <a:ext cx="657411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076822" y="1815067"/>
            <a:ext cx="29883" cy="43075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165411" y="3812099"/>
            <a:ext cx="715648" cy="369332"/>
          </a:xfrm>
          <a:prstGeom prst="rect">
            <a:avLst/>
          </a:prstGeom>
          <a:noFill/>
        </p:spPr>
        <p:txBody>
          <a:bodyPr wrap="none" rtlCol="0">
            <a:spAutoFit/>
          </a:bodyPr>
          <a:lstStyle/>
          <a:p>
            <a:r>
              <a:rPr lang="en-AU" dirty="0" smtClean="0"/>
              <a:t>Phase</a:t>
            </a:r>
            <a:endParaRPr lang="en-AU" dirty="0"/>
          </a:p>
        </p:txBody>
      </p:sp>
      <p:sp>
        <p:nvSpPr>
          <p:cNvPr id="13" name="TextBox 12"/>
          <p:cNvSpPr txBox="1"/>
          <p:nvPr/>
        </p:nvSpPr>
        <p:spPr>
          <a:xfrm>
            <a:off x="3951386" y="6296531"/>
            <a:ext cx="1149361" cy="369332"/>
          </a:xfrm>
          <a:prstGeom prst="rect">
            <a:avLst/>
          </a:prstGeom>
          <a:noFill/>
        </p:spPr>
        <p:txBody>
          <a:bodyPr wrap="none" rtlCol="0">
            <a:spAutoFit/>
          </a:bodyPr>
          <a:lstStyle/>
          <a:p>
            <a:r>
              <a:rPr lang="en-AU" dirty="0" smtClean="0"/>
              <a:t>Frequency</a:t>
            </a:r>
            <a:endParaRPr lang="en-AU" dirty="0"/>
          </a:p>
        </p:txBody>
      </p:sp>
      <p:cxnSp>
        <p:nvCxnSpPr>
          <p:cNvPr id="14" name="Straight Arrow Connector 13"/>
          <p:cNvCxnSpPr/>
          <p:nvPr/>
        </p:nvCxnSpPr>
        <p:spPr>
          <a:xfrm flipV="1">
            <a:off x="2076822" y="5256021"/>
            <a:ext cx="5363883" cy="866588"/>
          </a:xfrm>
          <a:prstGeom prst="straightConnector1">
            <a:avLst/>
          </a:prstGeom>
          <a:ln>
            <a:solidFill>
              <a:srgbClr val="008000"/>
            </a:solidFill>
            <a:prstDash val="dash"/>
            <a:tailEnd type="none"/>
          </a:ln>
        </p:spPr>
        <p:style>
          <a:lnRef idx="2">
            <a:schemeClr val="accent1"/>
          </a:lnRef>
          <a:fillRef idx="0">
            <a:schemeClr val="accent1"/>
          </a:fillRef>
          <a:effectRef idx="1">
            <a:schemeClr val="accent1"/>
          </a:effectRef>
          <a:fontRef idx="minor">
            <a:schemeClr val="tx1"/>
          </a:fontRef>
        </p:style>
      </p:cxnSp>
      <p:sp>
        <p:nvSpPr>
          <p:cNvPr id="15" name="Freeform 14"/>
          <p:cNvSpPr/>
          <p:nvPr/>
        </p:nvSpPr>
        <p:spPr>
          <a:xfrm>
            <a:off x="2360706" y="1909197"/>
            <a:ext cx="4900706" cy="4213412"/>
          </a:xfrm>
          <a:custGeom>
            <a:avLst/>
            <a:gdLst>
              <a:gd name="connsiteX0" fmla="*/ 0 w 5050118"/>
              <a:gd name="connsiteY0" fmla="*/ 0 h 4213412"/>
              <a:gd name="connsiteX1" fmla="*/ 149412 w 5050118"/>
              <a:gd name="connsiteY1" fmla="*/ 926353 h 4213412"/>
              <a:gd name="connsiteX2" fmla="*/ 388471 w 5050118"/>
              <a:gd name="connsiteY2" fmla="*/ 2046942 h 4213412"/>
              <a:gd name="connsiteX3" fmla="*/ 866588 w 5050118"/>
              <a:gd name="connsiteY3" fmla="*/ 3137648 h 4213412"/>
              <a:gd name="connsiteX4" fmla="*/ 1718235 w 5050118"/>
              <a:gd name="connsiteY4" fmla="*/ 3854824 h 4213412"/>
              <a:gd name="connsiteX5" fmla="*/ 3391647 w 5050118"/>
              <a:gd name="connsiteY5" fmla="*/ 4153648 h 4213412"/>
              <a:gd name="connsiteX6" fmla="*/ 5050118 w 5050118"/>
              <a:gd name="connsiteY6" fmla="*/ 4213412 h 421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0118" h="4213412">
                <a:moveTo>
                  <a:pt x="0" y="0"/>
                </a:moveTo>
                <a:cubicBezTo>
                  <a:pt x="42333" y="292598"/>
                  <a:pt x="84667" y="585196"/>
                  <a:pt x="149412" y="926353"/>
                </a:cubicBezTo>
                <a:cubicBezTo>
                  <a:pt x="214157" y="1267510"/>
                  <a:pt x="268942" y="1678393"/>
                  <a:pt x="388471" y="2046942"/>
                </a:cubicBezTo>
                <a:cubicBezTo>
                  <a:pt x="508000" y="2415491"/>
                  <a:pt x="644961" y="2836334"/>
                  <a:pt x="866588" y="3137648"/>
                </a:cubicBezTo>
                <a:cubicBezTo>
                  <a:pt x="1088215" y="3438962"/>
                  <a:pt x="1297392" y="3685491"/>
                  <a:pt x="1718235" y="3854824"/>
                </a:cubicBezTo>
                <a:cubicBezTo>
                  <a:pt x="2139078" y="4024157"/>
                  <a:pt x="2836333" y="4093883"/>
                  <a:pt x="3391647" y="4153648"/>
                </a:cubicBezTo>
                <a:cubicBezTo>
                  <a:pt x="3946961" y="4213413"/>
                  <a:pt x="4498539" y="4213412"/>
                  <a:pt x="5050118" y="4213412"/>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16" name="TextBox 15"/>
          <p:cNvSpPr txBox="1"/>
          <p:nvPr/>
        </p:nvSpPr>
        <p:spPr>
          <a:xfrm>
            <a:off x="6886950" y="5313435"/>
            <a:ext cx="748923" cy="369332"/>
          </a:xfrm>
          <a:prstGeom prst="rect">
            <a:avLst/>
          </a:prstGeom>
          <a:noFill/>
        </p:spPr>
        <p:txBody>
          <a:bodyPr wrap="none" rtlCol="0">
            <a:spAutoFit/>
          </a:bodyPr>
          <a:lstStyle/>
          <a:p>
            <a:r>
              <a:rPr lang="en-AU" dirty="0" smtClean="0">
                <a:solidFill>
                  <a:srgbClr val="008000"/>
                </a:solidFill>
              </a:rPr>
              <a:t>Clock</a:t>
            </a:r>
            <a:endParaRPr lang="en-AU" dirty="0">
              <a:solidFill>
                <a:srgbClr val="008000"/>
              </a:solidFill>
            </a:endParaRPr>
          </a:p>
        </p:txBody>
      </p:sp>
      <p:sp>
        <p:nvSpPr>
          <p:cNvPr id="17" name="TextBox 16"/>
          <p:cNvSpPr txBox="1"/>
          <p:nvPr/>
        </p:nvSpPr>
        <p:spPr>
          <a:xfrm>
            <a:off x="6512489" y="5727590"/>
            <a:ext cx="1240093" cy="369332"/>
          </a:xfrm>
          <a:prstGeom prst="rect">
            <a:avLst/>
          </a:prstGeom>
          <a:noFill/>
        </p:spPr>
        <p:txBody>
          <a:bodyPr wrap="none" rtlCol="0">
            <a:spAutoFit/>
          </a:bodyPr>
          <a:lstStyle/>
          <a:p>
            <a:r>
              <a:rPr lang="en-AU" dirty="0" smtClean="0">
                <a:solidFill>
                  <a:srgbClr val="FF6600"/>
                </a:solidFill>
              </a:rPr>
              <a:t>Ionosphere</a:t>
            </a:r>
            <a:endParaRPr lang="en-AU" dirty="0">
              <a:solidFill>
                <a:srgbClr val="FF6600"/>
              </a:solidFill>
            </a:endParaRPr>
          </a:p>
        </p:txBody>
      </p:sp>
      <p:sp>
        <p:nvSpPr>
          <p:cNvPr id="18" name="Freeform 17"/>
          <p:cNvSpPr/>
          <p:nvPr/>
        </p:nvSpPr>
        <p:spPr>
          <a:xfrm>
            <a:off x="2375647" y="1894256"/>
            <a:ext cx="5065059" cy="3692628"/>
          </a:xfrm>
          <a:custGeom>
            <a:avLst/>
            <a:gdLst>
              <a:gd name="connsiteX0" fmla="*/ 0 w 5065059"/>
              <a:gd name="connsiteY0" fmla="*/ 0 h 3692628"/>
              <a:gd name="connsiteX1" fmla="*/ 194235 w 5065059"/>
              <a:gd name="connsiteY1" fmla="*/ 1255059 h 3692628"/>
              <a:gd name="connsiteX2" fmla="*/ 567765 w 5065059"/>
              <a:gd name="connsiteY2" fmla="*/ 2584824 h 3692628"/>
              <a:gd name="connsiteX3" fmla="*/ 1284941 w 5065059"/>
              <a:gd name="connsiteY3" fmla="*/ 3451412 h 3692628"/>
              <a:gd name="connsiteX4" fmla="*/ 2151529 w 5065059"/>
              <a:gd name="connsiteY4" fmla="*/ 3690471 h 3692628"/>
              <a:gd name="connsiteX5" fmla="*/ 3645647 w 5065059"/>
              <a:gd name="connsiteY5" fmla="*/ 3556000 h 3692628"/>
              <a:gd name="connsiteX6" fmla="*/ 5065059 w 5065059"/>
              <a:gd name="connsiteY6" fmla="*/ 3331883 h 369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059" h="3692628">
                <a:moveTo>
                  <a:pt x="0" y="0"/>
                </a:moveTo>
                <a:cubicBezTo>
                  <a:pt x="49804" y="412127"/>
                  <a:pt x="99608" y="824255"/>
                  <a:pt x="194235" y="1255059"/>
                </a:cubicBezTo>
                <a:cubicBezTo>
                  <a:pt x="288863" y="1685863"/>
                  <a:pt x="385981" y="2218765"/>
                  <a:pt x="567765" y="2584824"/>
                </a:cubicBezTo>
                <a:cubicBezTo>
                  <a:pt x="749549" y="2950883"/>
                  <a:pt x="1020980" y="3267138"/>
                  <a:pt x="1284941" y="3451412"/>
                </a:cubicBezTo>
                <a:cubicBezTo>
                  <a:pt x="1548902" y="3635686"/>
                  <a:pt x="1758078" y="3673040"/>
                  <a:pt x="2151529" y="3690471"/>
                </a:cubicBezTo>
                <a:cubicBezTo>
                  <a:pt x="2544980" y="3707902"/>
                  <a:pt x="3160059" y="3615765"/>
                  <a:pt x="3645647" y="3556000"/>
                </a:cubicBezTo>
                <a:cubicBezTo>
                  <a:pt x="4131235" y="3496235"/>
                  <a:pt x="5065059" y="3331883"/>
                  <a:pt x="5065059" y="333188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19" name="TextBox 18"/>
          <p:cNvSpPr txBox="1"/>
          <p:nvPr/>
        </p:nvSpPr>
        <p:spPr>
          <a:xfrm>
            <a:off x="4457910" y="5220681"/>
            <a:ext cx="642837" cy="369332"/>
          </a:xfrm>
          <a:prstGeom prst="rect">
            <a:avLst/>
          </a:prstGeom>
          <a:noFill/>
        </p:spPr>
        <p:txBody>
          <a:bodyPr wrap="none" rtlCol="0">
            <a:spAutoFit/>
          </a:bodyPr>
          <a:lstStyle/>
          <a:p>
            <a:r>
              <a:rPr lang="en-AU" dirty="0" smtClean="0">
                <a:solidFill>
                  <a:srgbClr val="FF0000"/>
                </a:solidFill>
              </a:rPr>
              <a:t>Total</a:t>
            </a:r>
            <a:endParaRPr lang="en-AU" dirty="0">
              <a:solidFill>
                <a:srgbClr val="FF0000"/>
              </a:solidFill>
            </a:endParaRPr>
          </a:p>
        </p:txBody>
      </p:sp>
      <p:grpSp>
        <p:nvGrpSpPr>
          <p:cNvPr id="20" name="Group 19"/>
          <p:cNvGrpSpPr/>
          <p:nvPr/>
        </p:nvGrpSpPr>
        <p:grpSpPr>
          <a:xfrm>
            <a:off x="2554941" y="3089550"/>
            <a:ext cx="1012825" cy="2198221"/>
            <a:chOff x="2554941" y="3089550"/>
            <a:chExt cx="1012825" cy="2198221"/>
          </a:xfrm>
        </p:grpSpPr>
        <p:cxnSp>
          <p:nvCxnSpPr>
            <p:cNvPr id="21" name="Straight Connector 20"/>
            <p:cNvCxnSpPr/>
            <p:nvPr/>
          </p:nvCxnSpPr>
          <p:spPr>
            <a:xfrm>
              <a:off x="2554941" y="3089550"/>
              <a:ext cx="89647" cy="403412"/>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07341" y="3748136"/>
              <a:ext cx="117475" cy="45696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902800" y="4390606"/>
              <a:ext cx="217665" cy="403412"/>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307230" y="5024246"/>
              <a:ext cx="260536" cy="263525"/>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4125301" y="1815067"/>
            <a:ext cx="4774376" cy="2862323"/>
          </a:xfrm>
          <a:prstGeom prst="rect">
            <a:avLst/>
          </a:prstGeom>
          <a:noFill/>
        </p:spPr>
        <p:txBody>
          <a:bodyPr wrap="none" rtlCol="0">
            <a:spAutoFit/>
          </a:bodyPr>
          <a:lstStyle/>
          <a:p>
            <a:r>
              <a:rPr lang="en-AU" dirty="0" smtClean="0"/>
              <a:t>The number of independent variables</a:t>
            </a:r>
            <a:br>
              <a:rPr lang="en-AU" dirty="0" smtClean="0"/>
            </a:br>
            <a:r>
              <a:rPr lang="en-AU" dirty="0" smtClean="0"/>
              <a:t>is actually quite small:</a:t>
            </a:r>
          </a:p>
          <a:p>
            <a:pPr marL="285750" indent="-285750">
              <a:buFont typeface="Arial"/>
              <a:buChar char="•"/>
            </a:pPr>
            <a:r>
              <a:rPr lang="en-AU" dirty="0" smtClean="0"/>
              <a:t>Non-dispersive delay (and time derivative)</a:t>
            </a:r>
          </a:p>
          <a:p>
            <a:pPr marL="285750" indent="-285750">
              <a:buFont typeface="Arial"/>
              <a:buChar char="•"/>
            </a:pPr>
            <a:r>
              <a:rPr lang="en-AU" dirty="0" smtClean="0"/>
              <a:t>Dispersive delay (and time derivative)</a:t>
            </a:r>
          </a:p>
          <a:p>
            <a:pPr marL="285750" indent="-285750">
              <a:buFont typeface="Arial"/>
              <a:buChar char="•"/>
            </a:pPr>
            <a:r>
              <a:rPr lang="en-AU" dirty="0" smtClean="0"/>
              <a:t>Faraday rotation (and time derivative)</a:t>
            </a:r>
          </a:p>
          <a:p>
            <a:pPr marL="285750" indent="-285750">
              <a:buFont typeface="Arial"/>
              <a:buChar char="•"/>
            </a:pPr>
            <a:r>
              <a:rPr lang="en-AU" dirty="0"/>
              <a:t>Phase </a:t>
            </a:r>
            <a:r>
              <a:rPr lang="en-AU" dirty="0" smtClean="0"/>
              <a:t>offset (and time derivative?)</a:t>
            </a:r>
          </a:p>
          <a:p>
            <a:pPr marL="285750" indent="-285750">
              <a:buFont typeface="Arial"/>
              <a:buChar char="•"/>
            </a:pPr>
            <a:endParaRPr lang="en-AU" dirty="0"/>
          </a:p>
          <a:p>
            <a:r>
              <a:rPr lang="en-AU" dirty="0" smtClean="0"/>
              <a:t>Solution space is very spiky, but can we use </a:t>
            </a:r>
            <a:br>
              <a:rPr lang="en-AU" dirty="0" smtClean="0"/>
            </a:br>
            <a:r>
              <a:rPr lang="en-AU" dirty="0" smtClean="0"/>
              <a:t>existing delay-rate solutions to guide a true </a:t>
            </a:r>
            <a:br>
              <a:rPr lang="en-AU" dirty="0" smtClean="0"/>
            </a:br>
            <a:r>
              <a:rPr lang="en-AU" dirty="0" smtClean="0"/>
              <a:t>global fit? Subject of a highly rated grant proposal.</a:t>
            </a:r>
            <a:endParaRPr lang="en-AU" dirty="0"/>
          </a:p>
        </p:txBody>
      </p:sp>
    </p:spTree>
    <p:extLst>
      <p:ext uri="{BB962C8B-B14F-4D97-AF65-F5344CB8AC3E}">
        <p14:creationId xmlns:p14="http://schemas.microsoft.com/office/powerpoint/2010/main" val="1167510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Conclusions</a:t>
            </a:r>
            <a:endParaRPr lang="en-AU" dirty="0"/>
          </a:p>
        </p:txBody>
      </p:sp>
      <p:sp>
        <p:nvSpPr>
          <p:cNvPr id="3" name="Content Placeholder 2"/>
          <p:cNvSpPr>
            <a:spLocks noGrp="1"/>
          </p:cNvSpPr>
          <p:nvPr>
            <p:ph idx="1"/>
          </p:nvPr>
        </p:nvSpPr>
        <p:spPr/>
        <p:txBody>
          <a:bodyPr/>
          <a:lstStyle/>
          <a:p>
            <a:r>
              <a:rPr lang="en-AU" dirty="0" smtClean="0"/>
              <a:t>International LOFAR offers sub-</a:t>
            </a:r>
            <a:r>
              <a:rPr lang="en-AU" dirty="0" err="1" smtClean="0"/>
              <a:t>arcsecond</a:t>
            </a:r>
            <a:r>
              <a:rPr lang="en-AU" dirty="0" smtClean="0"/>
              <a:t> imaging at metre wavelengths for the first time</a:t>
            </a:r>
          </a:p>
          <a:p>
            <a:r>
              <a:rPr lang="en-AU" dirty="0" smtClean="0"/>
              <a:t>It’s not that hard! Standard VLBI tools will get you a dynamic ranges &gt;&gt; 1000:1</a:t>
            </a:r>
          </a:p>
          <a:p>
            <a:r>
              <a:rPr lang="en-AU" dirty="0" smtClean="0"/>
              <a:t>Even better sensitivity and fidelity expected once true dispersive delay +  dispersive delay rate solve is implemented</a:t>
            </a:r>
            <a:endParaRPr lang="en-AU" dirty="0"/>
          </a:p>
        </p:txBody>
      </p:sp>
    </p:spTree>
    <p:extLst>
      <p:ext uri="{BB962C8B-B14F-4D97-AF65-F5344CB8AC3E}">
        <p14:creationId xmlns:p14="http://schemas.microsoft.com/office/powerpoint/2010/main" val="26249115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International LOFAR</a:t>
            </a:r>
            <a:endParaRPr lang="en-AU" dirty="0"/>
          </a:p>
        </p:txBody>
      </p:sp>
      <p:pic>
        <p:nvPicPr>
          <p:cNvPr id="4" name="Content Placeholder 3"/>
          <p:cNvPicPr>
            <a:picLocks noGrp="1" noChangeAspect="1"/>
          </p:cNvPicPr>
          <p:nvPr>
            <p:ph idx="1"/>
          </p:nvPr>
        </p:nvPicPr>
        <p:blipFill>
          <a:blip r:embed="rId2"/>
          <a:srcRect t="7324" b="7324"/>
          <a:stretch>
            <a:fillRect/>
          </a:stretch>
        </p:blipFill>
        <p:spPr/>
      </p:pic>
    </p:spTree>
    <p:extLst>
      <p:ext uri="{BB962C8B-B14F-4D97-AF65-F5344CB8AC3E}">
        <p14:creationId xmlns:p14="http://schemas.microsoft.com/office/powerpoint/2010/main" val="38994566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71296" y="1417638"/>
            <a:ext cx="7414115" cy="5240853"/>
          </a:xfrm>
          <a:prstGeom prst="rect">
            <a:avLst/>
          </a:prstGeom>
        </p:spPr>
      </p:pic>
      <p:sp>
        <p:nvSpPr>
          <p:cNvPr id="2" name="Title 1"/>
          <p:cNvSpPr>
            <a:spLocks noGrp="1"/>
          </p:cNvSpPr>
          <p:nvPr>
            <p:ph type="title"/>
          </p:nvPr>
        </p:nvSpPr>
        <p:spPr/>
        <p:txBody>
          <a:bodyPr/>
          <a:lstStyle/>
          <a:p>
            <a:r>
              <a:rPr lang="en-AU" dirty="0" smtClean="0"/>
              <a:t>International LOFAR now…</a:t>
            </a:r>
            <a:endParaRPr lang="en-AU" dirty="0"/>
          </a:p>
        </p:txBody>
      </p:sp>
      <p:sp>
        <p:nvSpPr>
          <p:cNvPr id="5" name="TextBox 4"/>
          <p:cNvSpPr txBox="1"/>
          <p:nvPr/>
        </p:nvSpPr>
        <p:spPr>
          <a:xfrm>
            <a:off x="1371296" y="1451020"/>
            <a:ext cx="4691529" cy="2400657"/>
          </a:xfrm>
          <a:prstGeom prst="rect">
            <a:avLst/>
          </a:prstGeom>
          <a:solidFill>
            <a:schemeClr val="bg1"/>
          </a:solidFill>
          <a:ln w="28575" cmpd="sng">
            <a:solidFill>
              <a:srgbClr val="4F81BD"/>
            </a:solidFill>
          </a:ln>
          <a:effectLst>
            <a:outerShdw blurRad="50800" dist="38100" dir="2700000" algn="tl" rotWithShape="0">
              <a:prstClr val="black">
                <a:alpha val="40000"/>
              </a:prstClr>
            </a:outerShdw>
          </a:effectLst>
        </p:spPr>
        <p:txBody>
          <a:bodyPr wrap="square" rtlCol="0">
            <a:spAutoFit/>
          </a:bodyPr>
          <a:lstStyle/>
          <a:p>
            <a:r>
              <a:rPr lang="en-AU" sz="2400" b="1" dirty="0" smtClean="0"/>
              <a:t>Basic info</a:t>
            </a:r>
          </a:p>
          <a:p>
            <a:r>
              <a:rPr lang="en-AU" dirty="0" smtClean="0"/>
              <a:t>Max baseline: 1200 km</a:t>
            </a:r>
          </a:p>
          <a:p>
            <a:r>
              <a:rPr lang="en-AU" dirty="0" smtClean="0"/>
              <a:t>Usefully independent stations: ~20</a:t>
            </a:r>
          </a:p>
          <a:p>
            <a:r>
              <a:rPr lang="en-AU" dirty="0"/>
              <a:t>Point source sensitivity: 0.12 </a:t>
            </a:r>
            <a:r>
              <a:rPr lang="en-AU" dirty="0" err="1"/>
              <a:t>mJy</a:t>
            </a:r>
            <a:r>
              <a:rPr lang="en-AU" dirty="0"/>
              <a:t>/beam in 1 </a:t>
            </a:r>
            <a:r>
              <a:rPr lang="en-AU" dirty="0" smtClean="0"/>
              <a:t>hour</a:t>
            </a:r>
          </a:p>
          <a:p>
            <a:r>
              <a:rPr lang="en-AU" dirty="0" smtClean="0"/>
              <a:t>Frequency range: 15-90 MHz, 110-240 MHz</a:t>
            </a:r>
          </a:p>
          <a:p>
            <a:r>
              <a:rPr lang="en-AU" dirty="0" smtClean="0"/>
              <a:t>Instantaneous bandwidth: 96 MHz</a:t>
            </a:r>
          </a:p>
          <a:p>
            <a:r>
              <a:rPr lang="en-AU" dirty="0" smtClean="0"/>
              <a:t>Primary </a:t>
            </a:r>
            <a:r>
              <a:rPr lang="en-AU" dirty="0" err="1" smtClean="0"/>
              <a:t>FoV</a:t>
            </a:r>
            <a:r>
              <a:rPr lang="en-AU" dirty="0" smtClean="0"/>
              <a:t>: 3+ degrees (frequency dependent)</a:t>
            </a:r>
          </a:p>
          <a:p>
            <a:r>
              <a:rPr lang="en-AU" dirty="0" smtClean="0"/>
              <a:t>Number of beams: many (bandwidth division)</a:t>
            </a:r>
          </a:p>
        </p:txBody>
      </p:sp>
    </p:spTree>
    <p:extLst>
      <p:ext uri="{BB962C8B-B14F-4D97-AF65-F5344CB8AC3E}">
        <p14:creationId xmlns:p14="http://schemas.microsoft.com/office/powerpoint/2010/main" val="4202919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International LOFAR… and soon</a:t>
            </a:r>
            <a:endParaRPr lang="en-AU" dirty="0"/>
          </a:p>
        </p:txBody>
      </p:sp>
      <p:pic>
        <p:nvPicPr>
          <p:cNvPr id="5" name="Picture 4"/>
          <p:cNvPicPr>
            <a:picLocks noChangeAspect="1"/>
          </p:cNvPicPr>
          <p:nvPr/>
        </p:nvPicPr>
        <p:blipFill>
          <a:blip r:embed="rId2"/>
          <a:stretch>
            <a:fillRect/>
          </a:stretch>
        </p:blipFill>
        <p:spPr>
          <a:xfrm>
            <a:off x="1087780" y="1763059"/>
            <a:ext cx="8056219" cy="4811059"/>
          </a:xfrm>
          <a:prstGeom prst="rect">
            <a:avLst/>
          </a:prstGeom>
        </p:spPr>
      </p:pic>
      <p:sp>
        <p:nvSpPr>
          <p:cNvPr id="6" name="TextBox 5"/>
          <p:cNvSpPr txBox="1"/>
          <p:nvPr/>
        </p:nvSpPr>
        <p:spPr>
          <a:xfrm>
            <a:off x="1087780" y="1451023"/>
            <a:ext cx="4691529" cy="2400657"/>
          </a:xfrm>
          <a:prstGeom prst="rect">
            <a:avLst/>
          </a:prstGeom>
          <a:solidFill>
            <a:schemeClr val="bg1"/>
          </a:solidFill>
          <a:ln w="28575" cmpd="sng">
            <a:solidFill>
              <a:srgbClr val="4F81BD"/>
            </a:solidFill>
          </a:ln>
          <a:effectLst>
            <a:outerShdw blurRad="50800" dist="38100" dir="2700000" algn="tl" rotWithShape="0">
              <a:prstClr val="black">
                <a:alpha val="40000"/>
              </a:prstClr>
            </a:outerShdw>
          </a:effectLst>
        </p:spPr>
        <p:txBody>
          <a:bodyPr wrap="square" rtlCol="0">
            <a:spAutoFit/>
          </a:bodyPr>
          <a:lstStyle/>
          <a:p>
            <a:r>
              <a:rPr lang="en-AU" sz="2400" b="1" dirty="0" smtClean="0"/>
              <a:t>Basic info</a:t>
            </a:r>
          </a:p>
          <a:p>
            <a:r>
              <a:rPr lang="en-AU" dirty="0" smtClean="0"/>
              <a:t>Max baseline: </a:t>
            </a:r>
            <a:r>
              <a:rPr lang="en-AU" dirty="0" smtClean="0">
                <a:solidFill>
                  <a:srgbClr val="800000"/>
                </a:solidFill>
              </a:rPr>
              <a:t>1550</a:t>
            </a:r>
            <a:r>
              <a:rPr lang="en-AU" dirty="0" smtClean="0"/>
              <a:t> km</a:t>
            </a:r>
          </a:p>
          <a:p>
            <a:r>
              <a:rPr lang="en-AU" dirty="0"/>
              <a:t>Usefully independent stations: </a:t>
            </a:r>
            <a:r>
              <a:rPr lang="en-AU" dirty="0" smtClean="0"/>
              <a:t>~</a:t>
            </a:r>
            <a:r>
              <a:rPr lang="en-AU" dirty="0" smtClean="0">
                <a:solidFill>
                  <a:srgbClr val="800000"/>
                </a:solidFill>
              </a:rPr>
              <a:t>25</a:t>
            </a:r>
          </a:p>
          <a:p>
            <a:r>
              <a:rPr lang="en-AU" dirty="0" smtClean="0"/>
              <a:t>Point </a:t>
            </a:r>
            <a:r>
              <a:rPr lang="en-AU" dirty="0"/>
              <a:t>source sensitivity: </a:t>
            </a:r>
            <a:r>
              <a:rPr lang="en-AU" dirty="0">
                <a:solidFill>
                  <a:srgbClr val="800000"/>
                </a:solidFill>
              </a:rPr>
              <a:t>0.1</a:t>
            </a:r>
            <a:r>
              <a:rPr lang="en-AU" dirty="0"/>
              <a:t> </a:t>
            </a:r>
            <a:r>
              <a:rPr lang="en-AU" dirty="0" err="1"/>
              <a:t>mJy</a:t>
            </a:r>
            <a:r>
              <a:rPr lang="en-AU" dirty="0"/>
              <a:t>/beam in 1 </a:t>
            </a:r>
            <a:r>
              <a:rPr lang="en-AU" dirty="0" smtClean="0"/>
              <a:t>hour</a:t>
            </a:r>
            <a:endParaRPr lang="en-AU" dirty="0" smtClean="0">
              <a:solidFill>
                <a:srgbClr val="800000"/>
              </a:solidFill>
            </a:endParaRPr>
          </a:p>
          <a:p>
            <a:r>
              <a:rPr lang="en-AU" dirty="0" smtClean="0"/>
              <a:t>Frequency range: 15-90 MHz, 110-240 MHz</a:t>
            </a:r>
          </a:p>
          <a:p>
            <a:r>
              <a:rPr lang="en-AU" dirty="0" smtClean="0"/>
              <a:t>Instantaneous bandwidth: 96 MHz</a:t>
            </a:r>
          </a:p>
          <a:p>
            <a:r>
              <a:rPr lang="en-AU" dirty="0" smtClean="0"/>
              <a:t>Primary </a:t>
            </a:r>
            <a:r>
              <a:rPr lang="en-AU" dirty="0" err="1" smtClean="0"/>
              <a:t>FoV</a:t>
            </a:r>
            <a:r>
              <a:rPr lang="en-AU" dirty="0" smtClean="0"/>
              <a:t>: 3+ degrees (frequency dependent)</a:t>
            </a:r>
          </a:p>
          <a:p>
            <a:r>
              <a:rPr lang="en-AU" dirty="0" smtClean="0"/>
              <a:t>Number of beams: many (bandwidth division)</a:t>
            </a:r>
          </a:p>
        </p:txBody>
      </p:sp>
    </p:spTree>
    <p:extLst>
      <p:ext uri="{BB962C8B-B14F-4D97-AF65-F5344CB8AC3E}">
        <p14:creationId xmlns:p14="http://schemas.microsoft.com/office/powerpoint/2010/main" val="1392941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Differences with traditional VLBI</a:t>
            </a:r>
            <a:endParaRPr lang="en-AU" dirty="0"/>
          </a:p>
        </p:txBody>
      </p:sp>
      <p:sp>
        <p:nvSpPr>
          <p:cNvPr id="3" name="Content Placeholder 2"/>
          <p:cNvSpPr>
            <a:spLocks noGrp="1"/>
          </p:cNvSpPr>
          <p:nvPr>
            <p:ph idx="1"/>
          </p:nvPr>
        </p:nvSpPr>
        <p:spPr/>
        <p:txBody>
          <a:bodyPr/>
          <a:lstStyle/>
          <a:p>
            <a:r>
              <a:rPr lang="en-AU" dirty="0" smtClean="0"/>
              <a:t>Sensitivity is squeezed front and back:</a:t>
            </a:r>
          </a:p>
          <a:p>
            <a:pPr lvl="1"/>
            <a:r>
              <a:rPr lang="en-AU" dirty="0" smtClean="0"/>
              <a:t>Sky noise is higher</a:t>
            </a:r>
          </a:p>
          <a:p>
            <a:pPr lvl="1"/>
            <a:r>
              <a:rPr lang="en-AU" dirty="0" smtClean="0"/>
              <a:t>Calibrator sources are fainter (most compact sources are flat or inverted)</a:t>
            </a:r>
          </a:p>
          <a:p>
            <a:r>
              <a:rPr lang="en-AU" dirty="0" smtClean="0"/>
              <a:t>But we have a lot of collecting area, which helps to compensate:</a:t>
            </a:r>
          </a:p>
          <a:p>
            <a:pPr lvl="1"/>
            <a:r>
              <a:rPr lang="en-AU" dirty="0" smtClean="0"/>
              <a:t>Single international station 2,000 m</a:t>
            </a:r>
            <a:r>
              <a:rPr lang="en-AU" baseline="30000" dirty="0"/>
              <a:t>2</a:t>
            </a:r>
            <a:r>
              <a:rPr lang="en-AU" dirty="0" smtClean="0"/>
              <a:t>, 800 Jy</a:t>
            </a:r>
          </a:p>
          <a:p>
            <a:pPr lvl="1"/>
            <a:r>
              <a:rPr lang="en-AU" dirty="0" smtClean="0"/>
              <a:t>Combined core stations: 25,000 m</a:t>
            </a:r>
            <a:r>
              <a:rPr lang="en-AU" baseline="30000" dirty="0"/>
              <a:t>2</a:t>
            </a:r>
            <a:r>
              <a:rPr lang="en-AU" dirty="0" smtClean="0"/>
              <a:t>, 65 Jy</a:t>
            </a:r>
            <a:endParaRPr lang="en-AU" dirty="0"/>
          </a:p>
        </p:txBody>
      </p:sp>
    </p:spTree>
    <p:extLst>
      <p:ext uri="{BB962C8B-B14F-4D97-AF65-F5344CB8AC3E}">
        <p14:creationId xmlns:p14="http://schemas.microsoft.com/office/powerpoint/2010/main" val="2908146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Differences with traditional VLBI</a:t>
            </a:r>
            <a:endParaRPr lang="en-AU" dirty="0"/>
          </a:p>
        </p:txBody>
      </p:sp>
      <p:sp>
        <p:nvSpPr>
          <p:cNvPr id="3" name="Content Placeholder 2"/>
          <p:cNvSpPr>
            <a:spLocks noGrp="1"/>
          </p:cNvSpPr>
          <p:nvPr>
            <p:ph idx="1"/>
          </p:nvPr>
        </p:nvSpPr>
        <p:spPr/>
        <p:txBody>
          <a:bodyPr/>
          <a:lstStyle/>
          <a:p>
            <a:r>
              <a:rPr lang="en-AU" dirty="0" smtClean="0"/>
              <a:t>The real killer is the ionosphere:</a:t>
            </a:r>
          </a:p>
          <a:p>
            <a:pPr lvl="1"/>
            <a:r>
              <a:rPr lang="en-AU" dirty="0" err="1"/>
              <a:t>d</a:t>
            </a:r>
            <a:r>
              <a:rPr lang="en-AU" dirty="0" err="1" smtClean="0"/>
              <a:t>elay</a:t>
            </a:r>
            <a:r>
              <a:rPr lang="en-AU" baseline="-25000" dirty="0" err="1" smtClean="0"/>
              <a:t>iono</a:t>
            </a:r>
            <a:r>
              <a:rPr lang="en-AU" dirty="0" smtClean="0"/>
              <a:t> </a:t>
            </a:r>
            <a:r>
              <a:rPr lang="en-US" dirty="0" smtClean="0">
                <a:sym typeface="Symbol"/>
              </a:rPr>
              <a:t></a:t>
            </a:r>
            <a:r>
              <a:rPr lang="en-AU" dirty="0" err="1">
                <a:sym typeface="Symbol"/>
              </a:rPr>
              <a:t> </a:t>
            </a:r>
            <a:r>
              <a:rPr lang="en-US" dirty="0" smtClean="0">
                <a:sym typeface="Symbol"/>
              </a:rPr>
              <a:t></a:t>
            </a:r>
            <a:r>
              <a:rPr lang="en-AU" baseline="30000" dirty="0" smtClean="0"/>
              <a:t>2</a:t>
            </a:r>
          </a:p>
          <a:p>
            <a:pPr lvl="1"/>
            <a:r>
              <a:rPr lang="en-AU" dirty="0" smtClean="0"/>
              <a:t>At 1.4 GHz, you get delay ~ few ns</a:t>
            </a:r>
          </a:p>
          <a:p>
            <a:pPr lvl="1"/>
            <a:r>
              <a:rPr lang="en-AU" dirty="0" smtClean="0"/>
              <a:t>At 0.14 GHz, you get delay ~ few 100 ns!</a:t>
            </a:r>
          </a:p>
          <a:p>
            <a:pPr lvl="2"/>
            <a:r>
              <a:rPr lang="en-AU" dirty="0" smtClean="0"/>
              <a:t>And 2x greater at 120 MHz </a:t>
            </a:r>
            <a:r>
              <a:rPr lang="en-AU" dirty="0" err="1" smtClean="0"/>
              <a:t>vs</a:t>
            </a:r>
            <a:r>
              <a:rPr lang="en-AU" dirty="0" smtClean="0"/>
              <a:t> 170 MHz…</a:t>
            </a:r>
            <a:endParaRPr lang="en-AU" dirty="0"/>
          </a:p>
          <a:p>
            <a:pPr lvl="1"/>
            <a:endParaRPr lang="en-AU" dirty="0"/>
          </a:p>
        </p:txBody>
      </p:sp>
    </p:spTree>
    <p:extLst>
      <p:ext uri="{BB962C8B-B14F-4D97-AF65-F5344CB8AC3E}">
        <p14:creationId xmlns:p14="http://schemas.microsoft.com/office/powerpoint/2010/main" val="27279720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375647" y="1815067"/>
            <a:ext cx="1389529" cy="4322483"/>
            <a:chOff x="2375647" y="1815067"/>
            <a:chExt cx="1389529" cy="4322483"/>
          </a:xfrm>
        </p:grpSpPr>
        <p:sp>
          <p:nvSpPr>
            <p:cNvPr id="14" name="Rectangle 13"/>
            <p:cNvSpPr/>
            <p:nvPr/>
          </p:nvSpPr>
          <p:spPr>
            <a:xfrm>
              <a:off x="2375647" y="1815067"/>
              <a:ext cx="1389529" cy="4322483"/>
            </a:xfrm>
            <a:prstGeom prst="rect">
              <a:avLst/>
            </a:prstGeom>
            <a:solidFill>
              <a:schemeClr val="bg1">
                <a:lumMod val="75000"/>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TextBox 14"/>
            <p:cNvSpPr txBox="1"/>
            <p:nvPr/>
          </p:nvSpPr>
          <p:spPr>
            <a:xfrm>
              <a:off x="2887111" y="1978531"/>
              <a:ext cx="878065" cy="369332"/>
            </a:xfrm>
            <a:prstGeom prst="rect">
              <a:avLst/>
            </a:prstGeom>
            <a:noFill/>
          </p:spPr>
          <p:txBody>
            <a:bodyPr wrap="none" rtlCol="0">
              <a:spAutoFit/>
            </a:bodyPr>
            <a:lstStyle/>
            <a:p>
              <a:r>
                <a:rPr lang="en-AU" dirty="0" smtClean="0"/>
                <a:t>LOFAR</a:t>
              </a:r>
              <a:endParaRPr lang="en-AU" dirty="0"/>
            </a:p>
          </p:txBody>
        </p:sp>
      </p:grpSp>
      <p:grpSp>
        <p:nvGrpSpPr>
          <p:cNvPr id="28" name="Group 27"/>
          <p:cNvGrpSpPr/>
          <p:nvPr/>
        </p:nvGrpSpPr>
        <p:grpSpPr>
          <a:xfrm>
            <a:off x="6437758" y="1804321"/>
            <a:ext cx="2077576" cy="4322483"/>
            <a:chOff x="6437758" y="1804321"/>
            <a:chExt cx="2077576" cy="4322483"/>
          </a:xfrm>
        </p:grpSpPr>
        <p:sp>
          <p:nvSpPr>
            <p:cNvPr id="25" name="Rectangle 24"/>
            <p:cNvSpPr/>
            <p:nvPr/>
          </p:nvSpPr>
          <p:spPr>
            <a:xfrm>
              <a:off x="6437758" y="1804321"/>
              <a:ext cx="2077576" cy="4322483"/>
            </a:xfrm>
            <a:prstGeom prst="rect">
              <a:avLst/>
            </a:prstGeom>
            <a:solidFill>
              <a:schemeClr val="bg1">
                <a:lumMod val="75000"/>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TextBox 25"/>
            <p:cNvSpPr txBox="1"/>
            <p:nvPr/>
          </p:nvSpPr>
          <p:spPr>
            <a:xfrm>
              <a:off x="6512489" y="1991088"/>
              <a:ext cx="933519" cy="369332"/>
            </a:xfrm>
            <a:prstGeom prst="rect">
              <a:avLst/>
            </a:prstGeom>
            <a:noFill/>
          </p:spPr>
          <p:txBody>
            <a:bodyPr wrap="none" rtlCol="0">
              <a:spAutoFit/>
            </a:bodyPr>
            <a:lstStyle/>
            <a:p>
              <a:r>
                <a:rPr lang="en-AU" dirty="0"/>
                <a:t>c</a:t>
              </a:r>
              <a:r>
                <a:rPr lang="en-AU" dirty="0" smtClean="0"/>
                <a:t>m VLBI</a:t>
              </a:r>
              <a:endParaRPr lang="en-AU" dirty="0"/>
            </a:p>
          </p:txBody>
        </p:sp>
      </p:grpSp>
      <p:sp>
        <p:nvSpPr>
          <p:cNvPr id="2" name="Title 1"/>
          <p:cNvSpPr>
            <a:spLocks noGrp="1"/>
          </p:cNvSpPr>
          <p:nvPr>
            <p:ph type="title"/>
          </p:nvPr>
        </p:nvSpPr>
        <p:spPr/>
        <p:txBody>
          <a:bodyPr/>
          <a:lstStyle/>
          <a:p>
            <a:r>
              <a:rPr lang="en-AU" dirty="0" smtClean="0"/>
              <a:t>Differences with traditional VLBI</a:t>
            </a:r>
            <a:endParaRPr lang="en-AU" dirty="0"/>
          </a:p>
        </p:txBody>
      </p:sp>
      <p:cxnSp>
        <p:nvCxnSpPr>
          <p:cNvPr id="4" name="Straight Arrow Connector 3"/>
          <p:cNvCxnSpPr/>
          <p:nvPr/>
        </p:nvCxnSpPr>
        <p:spPr>
          <a:xfrm>
            <a:off x="2076823" y="6122609"/>
            <a:ext cx="657411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2076822" y="1815067"/>
            <a:ext cx="29883" cy="43075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165411" y="3812099"/>
            <a:ext cx="715648" cy="369332"/>
          </a:xfrm>
          <a:prstGeom prst="rect">
            <a:avLst/>
          </a:prstGeom>
          <a:noFill/>
        </p:spPr>
        <p:txBody>
          <a:bodyPr wrap="none" rtlCol="0">
            <a:spAutoFit/>
          </a:bodyPr>
          <a:lstStyle/>
          <a:p>
            <a:r>
              <a:rPr lang="en-AU" dirty="0" smtClean="0"/>
              <a:t>Phase</a:t>
            </a:r>
            <a:endParaRPr lang="en-AU" dirty="0"/>
          </a:p>
        </p:txBody>
      </p:sp>
      <p:sp>
        <p:nvSpPr>
          <p:cNvPr id="7" name="TextBox 6"/>
          <p:cNvSpPr txBox="1"/>
          <p:nvPr/>
        </p:nvSpPr>
        <p:spPr>
          <a:xfrm>
            <a:off x="3951386" y="6296531"/>
            <a:ext cx="1149361" cy="369332"/>
          </a:xfrm>
          <a:prstGeom prst="rect">
            <a:avLst/>
          </a:prstGeom>
          <a:noFill/>
        </p:spPr>
        <p:txBody>
          <a:bodyPr wrap="none" rtlCol="0">
            <a:spAutoFit/>
          </a:bodyPr>
          <a:lstStyle/>
          <a:p>
            <a:r>
              <a:rPr lang="en-AU" dirty="0" smtClean="0"/>
              <a:t>Frequency</a:t>
            </a:r>
            <a:endParaRPr lang="en-AU" dirty="0"/>
          </a:p>
        </p:txBody>
      </p:sp>
      <p:cxnSp>
        <p:nvCxnSpPr>
          <p:cNvPr id="8" name="Straight Arrow Connector 7"/>
          <p:cNvCxnSpPr/>
          <p:nvPr/>
        </p:nvCxnSpPr>
        <p:spPr>
          <a:xfrm flipV="1">
            <a:off x="2076822" y="5256021"/>
            <a:ext cx="5363883" cy="866588"/>
          </a:xfrm>
          <a:prstGeom prst="straightConnector1">
            <a:avLst/>
          </a:prstGeom>
          <a:ln>
            <a:solidFill>
              <a:srgbClr val="008000"/>
            </a:solidFill>
            <a:prstDash val="dash"/>
            <a:tailEnd type="none"/>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2360706" y="1909197"/>
            <a:ext cx="4900706" cy="4213412"/>
          </a:xfrm>
          <a:custGeom>
            <a:avLst/>
            <a:gdLst>
              <a:gd name="connsiteX0" fmla="*/ 0 w 5050118"/>
              <a:gd name="connsiteY0" fmla="*/ 0 h 4213412"/>
              <a:gd name="connsiteX1" fmla="*/ 149412 w 5050118"/>
              <a:gd name="connsiteY1" fmla="*/ 926353 h 4213412"/>
              <a:gd name="connsiteX2" fmla="*/ 388471 w 5050118"/>
              <a:gd name="connsiteY2" fmla="*/ 2046942 h 4213412"/>
              <a:gd name="connsiteX3" fmla="*/ 866588 w 5050118"/>
              <a:gd name="connsiteY3" fmla="*/ 3137648 h 4213412"/>
              <a:gd name="connsiteX4" fmla="*/ 1718235 w 5050118"/>
              <a:gd name="connsiteY4" fmla="*/ 3854824 h 4213412"/>
              <a:gd name="connsiteX5" fmla="*/ 3391647 w 5050118"/>
              <a:gd name="connsiteY5" fmla="*/ 4153648 h 4213412"/>
              <a:gd name="connsiteX6" fmla="*/ 5050118 w 5050118"/>
              <a:gd name="connsiteY6" fmla="*/ 4213412 h 421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0118" h="4213412">
                <a:moveTo>
                  <a:pt x="0" y="0"/>
                </a:moveTo>
                <a:cubicBezTo>
                  <a:pt x="42333" y="292598"/>
                  <a:pt x="84667" y="585196"/>
                  <a:pt x="149412" y="926353"/>
                </a:cubicBezTo>
                <a:cubicBezTo>
                  <a:pt x="214157" y="1267510"/>
                  <a:pt x="268942" y="1678393"/>
                  <a:pt x="388471" y="2046942"/>
                </a:cubicBezTo>
                <a:cubicBezTo>
                  <a:pt x="508000" y="2415491"/>
                  <a:pt x="644961" y="2836334"/>
                  <a:pt x="866588" y="3137648"/>
                </a:cubicBezTo>
                <a:cubicBezTo>
                  <a:pt x="1088215" y="3438962"/>
                  <a:pt x="1297392" y="3685491"/>
                  <a:pt x="1718235" y="3854824"/>
                </a:cubicBezTo>
                <a:cubicBezTo>
                  <a:pt x="2139078" y="4024157"/>
                  <a:pt x="2836333" y="4093883"/>
                  <a:pt x="3391647" y="4153648"/>
                </a:cubicBezTo>
                <a:cubicBezTo>
                  <a:pt x="3946961" y="4213413"/>
                  <a:pt x="4498539" y="4213412"/>
                  <a:pt x="5050118" y="4213412"/>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10" name="TextBox 9"/>
          <p:cNvSpPr txBox="1"/>
          <p:nvPr/>
        </p:nvSpPr>
        <p:spPr>
          <a:xfrm>
            <a:off x="6886950" y="5313435"/>
            <a:ext cx="748923" cy="369332"/>
          </a:xfrm>
          <a:prstGeom prst="rect">
            <a:avLst/>
          </a:prstGeom>
          <a:noFill/>
        </p:spPr>
        <p:txBody>
          <a:bodyPr wrap="none" rtlCol="0">
            <a:spAutoFit/>
          </a:bodyPr>
          <a:lstStyle/>
          <a:p>
            <a:r>
              <a:rPr lang="en-AU" dirty="0" smtClean="0">
                <a:solidFill>
                  <a:srgbClr val="008000"/>
                </a:solidFill>
              </a:rPr>
              <a:t>Clock</a:t>
            </a:r>
            <a:endParaRPr lang="en-AU" dirty="0">
              <a:solidFill>
                <a:srgbClr val="008000"/>
              </a:solidFill>
            </a:endParaRPr>
          </a:p>
        </p:txBody>
      </p:sp>
      <p:sp>
        <p:nvSpPr>
          <p:cNvPr id="11" name="TextBox 10"/>
          <p:cNvSpPr txBox="1"/>
          <p:nvPr/>
        </p:nvSpPr>
        <p:spPr>
          <a:xfrm>
            <a:off x="6512489" y="5727590"/>
            <a:ext cx="1240093" cy="369332"/>
          </a:xfrm>
          <a:prstGeom prst="rect">
            <a:avLst/>
          </a:prstGeom>
          <a:noFill/>
        </p:spPr>
        <p:txBody>
          <a:bodyPr wrap="none" rtlCol="0">
            <a:spAutoFit/>
          </a:bodyPr>
          <a:lstStyle/>
          <a:p>
            <a:r>
              <a:rPr lang="en-AU" dirty="0" smtClean="0">
                <a:solidFill>
                  <a:srgbClr val="FF6600"/>
                </a:solidFill>
              </a:rPr>
              <a:t>Ionosphere</a:t>
            </a:r>
            <a:endParaRPr lang="en-AU" dirty="0">
              <a:solidFill>
                <a:srgbClr val="FF6600"/>
              </a:solidFill>
            </a:endParaRPr>
          </a:p>
        </p:txBody>
      </p:sp>
      <p:sp>
        <p:nvSpPr>
          <p:cNvPr id="12" name="Freeform 11"/>
          <p:cNvSpPr/>
          <p:nvPr/>
        </p:nvSpPr>
        <p:spPr>
          <a:xfrm>
            <a:off x="2375647" y="1894256"/>
            <a:ext cx="5065059" cy="3692628"/>
          </a:xfrm>
          <a:custGeom>
            <a:avLst/>
            <a:gdLst>
              <a:gd name="connsiteX0" fmla="*/ 0 w 5065059"/>
              <a:gd name="connsiteY0" fmla="*/ 0 h 3692628"/>
              <a:gd name="connsiteX1" fmla="*/ 194235 w 5065059"/>
              <a:gd name="connsiteY1" fmla="*/ 1255059 h 3692628"/>
              <a:gd name="connsiteX2" fmla="*/ 567765 w 5065059"/>
              <a:gd name="connsiteY2" fmla="*/ 2584824 h 3692628"/>
              <a:gd name="connsiteX3" fmla="*/ 1284941 w 5065059"/>
              <a:gd name="connsiteY3" fmla="*/ 3451412 h 3692628"/>
              <a:gd name="connsiteX4" fmla="*/ 2151529 w 5065059"/>
              <a:gd name="connsiteY4" fmla="*/ 3690471 h 3692628"/>
              <a:gd name="connsiteX5" fmla="*/ 3645647 w 5065059"/>
              <a:gd name="connsiteY5" fmla="*/ 3556000 h 3692628"/>
              <a:gd name="connsiteX6" fmla="*/ 5065059 w 5065059"/>
              <a:gd name="connsiteY6" fmla="*/ 3331883 h 369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5059" h="3692628">
                <a:moveTo>
                  <a:pt x="0" y="0"/>
                </a:moveTo>
                <a:cubicBezTo>
                  <a:pt x="49804" y="412127"/>
                  <a:pt x="99608" y="824255"/>
                  <a:pt x="194235" y="1255059"/>
                </a:cubicBezTo>
                <a:cubicBezTo>
                  <a:pt x="288863" y="1685863"/>
                  <a:pt x="385981" y="2218765"/>
                  <a:pt x="567765" y="2584824"/>
                </a:cubicBezTo>
                <a:cubicBezTo>
                  <a:pt x="749549" y="2950883"/>
                  <a:pt x="1020980" y="3267138"/>
                  <a:pt x="1284941" y="3451412"/>
                </a:cubicBezTo>
                <a:cubicBezTo>
                  <a:pt x="1548902" y="3635686"/>
                  <a:pt x="1758078" y="3673040"/>
                  <a:pt x="2151529" y="3690471"/>
                </a:cubicBezTo>
                <a:cubicBezTo>
                  <a:pt x="2544980" y="3707902"/>
                  <a:pt x="3160059" y="3615765"/>
                  <a:pt x="3645647" y="3556000"/>
                </a:cubicBezTo>
                <a:cubicBezTo>
                  <a:pt x="4131235" y="3496235"/>
                  <a:pt x="5065059" y="3331883"/>
                  <a:pt x="5065059" y="333188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13" name="TextBox 12"/>
          <p:cNvSpPr txBox="1"/>
          <p:nvPr/>
        </p:nvSpPr>
        <p:spPr>
          <a:xfrm>
            <a:off x="4457910" y="5220681"/>
            <a:ext cx="642837" cy="369332"/>
          </a:xfrm>
          <a:prstGeom prst="rect">
            <a:avLst/>
          </a:prstGeom>
          <a:noFill/>
        </p:spPr>
        <p:txBody>
          <a:bodyPr wrap="none" rtlCol="0">
            <a:spAutoFit/>
          </a:bodyPr>
          <a:lstStyle/>
          <a:p>
            <a:r>
              <a:rPr lang="en-AU" dirty="0" smtClean="0">
                <a:solidFill>
                  <a:srgbClr val="FF0000"/>
                </a:solidFill>
              </a:rPr>
              <a:t>Total</a:t>
            </a:r>
            <a:endParaRPr lang="en-AU" dirty="0">
              <a:solidFill>
                <a:srgbClr val="FF0000"/>
              </a:solidFill>
            </a:endParaRPr>
          </a:p>
        </p:txBody>
      </p:sp>
      <p:grpSp>
        <p:nvGrpSpPr>
          <p:cNvPr id="30" name="Group 29"/>
          <p:cNvGrpSpPr/>
          <p:nvPr/>
        </p:nvGrpSpPr>
        <p:grpSpPr>
          <a:xfrm>
            <a:off x="2554941" y="3089550"/>
            <a:ext cx="1012825" cy="2198221"/>
            <a:chOff x="2554941" y="3089550"/>
            <a:chExt cx="1012825" cy="2198221"/>
          </a:xfrm>
        </p:grpSpPr>
        <p:cxnSp>
          <p:nvCxnSpPr>
            <p:cNvPr id="16" name="Straight Connector 15"/>
            <p:cNvCxnSpPr/>
            <p:nvPr/>
          </p:nvCxnSpPr>
          <p:spPr>
            <a:xfrm>
              <a:off x="2554941" y="3089550"/>
              <a:ext cx="89647" cy="403412"/>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707341" y="3748136"/>
              <a:ext cx="117475" cy="45696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902800" y="4390606"/>
              <a:ext cx="217665" cy="403412"/>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307230" y="5024246"/>
              <a:ext cx="260536" cy="263525"/>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grpSp>
      <p:cxnSp>
        <p:nvCxnSpPr>
          <p:cNvPr id="20" name="Straight Connector 19"/>
          <p:cNvCxnSpPr/>
          <p:nvPr/>
        </p:nvCxnSpPr>
        <p:spPr>
          <a:xfrm flipV="1">
            <a:off x="6512489" y="5116882"/>
            <a:ext cx="1675276" cy="25867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060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International LOFAR calibration </a:t>
            </a:r>
            <a:endParaRPr lang="en-AU" dirty="0"/>
          </a:p>
        </p:txBody>
      </p:sp>
      <p:sp>
        <p:nvSpPr>
          <p:cNvPr id="3" name="Content Placeholder 2"/>
          <p:cNvSpPr>
            <a:spLocks noGrp="1"/>
          </p:cNvSpPr>
          <p:nvPr>
            <p:ph idx="1"/>
          </p:nvPr>
        </p:nvSpPr>
        <p:spPr/>
        <p:txBody>
          <a:bodyPr/>
          <a:lstStyle/>
          <a:p>
            <a:r>
              <a:rPr lang="en-AU" dirty="0" smtClean="0"/>
              <a:t>A series of “non-standard” (compared to short-baseline LOFAR) steps:</a:t>
            </a:r>
          </a:p>
          <a:p>
            <a:pPr lvl="1"/>
            <a:r>
              <a:rPr lang="en-AU" dirty="0" smtClean="0"/>
              <a:t>Calibrate and phase up core stations into “super-station” (visibility summation, offline)</a:t>
            </a:r>
          </a:p>
          <a:p>
            <a:pPr lvl="1"/>
            <a:r>
              <a:rPr lang="en-AU" dirty="0" smtClean="0"/>
              <a:t>Convert to circular polarisation (avoid problems with Faraday rotation)</a:t>
            </a:r>
          </a:p>
          <a:p>
            <a:pPr lvl="1"/>
            <a:r>
              <a:rPr lang="en-AU" dirty="0" smtClean="0"/>
              <a:t>Aggregate bandwidth in relatively narrow </a:t>
            </a:r>
            <a:r>
              <a:rPr lang="en-AU" dirty="0" err="1" smtClean="0"/>
              <a:t>subbands</a:t>
            </a:r>
            <a:r>
              <a:rPr lang="en-AU" dirty="0" smtClean="0"/>
              <a:t> (2-3 MHz)</a:t>
            </a:r>
          </a:p>
          <a:p>
            <a:pPr lvl="1"/>
            <a:r>
              <a:rPr lang="en-AU" dirty="0" smtClean="0"/>
              <a:t>Solve w/traditional VLBI tools (FRING, CALIB)</a:t>
            </a:r>
          </a:p>
          <a:p>
            <a:pPr lvl="1"/>
            <a:endParaRPr lang="en-AU" dirty="0"/>
          </a:p>
        </p:txBody>
      </p:sp>
    </p:spTree>
    <p:extLst>
      <p:ext uri="{BB962C8B-B14F-4D97-AF65-F5344CB8AC3E}">
        <p14:creationId xmlns:p14="http://schemas.microsoft.com/office/powerpoint/2010/main" val="119270337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8551</TotalTime>
  <Words>921</Words>
  <Application>Microsoft Macintosh PowerPoint</Application>
  <PresentationFormat>On-screen Show (4:3)</PresentationFormat>
  <Paragraphs>124</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Solstice</vt:lpstr>
      <vt:lpstr>International LOFAR</vt:lpstr>
      <vt:lpstr>Why low-frequency VLBI?</vt:lpstr>
      <vt:lpstr>International LOFAR</vt:lpstr>
      <vt:lpstr>International LOFAR now…</vt:lpstr>
      <vt:lpstr>International LOFAR… and soon</vt:lpstr>
      <vt:lpstr>Differences with traditional VLBI</vt:lpstr>
      <vt:lpstr>Differences with traditional VLBI</vt:lpstr>
      <vt:lpstr>Differences with traditional VLBI</vt:lpstr>
      <vt:lpstr>International LOFAR calibration </vt:lpstr>
      <vt:lpstr>Results 1: M82 (Varenius et. al.)</vt:lpstr>
      <vt:lpstr>Results II: Jet acceleration</vt:lpstr>
      <vt:lpstr>Results III: Blazars</vt:lpstr>
      <vt:lpstr>Ongoing developments</vt:lpstr>
      <vt:lpstr>LOFAR Snapshot Calibrator Survey</vt:lpstr>
      <vt:lpstr>LOFAR Snapshot Calibrator Survey</vt:lpstr>
      <vt:lpstr>Snapshot Calibrator Results</vt:lpstr>
      <vt:lpstr>Snapshot Calibrator Results</vt:lpstr>
      <vt:lpstr>LOFAR Snapshot Calibrator Survey</vt:lpstr>
      <vt:lpstr>LOBOS: The next step</vt:lpstr>
      <vt:lpstr>Supercharged calibration</vt:lpstr>
      <vt:lpstr>Conclusions</vt:lpstr>
    </vt:vector>
  </TitlesOfParts>
  <Company>ASTRON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LOFAR Snapshot Calibrator Survey </dc:title>
  <dc:creator>Adam Deller</dc:creator>
  <cp:lastModifiedBy>Adam Deller</cp:lastModifiedBy>
  <cp:revision>72</cp:revision>
  <dcterms:created xsi:type="dcterms:W3CDTF">2014-04-04T09:44:28Z</dcterms:created>
  <dcterms:modified xsi:type="dcterms:W3CDTF">2014-11-11T14:37:31Z</dcterms:modified>
</cp:coreProperties>
</file>