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20"/>
  </p:notesMasterIdLst>
  <p:handoutMasterIdLst>
    <p:handoutMasterId r:id="rId21"/>
  </p:handoutMasterIdLst>
  <p:sldIdLst>
    <p:sldId id="256" r:id="rId2"/>
    <p:sldId id="266" r:id="rId3"/>
    <p:sldId id="267" r:id="rId4"/>
    <p:sldId id="262" r:id="rId5"/>
    <p:sldId id="264" r:id="rId6"/>
    <p:sldId id="265" r:id="rId7"/>
    <p:sldId id="258" r:id="rId8"/>
    <p:sldId id="279" r:id="rId9"/>
    <p:sldId id="281" r:id="rId10"/>
    <p:sldId id="283" r:id="rId11"/>
    <p:sldId id="282" r:id="rId12"/>
    <p:sldId id="285" r:id="rId13"/>
    <p:sldId id="280" r:id="rId14"/>
    <p:sldId id="286" r:id="rId15"/>
    <p:sldId id="284" r:id="rId16"/>
    <p:sldId id="288" r:id="rId17"/>
    <p:sldId id="287" r:id="rId18"/>
    <p:sldId id="278" r:id="rId1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B301B821-A1FF-4177-AEE7-76D212191A09}" styleName="Средний стиль 1 -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69CF1AB2-1976-4502-BF36-3FF5EA218861}" styleName="Средний стиль 4 -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070" autoAdjust="0"/>
    <p:restoredTop sz="81360" autoAdjust="0"/>
  </p:normalViewPr>
  <p:slideViewPr>
    <p:cSldViewPr>
      <p:cViewPr varScale="1">
        <p:scale>
          <a:sx n="71" d="100"/>
          <a:sy n="71" d="100"/>
        </p:scale>
        <p:origin x="-1627" y="-8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86" d="100"/>
          <a:sy n="86" d="100"/>
        </p:scale>
        <p:origin x="3762" y="1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B05C447-6114-41CE-AC05-134796A9DE23}" type="datetimeFigureOut">
              <a:rPr lang="ru-RU" smtClean="0"/>
              <a:pPr/>
              <a:t>11.11.2014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A1B1B72-EC9A-4826-81D4-92A772D1DEF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4976169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4B2E33F-2BC4-4AC4-9C40-605D9E776759}" type="datetimeFigureOut">
              <a:rPr lang="ru-RU" smtClean="0"/>
              <a:pPr/>
              <a:t>11.11.2014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C9EA96D-DBCF-4DAE-A6BE-87CAB369BDC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6756178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sz="140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9EA96D-DBCF-4DAE-A6BE-87CAB369BDCB}" type="slidenum">
              <a:rPr lang="ru-RU" smtClean="0"/>
              <a:pPr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5469376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9EA96D-DBCF-4DAE-A6BE-87CAB369BDCB}" type="slidenum">
              <a:rPr lang="ru-RU" smtClean="0"/>
              <a:pPr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6132513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9EA96D-DBCF-4DAE-A6BE-87CAB369BDCB}" type="slidenum">
              <a:rPr lang="ru-RU" smtClean="0"/>
              <a:pPr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2341605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9EA96D-DBCF-4DAE-A6BE-87CAB369BDCB}" type="slidenum">
              <a:rPr lang="ru-RU" smtClean="0"/>
              <a:pPr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4115239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9EA96D-DBCF-4DAE-A6BE-87CAB369BDCB}" type="slidenum">
              <a:rPr lang="ru-RU" smtClean="0"/>
              <a:pPr/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8490201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9EA96D-DBCF-4DAE-A6BE-87CAB369BDCB}" type="slidenum">
              <a:rPr lang="ru-RU" smtClean="0"/>
              <a:pPr/>
              <a:t>14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6786159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9EA96D-DBCF-4DAE-A6BE-87CAB369BDCB}" type="slidenum">
              <a:rPr lang="ru-RU" smtClean="0"/>
              <a:pPr/>
              <a:t>15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601982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9EA96D-DBCF-4DAE-A6BE-87CAB369BDCB}" type="slidenum">
              <a:rPr lang="ru-RU" smtClean="0"/>
              <a:pPr/>
              <a:t>16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1695539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9EA96D-DBCF-4DAE-A6BE-87CAB369BDCB}" type="slidenum">
              <a:rPr lang="ru-RU" smtClean="0"/>
              <a:pPr/>
              <a:t>17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0167898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9EA96D-DBCF-4DAE-A6BE-87CAB369BDCB}" type="slidenum">
              <a:rPr lang="ru-RU" smtClean="0"/>
              <a:pPr/>
              <a:t>18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6434996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sz="1400" dirty="0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9EA96D-DBCF-4DAE-A6BE-87CAB369BDCB}" type="slidenum">
              <a:rPr lang="ru-RU" smtClean="0"/>
              <a:pPr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3101576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sz="1400" dirty="0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9EA96D-DBCF-4DAE-A6BE-87CAB369BDCB}" type="slidenum">
              <a:rPr lang="ru-RU" smtClean="0"/>
              <a:pPr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0806449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>
          <a:xfrm>
            <a:off x="404664" y="4343400"/>
            <a:ext cx="6192688" cy="4114800"/>
          </a:xfrm>
        </p:spPr>
        <p:txBody>
          <a:bodyPr>
            <a:noAutofit/>
          </a:bodyPr>
          <a:lstStyle/>
          <a:p>
            <a:endParaRPr lang="ru-RU" sz="140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9EA96D-DBCF-4DAE-A6BE-87CAB369BDCB}" type="slidenum">
              <a:rPr lang="ru-RU" smtClean="0"/>
              <a:pPr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0119400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sz="1400" dirty="0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9EA96D-DBCF-4DAE-A6BE-87CAB369BDCB}" type="slidenum">
              <a:rPr lang="ru-RU" smtClean="0"/>
              <a:pPr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6863853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>
          <a:xfrm>
            <a:off x="548680" y="4343400"/>
            <a:ext cx="5904656" cy="4114800"/>
          </a:xfrm>
        </p:spPr>
        <p:txBody>
          <a:bodyPr>
            <a:no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9EA96D-DBCF-4DAE-A6BE-87CAB369BDCB}" type="slidenum">
              <a:rPr lang="ru-RU" smtClean="0"/>
              <a:pPr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960167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sz="1400" dirty="0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9EA96D-DBCF-4DAE-A6BE-87CAB369BDCB}" type="slidenum">
              <a:rPr lang="ru-RU" smtClean="0"/>
              <a:pPr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8754872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sz="140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9EA96D-DBCF-4DAE-A6BE-87CAB369BDCB}" type="slidenum">
              <a:rPr lang="ru-RU" smtClean="0"/>
              <a:pPr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7695597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9EA96D-DBCF-4DAE-A6BE-87CAB369BDCB}" type="slidenum">
              <a:rPr lang="ru-RU" smtClean="0"/>
              <a:pPr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352778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72538" y="6492875"/>
            <a:ext cx="471462" cy="365125"/>
          </a:xfrm>
          <a:prstGeom prst="rect">
            <a:avLst/>
          </a:prstGeom>
        </p:spPr>
        <p:txBody>
          <a:bodyPr/>
          <a:lstStyle/>
          <a:p>
            <a:fld id="{C3ED4E54-52BA-42D2-96D5-0822145474A8}" type="slidenum">
              <a:rPr lang="ru-RU" smtClean="0">
                <a:solidFill>
                  <a:schemeClr val="tx2">
                    <a:lumMod val="60000"/>
                    <a:lumOff val="40000"/>
                  </a:schemeClr>
                </a:solidFill>
                <a:latin typeface="Agency FB" pitchFamily="34" charset="0"/>
              </a:rPr>
              <a:pPr/>
              <a:t>‹#›</a:t>
            </a:fld>
            <a:endParaRPr lang="ru-RU" dirty="0">
              <a:solidFill>
                <a:schemeClr val="tx2">
                  <a:lumMod val="60000"/>
                  <a:lumOff val="40000"/>
                </a:schemeClr>
              </a:solidFill>
              <a:latin typeface="Agency FB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55944B6F-5DD4-4629-AA17-98FE190DD7FA}" type="datetime1">
              <a:rPr lang="ru-RU" smtClean="0"/>
              <a:pPr/>
              <a:t>11.11.2014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FBDA16C-8FF7-46AC-B378-0D3E697E719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1FD0B79-1112-4847-B2F1-7B2B61E145B6}" type="datetime1">
              <a:rPr lang="ru-RU" smtClean="0"/>
              <a:pPr/>
              <a:t>11.11.2014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FBDA16C-8FF7-46AC-B378-0D3E697E719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Номер слайда 5"/>
          <p:cNvSpPr txBox="1">
            <a:spLocks/>
          </p:cNvSpPr>
          <p:nvPr userDrawn="1"/>
        </p:nvSpPr>
        <p:spPr>
          <a:xfrm>
            <a:off x="8672538" y="6492875"/>
            <a:ext cx="471462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3ED4E54-52BA-42D2-96D5-0822145474A8}" type="slidenum">
              <a:rPr kumimoji="0" lang="ru-RU" sz="1800" b="0" i="0" u="none" strike="noStrike" kern="1200" cap="none" spc="0" normalizeH="0" baseline="0" noProof="0" smtClean="0">
                <a:ln>
                  <a:noFill/>
                </a:ln>
                <a:solidFill>
                  <a:schemeClr val="tx2">
                    <a:lumMod val="60000"/>
                    <a:lumOff val="4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schemeClr val="tx2">
                  <a:lumMod val="60000"/>
                  <a:lumOff val="4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B4781D8-D79F-4F24-B1DC-82ECB01125D5}" type="datetime1">
              <a:rPr lang="ru-RU" smtClean="0"/>
              <a:pPr/>
              <a:t>11.11.2014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FBDA16C-8FF7-46AC-B378-0D3E697E719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EAE9964-A062-42A6-A097-6684CE86EB9A}" type="datetime1">
              <a:rPr lang="ru-RU" smtClean="0"/>
              <a:pPr/>
              <a:t>11.11.2014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FBDA16C-8FF7-46AC-B378-0D3E697E719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56A04214-0166-4713-9F0E-215AB005E5BB}" type="datetime1">
              <a:rPr lang="ru-RU" smtClean="0"/>
              <a:pPr/>
              <a:t>11.11.2014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FBDA16C-8FF7-46AC-B378-0D3E697E719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C3D7389-A5ED-4C7E-B994-5C02FB843CEB}" type="datetime1">
              <a:rPr lang="ru-RU" smtClean="0"/>
              <a:pPr/>
              <a:t>11.11.2014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FBDA16C-8FF7-46AC-B378-0D3E697E719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4A7FEBD-4489-4009-85AF-3737F54A22D8}" type="datetime1">
              <a:rPr lang="ru-RU" smtClean="0"/>
              <a:pPr/>
              <a:t>11.11.2014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FBDA16C-8FF7-46AC-B378-0D3E697E719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D546AE5-D71A-4006-8594-DDEF1E30D173}" type="datetime1">
              <a:rPr lang="ru-RU" smtClean="0"/>
              <a:pPr/>
              <a:t>11.11.2014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FBDA16C-8FF7-46AC-B378-0D3E697E719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95218CD-D662-49E5-9C6D-4DB9302E359D}" type="datetime1">
              <a:rPr lang="ru-RU" smtClean="0"/>
              <a:pPr/>
              <a:t>11.11.2014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FBDA16C-8FF7-46AC-B378-0D3E697E719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4"/>
          <p:cNvPicPr>
            <a:picLocks noChangeAspect="1" noChangeArrowheads="1"/>
          </p:cNvPicPr>
          <p:nvPr userDrawn="1"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8501090" y="71414"/>
            <a:ext cx="495273" cy="401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8" name="Прямая соединительная линия 7"/>
          <p:cNvCxnSpPr/>
          <p:nvPr userDrawn="1"/>
        </p:nvCxnSpPr>
        <p:spPr>
          <a:xfrm>
            <a:off x="0" y="500042"/>
            <a:ext cx="9144000" cy="1588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 userDrawn="1"/>
        </p:nvSpPr>
        <p:spPr>
          <a:xfrm>
            <a:off x="142844" y="142852"/>
            <a:ext cx="338612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</a:rPr>
              <a:t>Institute of Applied Astronomy</a:t>
            </a:r>
            <a:endParaRPr lang="ru-RU" sz="2000" dirty="0">
              <a:solidFill>
                <a:schemeClr val="tx2">
                  <a:lumMod val="60000"/>
                  <a:lumOff val="40000"/>
                </a:schemeClr>
              </a:solidFill>
              <a:latin typeface="+mn-lt"/>
            </a:endParaRPr>
          </a:p>
        </p:txBody>
      </p:sp>
      <p:sp>
        <p:nvSpPr>
          <p:cNvPr id="10" name="TextBox 9"/>
          <p:cNvSpPr txBox="1"/>
          <p:nvPr userDrawn="1"/>
        </p:nvSpPr>
        <p:spPr>
          <a:xfrm>
            <a:off x="0" y="6519446"/>
            <a:ext cx="9144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4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</a:rPr>
              <a:t>Third International VLBI Technology Workshop, Groningen/</a:t>
            </a:r>
            <a:r>
              <a:rPr lang="en-US" sz="1400" dirty="0" err="1" smtClean="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</a:rPr>
              <a:t>Dwingeloo</a:t>
            </a:r>
            <a:r>
              <a:rPr lang="en-US" sz="14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</a:rPr>
              <a:t>,</a:t>
            </a:r>
            <a:r>
              <a:rPr lang="en-US" sz="1400" baseline="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</a:rPr>
              <a:t> Netherlands</a:t>
            </a:r>
            <a:r>
              <a:rPr lang="en-US" sz="14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</a:rPr>
              <a:t>, November 10-13, 2014</a:t>
            </a:r>
          </a:p>
        </p:txBody>
      </p:sp>
      <p:sp>
        <p:nvSpPr>
          <p:cNvPr id="11" name="TextBox 10"/>
          <p:cNvSpPr txBox="1"/>
          <p:nvPr userDrawn="1"/>
        </p:nvSpPr>
        <p:spPr>
          <a:xfrm>
            <a:off x="4071934" y="142852"/>
            <a:ext cx="381264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</a:rPr>
              <a:t>Current</a:t>
            </a:r>
            <a:r>
              <a:rPr lang="en-US" sz="2000" baseline="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</a:rPr>
              <a:t> State of Russian VLBI BRAS</a:t>
            </a:r>
            <a:endParaRPr lang="ru-RU" sz="2000" dirty="0">
              <a:solidFill>
                <a:schemeClr val="tx2">
                  <a:lumMod val="60000"/>
                  <a:lumOff val="40000"/>
                </a:schemeClr>
              </a:solidFill>
              <a:latin typeface="+mn-lt"/>
            </a:endParaRPr>
          </a:p>
        </p:txBody>
      </p:sp>
      <p:sp>
        <p:nvSpPr>
          <p:cNvPr id="13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72538" y="6492875"/>
            <a:ext cx="471462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+mn-lt"/>
              </a:defRPr>
            </a:lvl1pPr>
          </a:lstStyle>
          <a:p>
            <a:fld id="{C3ED4E54-52BA-42D2-96D5-0822145474A8}" type="slidenum">
              <a:rPr lang="ru-RU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pPr/>
              <a:t>‹#›</a:t>
            </a:fld>
            <a:endParaRPr lang="ru-RU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1253667"/>
            <a:ext cx="91440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3600" b="1" i="0" u="none" strike="noStrike" dirty="0" smtClean="0">
                <a:solidFill>
                  <a:schemeClr val="accent2">
                    <a:lumMod val="75000"/>
                  </a:schemeClr>
                </a:solidFill>
                <a:latin typeface="+mj-lt"/>
              </a:rPr>
              <a:t>Current State of Russian VLBI Broadband Acquisition System</a:t>
            </a:r>
            <a:endParaRPr lang="en-US" sz="3600" b="1" i="0" dirty="0">
              <a:solidFill>
                <a:schemeClr val="accent2">
                  <a:lumMod val="75000"/>
                </a:schemeClr>
              </a:solidFill>
              <a:latin typeface="+mj-lt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691680" y="2728148"/>
            <a:ext cx="601750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i="1" dirty="0" err="1" smtClean="0">
                <a:solidFill>
                  <a:schemeClr val="tx2">
                    <a:lumMod val="75000"/>
                  </a:schemeClr>
                </a:solidFill>
                <a:latin typeface="Agency FB" pitchFamily="34" charset="0"/>
              </a:rPr>
              <a:t>Evgeny</a:t>
            </a:r>
            <a:r>
              <a:rPr lang="en-US" sz="2800" b="1" i="1" dirty="0" smtClean="0">
                <a:solidFill>
                  <a:schemeClr val="tx2">
                    <a:lumMod val="75000"/>
                  </a:schemeClr>
                </a:solidFill>
                <a:latin typeface="Agency FB" pitchFamily="34" charset="0"/>
              </a:rPr>
              <a:t> </a:t>
            </a:r>
            <a:r>
              <a:rPr lang="en-US" sz="2800" b="1" i="1" dirty="0" err="1" smtClean="0">
                <a:solidFill>
                  <a:schemeClr val="tx2">
                    <a:lumMod val="75000"/>
                  </a:schemeClr>
                </a:solidFill>
                <a:latin typeface="Agency FB" pitchFamily="34" charset="0"/>
              </a:rPr>
              <a:t>Nosov</a:t>
            </a:r>
            <a:r>
              <a:rPr lang="en-US" sz="2800" b="1" i="1" dirty="0" smtClean="0">
                <a:solidFill>
                  <a:schemeClr val="tx2">
                    <a:lumMod val="75000"/>
                  </a:schemeClr>
                </a:solidFill>
                <a:latin typeface="Agency FB" pitchFamily="34" charset="0"/>
              </a:rPr>
              <a:t>, </a:t>
            </a:r>
            <a:r>
              <a:rPr lang="en-US" sz="2800" i="1" dirty="0" smtClean="0">
                <a:solidFill>
                  <a:schemeClr val="tx2">
                    <a:lumMod val="75000"/>
                  </a:schemeClr>
                </a:solidFill>
                <a:latin typeface="Agency FB" pitchFamily="34" charset="0"/>
              </a:rPr>
              <a:t>Anton </a:t>
            </a:r>
            <a:r>
              <a:rPr lang="en-US" sz="2800" i="1" dirty="0" err="1" smtClean="0">
                <a:solidFill>
                  <a:schemeClr val="tx2">
                    <a:lumMod val="75000"/>
                  </a:schemeClr>
                </a:solidFill>
                <a:latin typeface="Agency FB" pitchFamily="34" charset="0"/>
              </a:rPr>
              <a:t>Berdnikov</a:t>
            </a:r>
            <a:r>
              <a:rPr lang="en-US" sz="2800" i="1" dirty="0" smtClean="0">
                <a:solidFill>
                  <a:schemeClr val="tx2">
                    <a:lumMod val="75000"/>
                  </a:schemeClr>
                </a:solidFill>
                <a:latin typeface="Agency FB" pitchFamily="34" charset="0"/>
              </a:rPr>
              <a:t>, Sergey </a:t>
            </a:r>
            <a:r>
              <a:rPr lang="en-US" sz="2800" i="1" dirty="0" err="1" smtClean="0">
                <a:solidFill>
                  <a:schemeClr val="tx2">
                    <a:lumMod val="75000"/>
                  </a:schemeClr>
                </a:solidFill>
                <a:latin typeface="Agency FB" pitchFamily="34" charset="0"/>
              </a:rPr>
              <a:t>Grenkov</a:t>
            </a:r>
            <a:r>
              <a:rPr lang="en-US" sz="2800" i="1" dirty="0" smtClean="0">
                <a:solidFill>
                  <a:schemeClr val="tx2">
                    <a:lumMod val="75000"/>
                  </a:schemeClr>
                </a:solidFill>
                <a:latin typeface="Agency FB" pitchFamily="34" charset="0"/>
              </a:rPr>
              <a:t>, </a:t>
            </a:r>
            <a:r>
              <a:rPr lang="en-US" sz="2800" i="1" dirty="0" err="1" smtClean="0">
                <a:solidFill>
                  <a:schemeClr val="tx2">
                    <a:lumMod val="75000"/>
                  </a:schemeClr>
                </a:solidFill>
                <a:latin typeface="Agency FB" pitchFamily="34" charset="0"/>
              </a:rPr>
              <a:t>Dmitriy</a:t>
            </a:r>
            <a:r>
              <a:rPr lang="en-US" sz="2800" i="1" dirty="0" smtClean="0">
                <a:solidFill>
                  <a:schemeClr val="tx2">
                    <a:lumMod val="75000"/>
                  </a:schemeClr>
                </a:solidFill>
                <a:latin typeface="Agency FB" pitchFamily="34" charset="0"/>
              </a:rPr>
              <a:t> </a:t>
            </a:r>
            <a:r>
              <a:rPr lang="en-US" sz="2800" i="1" dirty="0" err="1" smtClean="0">
                <a:solidFill>
                  <a:schemeClr val="tx2">
                    <a:lumMod val="75000"/>
                  </a:schemeClr>
                </a:solidFill>
                <a:latin typeface="Agency FB" pitchFamily="34" charset="0"/>
              </a:rPr>
              <a:t>Marshalov</a:t>
            </a:r>
            <a:r>
              <a:rPr lang="en-US" sz="2800" i="1" dirty="0" smtClean="0">
                <a:solidFill>
                  <a:schemeClr val="tx2">
                    <a:lumMod val="75000"/>
                  </a:schemeClr>
                </a:solidFill>
                <a:latin typeface="Agency FB" pitchFamily="34" charset="0"/>
              </a:rPr>
              <a:t>, Alexey </a:t>
            </a:r>
            <a:r>
              <a:rPr lang="en-US" sz="2800" i="1" dirty="0" err="1" smtClean="0">
                <a:solidFill>
                  <a:schemeClr val="tx2">
                    <a:lumMod val="75000"/>
                  </a:schemeClr>
                </a:solidFill>
                <a:latin typeface="Agency FB" pitchFamily="34" charset="0"/>
              </a:rPr>
              <a:t>Melnikov</a:t>
            </a:r>
            <a:r>
              <a:rPr lang="en-US" sz="2800" i="1" dirty="0" smtClean="0">
                <a:solidFill>
                  <a:schemeClr val="tx2">
                    <a:lumMod val="75000"/>
                  </a:schemeClr>
                </a:solidFill>
                <a:latin typeface="Agency FB" pitchFamily="34" charset="0"/>
              </a:rPr>
              <a:t>, Leonid </a:t>
            </a:r>
            <a:r>
              <a:rPr lang="en-US" sz="2800" i="1" dirty="0" err="1" smtClean="0">
                <a:solidFill>
                  <a:schemeClr val="tx2">
                    <a:lumMod val="75000"/>
                  </a:schemeClr>
                </a:solidFill>
                <a:latin typeface="Agency FB" pitchFamily="34" charset="0"/>
              </a:rPr>
              <a:t>Fedotov</a:t>
            </a:r>
            <a:r>
              <a:rPr lang="en-US" sz="2800" i="1" dirty="0" smtClean="0">
                <a:solidFill>
                  <a:schemeClr val="tx2">
                    <a:lumMod val="75000"/>
                  </a:schemeClr>
                </a:solidFill>
                <a:latin typeface="Agency FB" pitchFamily="34" charset="0"/>
              </a:rPr>
              <a:t> </a:t>
            </a:r>
            <a:endParaRPr lang="ru-RU" sz="2800" i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995936" y="4437112"/>
            <a:ext cx="434100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i="1" dirty="0" smtClean="0">
                <a:solidFill>
                  <a:schemeClr val="tx2">
                    <a:lumMod val="75000"/>
                  </a:schemeClr>
                </a:solidFill>
                <a:latin typeface="Agency FB" pitchFamily="34" charset="0"/>
              </a:rPr>
              <a:t>Institute of Applied Astronomy</a:t>
            </a:r>
          </a:p>
          <a:p>
            <a:pPr algn="ctr"/>
            <a:r>
              <a:rPr lang="en-US" sz="2400" b="1" i="1" dirty="0" smtClean="0">
                <a:solidFill>
                  <a:schemeClr val="tx2">
                    <a:lumMod val="75000"/>
                  </a:schemeClr>
                </a:solidFill>
                <a:latin typeface="Agency FB" pitchFamily="34" charset="0"/>
              </a:rPr>
              <a:t>Russian Academy of Sciences</a:t>
            </a:r>
            <a:endParaRPr lang="ru-RU" sz="2400" b="1" i="1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444"/>
          <a:stretch>
            <a:fillRect/>
          </a:stretch>
        </p:blipFill>
        <p:spPr>
          <a:xfrm>
            <a:off x="4929190" y="1500174"/>
            <a:ext cx="4071966" cy="3071834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4" cstate="print"/>
          <a:srcRect t="5479" r="2740" b="6849"/>
          <a:stretch>
            <a:fillRect/>
          </a:stretch>
        </p:blipFill>
        <p:spPr bwMode="auto">
          <a:xfrm>
            <a:off x="285720" y="1500174"/>
            <a:ext cx="4543754" cy="30718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Прямоугольник 3"/>
          <p:cNvSpPr/>
          <p:nvPr/>
        </p:nvSpPr>
        <p:spPr>
          <a:xfrm>
            <a:off x="0" y="548680"/>
            <a:ext cx="91440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2400" b="1" dirty="0" smtClean="0">
                <a:solidFill>
                  <a:schemeClr val="accent2">
                    <a:lumMod val="75000"/>
                  </a:schemeClr>
                </a:solidFill>
                <a:latin typeface="+mj-lt"/>
                <a:cs typeface="Arial" pitchFamily="34" charset="0"/>
              </a:rPr>
              <a:t>BRAS vibration and climatic tests</a:t>
            </a:r>
            <a:endParaRPr lang="ru-RU" sz="2400" b="1" dirty="0" smtClean="0">
              <a:solidFill>
                <a:schemeClr val="accent2">
                  <a:lumMod val="75000"/>
                </a:schemeClr>
              </a:solidFill>
              <a:latin typeface="+mj-lt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114889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642918"/>
            <a:ext cx="91440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2400" b="1" dirty="0" smtClean="0">
                <a:solidFill>
                  <a:schemeClr val="accent2">
                    <a:lumMod val="75000"/>
                  </a:schemeClr>
                </a:solidFill>
                <a:latin typeface="+mj-lt"/>
                <a:ea typeface="Calibri" pitchFamily="34" charset="0"/>
                <a:cs typeface="Times New Roman" pitchFamily="18" charset="0"/>
              </a:rPr>
              <a:t>Test observation 04.09.2014</a:t>
            </a:r>
            <a:endParaRPr lang="ru-RU" sz="2400" dirty="0" smtClean="0">
              <a:solidFill>
                <a:schemeClr val="accent2">
                  <a:lumMod val="75000"/>
                </a:schemeClr>
              </a:solidFill>
              <a:latin typeface="+mj-lt"/>
              <a:cs typeface="Arial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539552" y="1124744"/>
            <a:ext cx="8424936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 smtClean="0">
                <a:solidFill>
                  <a:schemeClr val="tx2">
                    <a:lumMod val="75000"/>
                  </a:schemeClr>
                </a:solidFill>
              </a:rPr>
              <a:t>Baseline: </a:t>
            </a:r>
            <a:r>
              <a:rPr lang="en-US" sz="2000" dirty="0" err="1" smtClean="0">
                <a:solidFill>
                  <a:schemeClr val="tx2">
                    <a:lumMod val="75000"/>
                  </a:schemeClr>
                </a:solidFill>
              </a:rPr>
              <a:t>Zc-Bd</a:t>
            </a:r>
            <a:r>
              <a:rPr lang="en-US" sz="2000" dirty="0" smtClean="0">
                <a:solidFill>
                  <a:schemeClr val="tx2">
                    <a:lumMod val="75000"/>
                  </a:schemeClr>
                </a:solidFill>
              </a:rPr>
              <a:t> (</a:t>
            </a:r>
            <a:r>
              <a:rPr lang="en-US" sz="2000" dirty="0" err="1" smtClean="0">
                <a:solidFill>
                  <a:schemeClr val="tx2">
                    <a:lumMod val="75000"/>
                  </a:schemeClr>
                </a:solidFill>
              </a:rPr>
              <a:t>Zelenchuk</a:t>
            </a:r>
            <a:r>
              <a:rPr lang="en-US" sz="2000" dirty="0" smtClean="0">
                <a:solidFill>
                  <a:schemeClr val="tx2">
                    <a:lumMod val="75000"/>
                  </a:schemeClr>
                </a:solidFill>
              </a:rPr>
              <a:t> – </a:t>
            </a:r>
            <a:r>
              <a:rPr lang="en-US" sz="2000" dirty="0" err="1" smtClean="0">
                <a:solidFill>
                  <a:schemeClr val="tx2">
                    <a:lumMod val="75000"/>
                  </a:schemeClr>
                </a:solidFill>
              </a:rPr>
              <a:t>Badary</a:t>
            </a:r>
            <a:r>
              <a:rPr lang="en-US" sz="2000" dirty="0" smtClean="0">
                <a:solidFill>
                  <a:schemeClr val="tx2">
                    <a:lumMod val="75000"/>
                  </a:schemeClr>
                </a:solidFill>
              </a:rPr>
              <a:t>) on RT-32</a:t>
            </a:r>
          </a:p>
          <a:p>
            <a:r>
              <a:rPr lang="en-US" sz="2000" dirty="0" smtClean="0">
                <a:solidFill>
                  <a:schemeClr val="tx2">
                    <a:lumMod val="75000"/>
                  </a:schemeClr>
                </a:solidFill>
              </a:rPr>
              <a:t>Frequency: 8.592-9.104 GHz (512-1024 MHz in IF)</a:t>
            </a:r>
          </a:p>
          <a:p>
            <a:r>
              <a:rPr lang="en-US" sz="2000" dirty="0" smtClean="0">
                <a:solidFill>
                  <a:schemeClr val="tx2">
                    <a:lumMod val="75000"/>
                  </a:schemeClr>
                </a:solidFill>
              </a:rPr>
              <a:t>25 </a:t>
            </a:r>
            <a:r>
              <a:rPr lang="en-US" sz="2000" dirty="0">
                <a:solidFill>
                  <a:schemeClr val="tx2">
                    <a:lumMod val="75000"/>
                  </a:schemeClr>
                </a:solidFill>
              </a:rPr>
              <a:t>sources with flux </a:t>
            </a:r>
            <a:r>
              <a:rPr lang="en-US" sz="2000" dirty="0" smtClean="0">
                <a:solidFill>
                  <a:schemeClr val="tx2">
                    <a:lumMod val="75000"/>
                  </a:schemeClr>
                </a:solidFill>
              </a:rPr>
              <a:t>density from 0.6 to 7.6 </a:t>
            </a:r>
            <a:r>
              <a:rPr lang="en-US" sz="2000" dirty="0" err="1" smtClean="0">
                <a:solidFill>
                  <a:schemeClr val="tx2">
                    <a:lumMod val="75000"/>
                  </a:schemeClr>
                </a:solidFill>
              </a:rPr>
              <a:t>Jy</a:t>
            </a:r>
            <a:r>
              <a:rPr lang="en-US" sz="2000" dirty="0" smtClean="0">
                <a:solidFill>
                  <a:schemeClr val="tx2">
                    <a:lumMod val="75000"/>
                  </a:schemeClr>
                </a:solidFill>
              </a:rPr>
              <a:t> and duration from 20 to 127 seconds</a:t>
            </a:r>
          </a:p>
          <a:p>
            <a:r>
              <a:rPr lang="en-US" sz="2000" dirty="0" smtClean="0">
                <a:solidFill>
                  <a:schemeClr val="tx2">
                    <a:lumMod val="75000"/>
                  </a:schemeClr>
                </a:solidFill>
              </a:rPr>
              <a:t>Mark5C recording system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2924944"/>
            <a:ext cx="4755314" cy="3159504"/>
          </a:xfrm>
          <a:prstGeom prst="rect">
            <a:avLst/>
          </a:prstGeom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265" b="21684"/>
          <a:stretch>
            <a:fillRect/>
          </a:stretch>
        </p:blipFill>
        <p:spPr bwMode="auto">
          <a:xfrm>
            <a:off x="5364088" y="2861622"/>
            <a:ext cx="3359150" cy="32861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428538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012+735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2844" y="1071545"/>
            <a:ext cx="4429960" cy="5314478"/>
          </a:xfrm>
          <a:prstGeom prst="rect">
            <a:avLst/>
          </a:prstGeom>
        </p:spPr>
      </p:pic>
      <p:pic>
        <p:nvPicPr>
          <p:cNvPr id="3" name="Рисунок 2" descr="1803+784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29124" y="1000107"/>
            <a:ext cx="4564182" cy="5429289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677484" y="702213"/>
            <a:ext cx="12170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0212+735</a:t>
            </a:r>
            <a:endParaRPr lang="ru-RU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925778" y="702213"/>
            <a:ext cx="12170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1803+784</a:t>
            </a:r>
            <a:endParaRPr lang="ru-RU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400857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788" y="1628800"/>
            <a:ext cx="8388424" cy="4104456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0" y="642918"/>
            <a:ext cx="91440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2400" b="1" dirty="0" smtClean="0">
                <a:solidFill>
                  <a:schemeClr val="accent2">
                    <a:lumMod val="75000"/>
                  </a:schemeClr>
                </a:solidFill>
                <a:latin typeface="+mj-lt"/>
                <a:ea typeface="Calibri" pitchFamily="34" charset="0"/>
                <a:cs typeface="Times New Roman" pitchFamily="18" charset="0"/>
              </a:rPr>
              <a:t>PCAL extraction (</a:t>
            </a:r>
            <a:r>
              <a:rPr lang="en-US" sz="2400" b="1" dirty="0" err="1" smtClean="0">
                <a:solidFill>
                  <a:schemeClr val="accent2">
                    <a:lumMod val="75000"/>
                  </a:schemeClr>
                </a:solidFill>
                <a:latin typeface="+mj-lt"/>
                <a:ea typeface="Calibri" pitchFamily="34" charset="0"/>
                <a:cs typeface="Times New Roman" pitchFamily="18" charset="0"/>
              </a:rPr>
              <a:t>Zc</a:t>
            </a:r>
            <a:r>
              <a:rPr lang="en-US" sz="2400" b="1" dirty="0" smtClean="0">
                <a:solidFill>
                  <a:schemeClr val="accent2">
                    <a:lumMod val="75000"/>
                  </a:schemeClr>
                </a:solidFill>
                <a:latin typeface="+mj-lt"/>
                <a:ea typeface="Calibri" pitchFamily="34" charset="0"/>
                <a:cs typeface="Times New Roman" pitchFamily="18" charset="0"/>
              </a:rPr>
              <a:t>)</a:t>
            </a:r>
            <a:endParaRPr lang="ru-RU" sz="2400" dirty="0" smtClean="0">
              <a:solidFill>
                <a:schemeClr val="accent2">
                  <a:lumMod val="75000"/>
                </a:schemeClr>
              </a:solidFill>
              <a:latin typeface="+mj-lt"/>
              <a:cs typeface="Arial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552329" y="5738374"/>
            <a:ext cx="203934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chemeClr val="tx2">
                    <a:lumMod val="75000"/>
                  </a:schemeClr>
                </a:solidFill>
              </a:rPr>
              <a:t>Time, samples</a:t>
            </a:r>
            <a:endParaRPr lang="ru-RU" sz="2400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0" y="3681028"/>
            <a:ext cx="553998" cy="512320"/>
          </a:xfrm>
          <a:prstGeom prst="rect">
            <a:avLst/>
          </a:prstGeom>
          <a:noFill/>
        </p:spPr>
        <p:txBody>
          <a:bodyPr vert="vert270" wrap="none" rtlCol="0">
            <a:spAutoFit/>
          </a:bodyPr>
          <a:lstStyle/>
          <a:p>
            <a:r>
              <a:rPr lang="en-US" sz="2400" dirty="0" smtClean="0">
                <a:solidFill>
                  <a:schemeClr val="tx2">
                    <a:lumMod val="75000"/>
                  </a:schemeClr>
                </a:solidFill>
              </a:rPr>
              <a:t>mV</a:t>
            </a:r>
            <a:endParaRPr lang="ru-RU" sz="2400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4291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1484784"/>
            <a:ext cx="8488969" cy="373279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0" y="642918"/>
            <a:ext cx="91440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2400" b="1" dirty="0" smtClean="0">
                <a:solidFill>
                  <a:schemeClr val="accent2">
                    <a:lumMod val="75000"/>
                  </a:schemeClr>
                </a:solidFill>
                <a:latin typeface="+mj-lt"/>
                <a:ea typeface="Calibri" pitchFamily="34" charset="0"/>
                <a:cs typeface="Times New Roman" pitchFamily="18" charset="0"/>
              </a:rPr>
              <a:t>Phase of PCAL tone (</a:t>
            </a:r>
            <a:r>
              <a:rPr lang="en-US" sz="2400" b="1" dirty="0">
                <a:solidFill>
                  <a:schemeClr val="accent2">
                    <a:lumMod val="75000"/>
                  </a:schemeClr>
                </a:solidFill>
                <a:ea typeface="Calibri" pitchFamily="34" charset="0"/>
                <a:cs typeface="Times New Roman" pitchFamily="18" charset="0"/>
              </a:rPr>
              <a:t>8.805 </a:t>
            </a:r>
            <a:r>
              <a:rPr lang="en-US" sz="2400" b="1" dirty="0" smtClean="0">
                <a:solidFill>
                  <a:schemeClr val="accent2">
                    <a:lumMod val="75000"/>
                  </a:schemeClr>
                </a:solidFill>
                <a:ea typeface="Calibri" pitchFamily="34" charset="0"/>
                <a:cs typeface="Times New Roman" pitchFamily="18" charset="0"/>
              </a:rPr>
              <a:t>GHz</a:t>
            </a:r>
            <a:r>
              <a:rPr lang="en-US" sz="2400" b="1" dirty="0" smtClean="0">
                <a:solidFill>
                  <a:schemeClr val="accent2">
                    <a:lumMod val="75000"/>
                  </a:schemeClr>
                </a:solidFill>
                <a:latin typeface="+mj-lt"/>
                <a:ea typeface="Calibri" pitchFamily="34" charset="0"/>
                <a:cs typeface="Times New Roman" pitchFamily="18" charset="0"/>
              </a:rPr>
              <a:t>) vs. time</a:t>
            </a:r>
            <a:endParaRPr lang="ru-RU" sz="2400" dirty="0" smtClean="0">
              <a:solidFill>
                <a:schemeClr val="accent2">
                  <a:lumMod val="75000"/>
                </a:schemeClr>
              </a:solidFill>
              <a:latin typeface="+mj-lt"/>
              <a:cs typeface="Arial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894570" y="5217574"/>
            <a:ext cx="13548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chemeClr val="tx2">
                    <a:lumMod val="75000"/>
                  </a:schemeClr>
                </a:solidFill>
              </a:rPr>
              <a:t>Time, </a:t>
            </a:r>
            <a:r>
              <a:rPr lang="en-US" sz="2400" dirty="0" smtClean="0">
                <a:solidFill>
                  <a:schemeClr val="tx2">
                    <a:lumMod val="75000"/>
                  </a:schemeClr>
                </a:solidFill>
              </a:rPr>
              <a:t>sec</a:t>
            </a:r>
            <a:endParaRPr lang="ru-RU" sz="2400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0054" y="2708920"/>
            <a:ext cx="553998" cy="1440459"/>
          </a:xfrm>
          <a:prstGeom prst="rect">
            <a:avLst/>
          </a:prstGeom>
          <a:noFill/>
        </p:spPr>
        <p:txBody>
          <a:bodyPr vert="vert270" wrap="none" rtlCol="0">
            <a:spAutoFit/>
          </a:bodyPr>
          <a:lstStyle/>
          <a:p>
            <a:r>
              <a:rPr lang="en-US" sz="2400" dirty="0" smtClean="0">
                <a:solidFill>
                  <a:schemeClr val="tx2">
                    <a:lumMod val="75000"/>
                  </a:schemeClr>
                </a:solidFill>
              </a:rPr>
              <a:t>Phase, </a:t>
            </a:r>
            <a:r>
              <a:rPr lang="en-US" sz="2400" dirty="0" err="1" smtClean="0">
                <a:solidFill>
                  <a:schemeClr val="tx2">
                    <a:lumMod val="75000"/>
                  </a:schemeClr>
                </a:solidFill>
              </a:rPr>
              <a:t>deg</a:t>
            </a:r>
            <a:endParaRPr lang="ru-RU" sz="2400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84413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8580" y="1844824"/>
            <a:ext cx="8332876" cy="3024336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0" y="642918"/>
            <a:ext cx="91440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2400" b="1" dirty="0" smtClean="0">
                <a:solidFill>
                  <a:schemeClr val="accent2">
                    <a:lumMod val="75000"/>
                  </a:schemeClr>
                </a:solidFill>
                <a:latin typeface="+mj-lt"/>
                <a:ea typeface="Calibri" pitchFamily="34" charset="0"/>
                <a:cs typeface="Times New Roman" pitchFamily="18" charset="0"/>
              </a:rPr>
              <a:t>Power spectral density measured by BRAS </a:t>
            </a:r>
            <a:endParaRPr lang="ru-RU" sz="2400" dirty="0" smtClean="0">
              <a:solidFill>
                <a:schemeClr val="accent2">
                  <a:lumMod val="75000"/>
                </a:schemeClr>
              </a:solidFill>
              <a:latin typeface="+mj-lt"/>
              <a:cs typeface="Arial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-63062" y="2676036"/>
            <a:ext cx="553998" cy="1361911"/>
          </a:xfrm>
          <a:prstGeom prst="rect">
            <a:avLst/>
          </a:prstGeom>
          <a:noFill/>
        </p:spPr>
        <p:txBody>
          <a:bodyPr vert="vert270" wrap="none" rtlCol="0">
            <a:spAutoFit/>
          </a:bodyPr>
          <a:lstStyle/>
          <a:p>
            <a:r>
              <a:rPr lang="en-US" sz="2400" dirty="0" err="1" smtClean="0">
                <a:solidFill>
                  <a:schemeClr val="tx2">
                    <a:lumMod val="75000"/>
                  </a:schemeClr>
                </a:solidFill>
              </a:rPr>
              <a:t>dBm</a:t>
            </a:r>
            <a:r>
              <a:rPr lang="en-US" sz="2400" dirty="0" smtClean="0">
                <a:solidFill>
                  <a:schemeClr val="tx2">
                    <a:lumMod val="75000"/>
                  </a:schemeClr>
                </a:solidFill>
              </a:rPr>
              <a:t>/MHz</a:t>
            </a:r>
            <a:endParaRPr lang="ru-RU" sz="2400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448564" y="4895739"/>
            <a:ext cx="219290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chemeClr val="tx2">
                    <a:lumMod val="75000"/>
                  </a:schemeClr>
                </a:solidFill>
              </a:rPr>
              <a:t>Frequency, MHz</a:t>
            </a:r>
            <a:endParaRPr lang="ru-RU" sz="2400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44778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616" y="692696"/>
            <a:ext cx="7272808" cy="5822481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5364088" y="5271434"/>
            <a:ext cx="1590500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0070C0"/>
                </a:solidFill>
              </a:rPr>
              <a:t>100 MHz, fiber</a:t>
            </a:r>
            <a:endParaRPr lang="ru-RU" b="1" dirty="0">
              <a:solidFill>
                <a:srgbClr val="0070C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966405" y="3789040"/>
            <a:ext cx="1636923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7030A0"/>
                </a:solidFill>
              </a:rPr>
              <a:t>100 MHz, coax.</a:t>
            </a:r>
            <a:endParaRPr lang="ru-RU" b="1" dirty="0">
              <a:solidFill>
                <a:srgbClr val="7030A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180800" y="2348880"/>
            <a:ext cx="1707519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00B050"/>
                </a:solidFill>
              </a:rPr>
              <a:t>1024 MHz, fiber</a:t>
            </a:r>
            <a:endParaRPr lang="ru-RU" b="1" dirty="0">
              <a:solidFill>
                <a:srgbClr val="00B05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034559" y="2939077"/>
            <a:ext cx="1753942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b="1" dirty="0" smtClean="0"/>
              <a:t>1024 MHz, coax.</a:t>
            </a:r>
            <a:endParaRPr lang="ru-RU" b="1" dirty="0"/>
          </a:p>
        </p:txBody>
      </p:sp>
      <p:cxnSp>
        <p:nvCxnSpPr>
          <p:cNvPr id="8" name="Прямая со стрелкой 7"/>
          <p:cNvCxnSpPr>
            <a:stCxn id="2" idx="0"/>
          </p:cNvCxnSpPr>
          <p:nvPr/>
        </p:nvCxnSpPr>
        <p:spPr>
          <a:xfrm flipH="1" flipV="1">
            <a:off x="5788501" y="4869160"/>
            <a:ext cx="370837" cy="402274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 стрелкой 11"/>
          <p:cNvCxnSpPr>
            <a:stCxn id="5" idx="1"/>
          </p:cNvCxnSpPr>
          <p:nvPr/>
        </p:nvCxnSpPr>
        <p:spPr>
          <a:xfrm flipH="1">
            <a:off x="6300192" y="3973706"/>
            <a:ext cx="666213" cy="391398"/>
          </a:xfrm>
          <a:prstGeom prst="straightConnector1">
            <a:avLst/>
          </a:prstGeom>
          <a:ln w="38100">
            <a:solidFill>
              <a:srgbClr val="7030A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 стрелкой 12"/>
          <p:cNvCxnSpPr/>
          <p:nvPr/>
        </p:nvCxnSpPr>
        <p:spPr>
          <a:xfrm flipH="1">
            <a:off x="3491880" y="2743378"/>
            <a:ext cx="162158" cy="380365"/>
          </a:xfrm>
          <a:prstGeom prst="straightConnector1">
            <a:avLst/>
          </a:prstGeom>
          <a:ln w="38100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 стрелкой 14"/>
          <p:cNvCxnSpPr/>
          <p:nvPr/>
        </p:nvCxnSpPr>
        <p:spPr>
          <a:xfrm flipH="1">
            <a:off x="4013782" y="3308409"/>
            <a:ext cx="162158" cy="369969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690085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642918"/>
            <a:ext cx="91440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2400" b="1" dirty="0" smtClean="0">
                <a:solidFill>
                  <a:schemeClr val="accent2">
                    <a:lumMod val="75000"/>
                  </a:schemeClr>
                </a:solidFill>
                <a:latin typeface="+mj-lt"/>
                <a:ea typeface="Calibri" pitchFamily="34" charset="0"/>
                <a:cs typeface="Times New Roman" pitchFamily="18" charset="0"/>
              </a:rPr>
              <a:t>Conclusions</a:t>
            </a:r>
            <a:endParaRPr lang="ru-RU" sz="2400" dirty="0" smtClean="0">
              <a:solidFill>
                <a:schemeClr val="accent2">
                  <a:lumMod val="75000"/>
                </a:schemeClr>
              </a:solidFill>
              <a:latin typeface="+mj-lt"/>
              <a:cs typeface="Arial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95536" y="1484784"/>
            <a:ext cx="8496944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2400" dirty="0" smtClean="0">
                <a:solidFill>
                  <a:schemeClr val="tx2">
                    <a:lumMod val="75000"/>
                  </a:schemeClr>
                </a:solidFill>
              </a:rPr>
              <a:t>BRAS has been successfully tested on </a:t>
            </a:r>
            <a:r>
              <a:rPr lang="en-US" sz="2400" dirty="0" err="1" smtClean="0">
                <a:solidFill>
                  <a:schemeClr val="tx2">
                    <a:lumMod val="75000"/>
                  </a:schemeClr>
                </a:solidFill>
              </a:rPr>
              <a:t>Zelenchukskaya-Badary</a:t>
            </a:r>
            <a:r>
              <a:rPr lang="en-US" sz="2400" dirty="0" smtClean="0">
                <a:solidFill>
                  <a:schemeClr val="tx2">
                    <a:lumMod val="75000"/>
                  </a:schemeClr>
                </a:solidFill>
              </a:rPr>
              <a:t> baseline on RT-32 antennas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2400" dirty="0" smtClean="0">
                <a:solidFill>
                  <a:schemeClr val="tx2">
                    <a:lumMod val="75000"/>
                  </a:schemeClr>
                </a:solidFill>
              </a:rPr>
              <a:t>Fine response was received for every scan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2400" dirty="0" smtClean="0">
                <a:solidFill>
                  <a:schemeClr val="tx2">
                    <a:lumMod val="75000"/>
                  </a:schemeClr>
                </a:solidFill>
              </a:rPr>
              <a:t>The embedded signal analysis features allow remote system condition control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2400" dirty="0" smtClean="0">
                <a:solidFill>
                  <a:schemeClr val="tx2">
                    <a:lumMod val="75000"/>
                  </a:schemeClr>
                </a:solidFill>
              </a:rPr>
              <a:t>The system is ready to be installed on new RT-13 antennas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2400" dirty="0" smtClean="0">
                <a:solidFill>
                  <a:schemeClr val="tx2">
                    <a:lumMod val="75000"/>
                  </a:schemeClr>
                </a:solidFill>
              </a:rPr>
              <a:t>Final test with BRAS on RT-13 is scheduled for 2015</a:t>
            </a:r>
          </a:p>
        </p:txBody>
      </p:sp>
    </p:spTree>
    <p:extLst>
      <p:ext uri="{BB962C8B-B14F-4D97-AF65-F5344CB8AC3E}">
        <p14:creationId xmlns:p14="http://schemas.microsoft.com/office/powerpoint/2010/main" val="36534129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2500306"/>
            <a:ext cx="9144000" cy="707886"/>
          </a:xfrm>
          <a:prstGeom prst="rect">
            <a:avLst/>
          </a:prstGeom>
          <a:ln>
            <a:noFill/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</p:spPr>
        <p:txBody>
          <a:bodyPr wrap="square">
            <a:spAutoFit/>
          </a:bodyPr>
          <a:lstStyle/>
          <a:p>
            <a:pPr algn="ctr"/>
            <a:r>
              <a:rPr lang="en-US" sz="4000" b="1" dirty="0" smtClean="0">
                <a:solidFill>
                  <a:srgbClr val="0070C0"/>
                </a:solidFill>
                <a:latin typeface="+mj-lt"/>
              </a:rPr>
              <a:t>THANK YOU FOR</a:t>
            </a:r>
            <a:r>
              <a:rPr lang="ru-RU" sz="4000" b="1" dirty="0" smtClean="0">
                <a:solidFill>
                  <a:srgbClr val="0070C0"/>
                </a:solidFill>
                <a:latin typeface="+mj-lt"/>
              </a:rPr>
              <a:t> </a:t>
            </a:r>
            <a:r>
              <a:rPr lang="en-US" sz="4000" b="1" dirty="0" smtClean="0">
                <a:solidFill>
                  <a:srgbClr val="0070C0"/>
                </a:solidFill>
                <a:latin typeface="+mj-lt"/>
              </a:rPr>
              <a:t>YOUR ATTENTION!</a:t>
            </a:r>
            <a:endParaRPr lang="ru-RU" sz="4000" b="1" dirty="0" smtClean="0">
              <a:solidFill>
                <a:srgbClr val="0070C0"/>
              </a:solidFill>
              <a:latin typeface="+mj-lt"/>
            </a:endParaRPr>
          </a:p>
        </p:txBody>
      </p:sp>
      <p:pic>
        <p:nvPicPr>
          <p:cNvPr id="3" name="Picture 2" descr="C:\Users\Dmitriy\Dropbox\WORK\3-я НТК МС ОАО ИСС\панорама 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3501008"/>
            <a:ext cx="9144000" cy="218879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5982594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642918"/>
            <a:ext cx="91440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2400" b="1" dirty="0" smtClean="0">
                <a:solidFill>
                  <a:schemeClr val="accent2">
                    <a:lumMod val="75000"/>
                  </a:schemeClr>
                </a:solidFill>
                <a:latin typeface="+mj-lt"/>
                <a:ea typeface="Calibri" pitchFamily="34" charset="0"/>
                <a:cs typeface="Times New Roman" pitchFamily="18" charset="0"/>
              </a:rPr>
              <a:t>BRAS structure</a:t>
            </a:r>
            <a:endParaRPr lang="ru-RU" sz="2400" dirty="0" smtClean="0">
              <a:solidFill>
                <a:schemeClr val="accent2">
                  <a:lumMod val="75000"/>
                </a:schemeClr>
              </a:solidFill>
              <a:latin typeface="+mj-lt"/>
              <a:cs typeface="Arial" pitchFamily="34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8487" y="1268760"/>
            <a:ext cx="7667026" cy="49276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05128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796" y="898485"/>
            <a:ext cx="8244408" cy="5496272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0" y="642918"/>
            <a:ext cx="91440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2400" b="1" dirty="0" smtClean="0">
                <a:solidFill>
                  <a:schemeClr val="accent2">
                    <a:lumMod val="75000"/>
                  </a:schemeClr>
                </a:solidFill>
                <a:latin typeface="+mj-lt"/>
                <a:ea typeface="Calibri" pitchFamily="34" charset="0"/>
                <a:cs typeface="Times New Roman" pitchFamily="18" charset="0"/>
              </a:rPr>
              <a:t>BRAS</a:t>
            </a:r>
            <a:endParaRPr lang="ru-RU" sz="2400" dirty="0" smtClean="0">
              <a:solidFill>
                <a:schemeClr val="accent2">
                  <a:lumMod val="75000"/>
                </a:schemeClr>
              </a:solidFill>
              <a:latin typeface="+mj-lt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843182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1268760"/>
            <a:ext cx="3158490" cy="475488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616" y="1127453"/>
            <a:ext cx="3158490" cy="4754880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1092796" y="711954"/>
            <a:ext cx="298782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2400" b="1" dirty="0" smtClean="0">
                <a:solidFill>
                  <a:schemeClr val="accent2">
                    <a:lumMod val="75000"/>
                  </a:schemeClr>
                </a:solidFill>
                <a:latin typeface="+mj-lt"/>
                <a:ea typeface="Calibri" pitchFamily="34" charset="0"/>
                <a:cs typeface="Times New Roman" pitchFamily="18" charset="0"/>
              </a:rPr>
              <a:t>Synchronization module</a:t>
            </a:r>
            <a:endParaRPr lang="ru-RU" sz="2400" dirty="0" smtClean="0">
              <a:solidFill>
                <a:schemeClr val="accent2">
                  <a:lumMod val="75000"/>
                </a:schemeClr>
              </a:solidFill>
              <a:latin typeface="+mj-lt"/>
              <a:cs typeface="Arial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888720" y="767055"/>
            <a:ext cx="252505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 smtClean="0">
                <a:solidFill>
                  <a:schemeClr val="accent2">
                    <a:lumMod val="75000"/>
                  </a:schemeClr>
                </a:solidFill>
                <a:latin typeface="+mj-lt"/>
                <a:ea typeface="Calibri" pitchFamily="34" charset="0"/>
                <a:cs typeface="Times New Roman" pitchFamily="18" charset="0"/>
              </a:rPr>
              <a:t>1 channel </a:t>
            </a:r>
            <a:r>
              <a:rPr lang="en-US" sz="2400" b="1" dirty="0">
                <a:solidFill>
                  <a:schemeClr val="accent2">
                    <a:lumMod val="75000"/>
                  </a:schemeClr>
                </a:solidFill>
                <a:latin typeface="+mj-lt"/>
                <a:ea typeface="Calibri" pitchFamily="34" charset="0"/>
                <a:cs typeface="Times New Roman" pitchFamily="18" charset="0"/>
              </a:rPr>
              <a:t>of BRAS</a:t>
            </a:r>
          </a:p>
        </p:txBody>
      </p:sp>
    </p:spTree>
    <p:extLst>
      <p:ext uri="{BB962C8B-B14F-4D97-AF65-F5344CB8AC3E}">
        <p14:creationId xmlns:p14="http://schemas.microsoft.com/office/powerpoint/2010/main" val="13202435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0" y="548680"/>
            <a:ext cx="91440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2400" b="1" dirty="0" smtClean="0">
                <a:solidFill>
                  <a:schemeClr val="accent2">
                    <a:lumMod val="75000"/>
                  </a:schemeClr>
                </a:solidFill>
                <a:latin typeface="+mj-lt"/>
                <a:cs typeface="Arial" pitchFamily="34" charset="0"/>
              </a:rPr>
              <a:t>BRAS key features</a:t>
            </a:r>
            <a:endParaRPr lang="ru-RU" sz="2400" b="1" dirty="0" smtClean="0">
              <a:solidFill>
                <a:schemeClr val="accent2">
                  <a:lumMod val="75000"/>
                </a:schemeClr>
              </a:solidFill>
              <a:latin typeface="+mj-lt"/>
              <a:cs typeface="Arial" pitchFamily="34" charset="0"/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12610789"/>
              </p:ext>
            </p:extLst>
          </p:nvPr>
        </p:nvGraphicFramePr>
        <p:xfrm>
          <a:off x="433868" y="1041395"/>
          <a:ext cx="8276263" cy="5027568"/>
        </p:xfrm>
        <a:graphic>
          <a:graphicData uri="http://schemas.openxmlformats.org/drawingml/2006/table">
            <a:tbl>
              <a:tblPr bandRow="1">
                <a:tableStyleId>{69CF1AB2-1976-4502-BF36-3FF5EA218861}</a:tableStyleId>
              </a:tblPr>
              <a:tblGrid>
                <a:gridCol w="4066124"/>
                <a:gridCol w="4210139"/>
              </a:tblGrid>
              <a:tr h="383081"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Number of channels</a:t>
                      </a:r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8</a:t>
                      </a:r>
                      <a:endParaRPr lang="ru-RU" sz="2000" dirty="0"/>
                    </a:p>
                  </a:txBody>
                  <a:tcPr/>
                </a:tc>
              </a:tr>
              <a:tr h="403656"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IF, MHz</a:t>
                      </a:r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dirty="0" smtClean="0"/>
                        <a:t>1024-1536</a:t>
                      </a:r>
                      <a:endParaRPr lang="ru-RU" sz="2000" dirty="0"/>
                    </a:p>
                  </a:txBody>
                  <a:tcPr/>
                </a:tc>
              </a:tr>
              <a:tr h="403656"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Channel</a:t>
                      </a:r>
                      <a:r>
                        <a:rPr lang="en-US" sz="2000" baseline="0" dirty="0" smtClean="0"/>
                        <a:t> b</a:t>
                      </a:r>
                      <a:r>
                        <a:rPr lang="en-US" sz="2000" dirty="0" smtClean="0"/>
                        <a:t>andwidth</a:t>
                      </a:r>
                      <a:r>
                        <a:rPr lang="ru-RU" sz="2000" dirty="0" smtClean="0"/>
                        <a:t>, </a:t>
                      </a:r>
                      <a:r>
                        <a:rPr lang="en-US" sz="2000" dirty="0" smtClean="0"/>
                        <a:t>MHz</a:t>
                      </a:r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512</a:t>
                      </a:r>
                      <a:endParaRPr lang="ru-RU" sz="2000" dirty="0"/>
                    </a:p>
                  </a:txBody>
                  <a:tcPr/>
                </a:tc>
              </a:tr>
              <a:tr h="403656"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ADC</a:t>
                      </a:r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8 bits, </a:t>
                      </a:r>
                      <a:r>
                        <a:rPr lang="en-US" sz="2000" dirty="0" err="1" smtClean="0"/>
                        <a:t>Fs</a:t>
                      </a:r>
                      <a:r>
                        <a:rPr lang="en-US" sz="2000" dirty="0" smtClean="0"/>
                        <a:t>=1024 MHz</a:t>
                      </a:r>
                      <a:endParaRPr lang="ru-RU" sz="2000" dirty="0"/>
                    </a:p>
                  </a:txBody>
                  <a:tcPr/>
                </a:tc>
              </a:tr>
              <a:tr h="403656"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Output samples width</a:t>
                      </a:r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dirty="0" smtClean="0"/>
                        <a:t>2</a:t>
                      </a:r>
                      <a:r>
                        <a:rPr lang="en-US" sz="2000" dirty="0" smtClean="0"/>
                        <a:t>/8</a:t>
                      </a:r>
                      <a:r>
                        <a:rPr lang="en-US" sz="2000" baseline="0" dirty="0" smtClean="0"/>
                        <a:t> bits</a:t>
                      </a:r>
                      <a:endParaRPr lang="ru-RU" sz="2000" dirty="0"/>
                    </a:p>
                  </a:txBody>
                  <a:tcPr/>
                </a:tc>
              </a:tr>
              <a:tr h="403656"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Automatic gain control</a:t>
                      </a:r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For</a:t>
                      </a:r>
                      <a:r>
                        <a:rPr lang="en-US" sz="2000" baseline="0" dirty="0" smtClean="0"/>
                        <a:t> each channel, 32 dB</a:t>
                      </a:r>
                      <a:endParaRPr lang="ru-RU" sz="2000" dirty="0"/>
                    </a:p>
                  </a:txBody>
                  <a:tcPr/>
                </a:tc>
              </a:tr>
              <a:tr h="403656"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Sync signals</a:t>
                      </a:r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5/10/100 MHz (</a:t>
                      </a:r>
                      <a:r>
                        <a:rPr lang="en-US" sz="2000" dirty="0" err="1" smtClean="0"/>
                        <a:t>autodetect</a:t>
                      </a:r>
                      <a:r>
                        <a:rPr lang="en-US" sz="2000" dirty="0" smtClean="0"/>
                        <a:t>),</a:t>
                      </a:r>
                    </a:p>
                    <a:p>
                      <a:r>
                        <a:rPr lang="en-US" sz="2000" dirty="0" smtClean="0"/>
                        <a:t>1 PPS x</a:t>
                      </a:r>
                      <a:r>
                        <a:rPr lang="en-US" sz="2000" baseline="0" dirty="0" smtClean="0"/>
                        <a:t>2</a:t>
                      </a:r>
                      <a:endParaRPr lang="ru-RU" sz="2000" dirty="0"/>
                    </a:p>
                  </a:txBody>
                  <a:tcPr/>
                </a:tc>
              </a:tr>
              <a:tr h="403656"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Control interface</a:t>
                      </a:r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10/100 Ethernet</a:t>
                      </a:r>
                      <a:endParaRPr lang="ru-RU" sz="2000" dirty="0"/>
                    </a:p>
                  </a:txBody>
                  <a:tcPr/>
                </a:tc>
              </a:tr>
              <a:tr h="403656"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Telemetry</a:t>
                      </a:r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Power circuit currents, temperatures of PCBs and ADCs</a:t>
                      </a:r>
                      <a:endParaRPr lang="ru-RU" sz="2000" dirty="0"/>
                    </a:p>
                  </a:txBody>
                  <a:tcPr/>
                </a:tc>
              </a:tr>
              <a:tr h="403656"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Power consumption</a:t>
                      </a:r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75 W</a:t>
                      </a:r>
                      <a:endParaRPr lang="ru-RU" sz="2000" dirty="0"/>
                    </a:p>
                  </a:txBody>
                  <a:tcPr/>
                </a:tc>
              </a:tr>
              <a:tr h="403656"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Size</a:t>
                      </a:r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19” case,  483x314x242 mm (</a:t>
                      </a:r>
                      <a:r>
                        <a:rPr lang="en-US" sz="2000" dirty="0" err="1" smtClean="0"/>
                        <a:t>WxHxD</a:t>
                      </a:r>
                      <a:r>
                        <a:rPr lang="en-US" sz="2000" dirty="0" smtClean="0"/>
                        <a:t>)</a:t>
                      </a:r>
                      <a:endParaRPr lang="ru-RU" sz="200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554065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0" y="642918"/>
            <a:ext cx="91440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2400" b="1" dirty="0" smtClean="0">
                <a:solidFill>
                  <a:schemeClr val="accent2">
                    <a:lumMod val="75000"/>
                  </a:schemeClr>
                </a:solidFill>
                <a:latin typeface="+mj-lt"/>
                <a:cs typeface="Arial" pitchFamily="34" charset="0"/>
              </a:rPr>
              <a:t>BRAS key features</a:t>
            </a:r>
            <a:endParaRPr lang="ru-RU" sz="2400" b="1" dirty="0" smtClean="0">
              <a:solidFill>
                <a:schemeClr val="accent2">
                  <a:lumMod val="75000"/>
                </a:schemeClr>
              </a:solidFill>
              <a:latin typeface="+mj-lt"/>
              <a:cs typeface="Arial" pitchFamily="34" charset="0"/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95105925"/>
              </p:ext>
            </p:extLst>
          </p:nvPr>
        </p:nvGraphicFramePr>
        <p:xfrm>
          <a:off x="395536" y="1340768"/>
          <a:ext cx="8352928" cy="4815840"/>
        </p:xfrm>
        <a:graphic>
          <a:graphicData uri="http://schemas.openxmlformats.org/drawingml/2006/table">
            <a:tbl>
              <a:tblPr bandRow="1">
                <a:tableStyleId>{69CF1AB2-1976-4502-BF36-3FF5EA218861}</a:tableStyleId>
              </a:tblPr>
              <a:tblGrid>
                <a:gridCol w="2880320"/>
                <a:gridCol w="5472608"/>
              </a:tblGrid>
              <a:tr h="373616"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Data frames format</a:t>
                      </a:r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VDIF</a:t>
                      </a:r>
                      <a:endParaRPr lang="ru-RU" sz="2000" dirty="0" smtClean="0"/>
                    </a:p>
                  </a:txBody>
                  <a:tcPr/>
                </a:tc>
              </a:tr>
              <a:tr h="383081"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VDIF</a:t>
                      </a:r>
                      <a:r>
                        <a:rPr lang="en-US" sz="2000" baseline="0" dirty="0" smtClean="0"/>
                        <a:t> payload size, bytes</a:t>
                      </a:r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1000, 1024, 1280, 1600, 2000, … , </a:t>
                      </a:r>
                      <a:r>
                        <a:rPr lang="en-US" sz="2000" baseline="0" dirty="0" smtClean="0"/>
                        <a:t>8000, 8192</a:t>
                      </a:r>
                      <a:endParaRPr lang="ru-RU" sz="2000" dirty="0"/>
                    </a:p>
                  </a:txBody>
                  <a:tcPr/>
                </a:tc>
              </a:tr>
              <a:tr h="383081"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Output interface</a:t>
                      </a:r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10G Ethernet, X2 transceiver</a:t>
                      </a:r>
                      <a:endParaRPr lang="ru-RU" sz="2000" dirty="0"/>
                    </a:p>
                  </a:txBody>
                  <a:tcPr/>
                </a:tc>
              </a:tr>
              <a:tr h="383081"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Output header </a:t>
                      </a:r>
                      <a:r>
                        <a:rPr lang="en-US" sz="2000" baseline="0" dirty="0" smtClean="0"/>
                        <a:t>modes</a:t>
                      </a:r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Ethernet header only,</a:t>
                      </a:r>
                    </a:p>
                    <a:p>
                      <a:r>
                        <a:rPr lang="en-US" sz="2000" dirty="0" smtClean="0"/>
                        <a:t>Ethernet</a:t>
                      </a:r>
                      <a:r>
                        <a:rPr lang="en-US" sz="2000" baseline="0" dirty="0" smtClean="0"/>
                        <a:t> + IP</a:t>
                      </a:r>
                    </a:p>
                    <a:p>
                      <a:r>
                        <a:rPr lang="en-US" sz="2000" baseline="0" dirty="0" smtClean="0"/>
                        <a:t>Ethernet + IP + UDP</a:t>
                      </a:r>
                      <a:endParaRPr lang="ru-RU" sz="2000" dirty="0"/>
                    </a:p>
                  </a:txBody>
                  <a:tcPr/>
                </a:tc>
              </a:tr>
              <a:tr h="383081"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Physical medium</a:t>
                      </a:r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Fiber</a:t>
                      </a:r>
                      <a:endParaRPr lang="ru-RU" sz="2000" dirty="0"/>
                    </a:p>
                  </a:txBody>
                  <a:tcPr/>
                </a:tc>
              </a:tr>
              <a:tr h="383081"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Analysis features</a:t>
                      </a:r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Signal power</a:t>
                      </a:r>
                    </a:p>
                    <a:p>
                      <a:r>
                        <a:rPr lang="en-US" sz="2000" dirty="0" smtClean="0"/>
                        <a:t>2-bits data statistics</a:t>
                      </a:r>
                    </a:p>
                    <a:p>
                      <a:r>
                        <a:rPr lang="en-US" sz="2000" dirty="0" smtClean="0"/>
                        <a:t>PCAL extraction</a:t>
                      </a:r>
                    </a:p>
                    <a:p>
                      <a:r>
                        <a:rPr lang="en-US" sz="2000" dirty="0" smtClean="0"/>
                        <a:t>Both 8</a:t>
                      </a:r>
                      <a:r>
                        <a:rPr lang="en-US" sz="2000" baseline="0" dirty="0" smtClean="0"/>
                        <a:t> and 2-bits s</a:t>
                      </a:r>
                      <a:r>
                        <a:rPr lang="en-US" sz="2000" dirty="0" smtClean="0"/>
                        <a:t>ignal capture (1024 samples)</a:t>
                      </a:r>
                    </a:p>
                    <a:p>
                      <a:r>
                        <a:rPr lang="en-US" sz="2000" dirty="0" smtClean="0"/>
                        <a:t>Spectrum analysis of captured</a:t>
                      </a:r>
                      <a:r>
                        <a:rPr lang="en-US" sz="2000" baseline="0" dirty="0" smtClean="0"/>
                        <a:t> signal and extracted PCAL (implemented in software)</a:t>
                      </a:r>
                    </a:p>
                    <a:p>
                      <a:r>
                        <a:rPr lang="en-US" sz="2000" dirty="0" smtClean="0"/>
                        <a:t>1PPS</a:t>
                      </a:r>
                      <a:r>
                        <a:rPr lang="en-US" sz="2000" baseline="0" dirty="0" smtClean="0"/>
                        <a:t> </a:t>
                      </a:r>
                      <a:r>
                        <a:rPr lang="en-US" sz="2000" baseline="0" dirty="0" err="1" smtClean="0"/>
                        <a:t>int-ext</a:t>
                      </a:r>
                      <a:r>
                        <a:rPr lang="en-US" sz="2000" baseline="0" dirty="0" smtClean="0"/>
                        <a:t> delay monitoring</a:t>
                      </a:r>
                      <a:endParaRPr lang="ru-RU" sz="200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126142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3563888" y="1340768"/>
            <a:ext cx="5328592" cy="40934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 smtClean="0">
                <a:solidFill>
                  <a:schemeClr val="tx2">
                    <a:lumMod val="75000"/>
                  </a:schemeClr>
                </a:solidFill>
              </a:rPr>
              <a:t>BRAS is located in the focal cabin.</a:t>
            </a:r>
          </a:p>
          <a:p>
            <a:r>
              <a:rPr lang="en-US" sz="2000" dirty="0" smtClean="0">
                <a:solidFill>
                  <a:schemeClr val="tx2">
                    <a:lumMod val="75000"/>
                  </a:schemeClr>
                </a:solidFill>
              </a:rPr>
              <a:t>Output signals are transmitted to recording system through fiber optical lines in digital form.</a:t>
            </a:r>
          </a:p>
          <a:p>
            <a:endParaRPr lang="en-US" sz="2000" dirty="0" smtClean="0">
              <a:solidFill>
                <a:schemeClr val="tx2">
                  <a:lumMod val="75000"/>
                </a:schemeClr>
              </a:solidFill>
            </a:endParaRPr>
          </a:p>
          <a:p>
            <a:r>
              <a:rPr lang="en-US" sz="2000" b="1" dirty="0" smtClean="0">
                <a:solidFill>
                  <a:schemeClr val="accent2">
                    <a:lumMod val="75000"/>
                  </a:schemeClr>
                </a:solidFill>
              </a:rPr>
              <a:t>Advantages over analog signal transmitted through fiber or coaxial cable:</a:t>
            </a:r>
            <a:endParaRPr lang="en-US" sz="2000" b="1" dirty="0">
              <a:solidFill>
                <a:schemeClr val="accent2">
                  <a:lumMod val="75000"/>
                </a:schemeClr>
              </a:solidFill>
            </a:endParaRPr>
          </a:p>
          <a:p>
            <a:pPr>
              <a:buFont typeface="Wingdings" pitchFamily="2" charset="2"/>
              <a:buChar char="Ø"/>
            </a:pPr>
            <a:r>
              <a:rPr lang="en-US" sz="2000" dirty="0">
                <a:solidFill>
                  <a:schemeClr val="tx2">
                    <a:lumMod val="75000"/>
                  </a:schemeClr>
                </a:solidFill>
              </a:rPr>
              <a:t>No </a:t>
            </a:r>
            <a:r>
              <a:rPr lang="en-US" sz="2000" dirty="0" smtClean="0">
                <a:solidFill>
                  <a:schemeClr val="tx2">
                    <a:lumMod val="75000"/>
                  </a:schemeClr>
                </a:solidFill>
              </a:rPr>
              <a:t>influence on frequency response</a:t>
            </a:r>
          </a:p>
          <a:p>
            <a:pPr>
              <a:buFont typeface="Wingdings" pitchFamily="2" charset="2"/>
              <a:buChar char="Ø"/>
            </a:pPr>
            <a:r>
              <a:rPr lang="en-US" sz="2000" dirty="0" smtClean="0">
                <a:solidFill>
                  <a:schemeClr val="tx2">
                    <a:lumMod val="75000"/>
                  </a:schemeClr>
                </a:solidFill>
              </a:rPr>
              <a:t>No </a:t>
            </a:r>
            <a:r>
              <a:rPr lang="en-US" sz="2000" dirty="0">
                <a:solidFill>
                  <a:schemeClr val="tx2">
                    <a:lumMod val="75000"/>
                  </a:schemeClr>
                </a:solidFill>
              </a:rPr>
              <a:t>EMI </a:t>
            </a:r>
            <a:r>
              <a:rPr lang="en-US" sz="2000" dirty="0" smtClean="0">
                <a:solidFill>
                  <a:schemeClr val="tx2">
                    <a:lumMod val="75000"/>
                  </a:schemeClr>
                </a:solidFill>
              </a:rPr>
              <a:t>induced </a:t>
            </a:r>
            <a:r>
              <a:rPr lang="en-US" sz="2000" dirty="0">
                <a:solidFill>
                  <a:schemeClr val="tx2">
                    <a:lumMod val="75000"/>
                  </a:schemeClr>
                </a:solidFill>
              </a:rPr>
              <a:t>in </a:t>
            </a:r>
            <a:r>
              <a:rPr lang="en-US" sz="2000" dirty="0" smtClean="0">
                <a:solidFill>
                  <a:schemeClr val="tx2">
                    <a:lumMod val="75000"/>
                  </a:schemeClr>
                </a:solidFill>
              </a:rPr>
              <a:t>IF</a:t>
            </a:r>
            <a:endParaRPr lang="en-US" sz="2000" dirty="0">
              <a:solidFill>
                <a:schemeClr val="tx2">
                  <a:lumMod val="75000"/>
                </a:schemeClr>
              </a:solidFill>
            </a:endParaRPr>
          </a:p>
          <a:p>
            <a:pPr>
              <a:buFont typeface="Wingdings" pitchFamily="2" charset="2"/>
              <a:buChar char="Ø"/>
            </a:pPr>
            <a:r>
              <a:rPr lang="en-US" sz="2000" dirty="0">
                <a:solidFill>
                  <a:schemeClr val="tx2">
                    <a:lumMod val="75000"/>
                  </a:schemeClr>
                </a:solidFill>
              </a:rPr>
              <a:t>Variation of ambient temperature and cable loop bending does not affect the transmitted </a:t>
            </a:r>
            <a:r>
              <a:rPr lang="en-US" sz="2000" dirty="0" smtClean="0">
                <a:solidFill>
                  <a:schemeClr val="tx2">
                    <a:lumMod val="75000"/>
                  </a:schemeClr>
                </a:solidFill>
              </a:rPr>
              <a:t>signal</a:t>
            </a:r>
            <a:endParaRPr lang="en-US" sz="2000" dirty="0">
              <a:solidFill>
                <a:schemeClr val="tx2">
                  <a:lumMod val="75000"/>
                </a:schemeClr>
              </a:solidFill>
            </a:endParaRPr>
          </a:p>
          <a:p>
            <a:pPr>
              <a:buFont typeface="Wingdings" pitchFamily="2" charset="2"/>
              <a:buChar char="Ø"/>
            </a:pPr>
            <a:r>
              <a:rPr lang="en-US" sz="2000" dirty="0" smtClean="0">
                <a:solidFill>
                  <a:schemeClr val="tx2">
                    <a:lumMod val="75000"/>
                  </a:schemeClr>
                </a:solidFill>
              </a:rPr>
              <a:t>Reduced </a:t>
            </a:r>
            <a:r>
              <a:rPr lang="en-US" sz="2000" dirty="0">
                <a:solidFill>
                  <a:schemeClr val="tx2">
                    <a:lumMod val="75000"/>
                  </a:schemeClr>
                </a:solidFill>
              </a:rPr>
              <a:t>amount of equipment (amplifiers, </a:t>
            </a:r>
            <a:r>
              <a:rPr lang="en-US" sz="2000" dirty="0" smtClean="0">
                <a:solidFill>
                  <a:schemeClr val="tx2">
                    <a:lumMod val="75000"/>
                  </a:schemeClr>
                </a:solidFill>
              </a:rPr>
              <a:t>equalizers, RF-to-fiber </a:t>
            </a:r>
            <a:r>
              <a:rPr lang="en-US" sz="2000" dirty="0">
                <a:solidFill>
                  <a:schemeClr val="tx2">
                    <a:lumMod val="75000"/>
                  </a:schemeClr>
                </a:solidFill>
              </a:rPr>
              <a:t>converters etc</a:t>
            </a:r>
            <a:r>
              <a:rPr lang="en-US" sz="2000" dirty="0" smtClean="0">
                <a:solidFill>
                  <a:schemeClr val="tx2">
                    <a:lumMod val="75000"/>
                  </a:schemeClr>
                </a:solidFill>
              </a:rPr>
              <a:t>.)</a:t>
            </a:r>
            <a:endParaRPr lang="en-US" sz="2000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1560" y="1196752"/>
            <a:ext cx="2785332" cy="4794075"/>
          </a:xfrm>
          <a:prstGeom prst="rect">
            <a:avLst/>
          </a:prstGeom>
        </p:spPr>
      </p:pic>
      <p:sp>
        <p:nvSpPr>
          <p:cNvPr id="12" name="Прямоугольник 11"/>
          <p:cNvSpPr/>
          <p:nvPr/>
        </p:nvSpPr>
        <p:spPr>
          <a:xfrm>
            <a:off x="0" y="548680"/>
            <a:ext cx="91440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2400" b="1" dirty="0" smtClean="0">
                <a:solidFill>
                  <a:schemeClr val="accent2">
                    <a:lumMod val="75000"/>
                  </a:schemeClr>
                </a:solidFill>
                <a:latin typeface="+mj-lt"/>
                <a:cs typeface="Arial" pitchFamily="34" charset="0"/>
              </a:rPr>
              <a:t>BRAS location</a:t>
            </a:r>
            <a:endParaRPr lang="ru-RU" sz="2400" b="1" dirty="0" smtClean="0">
              <a:solidFill>
                <a:schemeClr val="accent2">
                  <a:lumMod val="75000"/>
                </a:schemeClr>
              </a:solidFill>
              <a:latin typeface="+mj-lt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5856" y="1321467"/>
            <a:ext cx="5366465" cy="4336724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0" y="548680"/>
            <a:ext cx="91440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2400" b="1" dirty="0" smtClean="0">
                <a:solidFill>
                  <a:schemeClr val="accent2">
                    <a:lumMod val="75000"/>
                  </a:schemeClr>
                </a:solidFill>
                <a:latin typeface="+mj-lt"/>
                <a:cs typeface="Arial" pitchFamily="34" charset="0"/>
              </a:rPr>
              <a:t>BRAS location in the focal cabin</a:t>
            </a:r>
            <a:endParaRPr lang="ru-RU" sz="2400" b="1" dirty="0" smtClean="0">
              <a:solidFill>
                <a:schemeClr val="accent2">
                  <a:lumMod val="75000"/>
                </a:schemeClr>
              </a:solidFill>
              <a:latin typeface="+mj-lt"/>
              <a:cs typeface="Arial" pitchFamily="34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1124744"/>
            <a:ext cx="2528361" cy="5239494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3275856" y="2780928"/>
            <a:ext cx="862737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Chassis</a:t>
            </a:r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7668344" y="3150260"/>
            <a:ext cx="1330814" cy="646331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Self-aligning</a:t>
            </a:r>
          </a:p>
          <a:p>
            <a:r>
              <a:rPr lang="en-US" dirty="0" smtClean="0"/>
              <a:t>platform</a:t>
            </a:r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7668344" y="4005064"/>
            <a:ext cx="1167307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Main floor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29628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1760" y="1196752"/>
            <a:ext cx="3921900" cy="52292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0" y="548680"/>
            <a:ext cx="91440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2400" b="1" dirty="0" smtClean="0">
                <a:solidFill>
                  <a:schemeClr val="accent2">
                    <a:lumMod val="75000"/>
                  </a:schemeClr>
                </a:solidFill>
                <a:latin typeface="+mj-lt"/>
                <a:cs typeface="Arial" pitchFamily="34" charset="0"/>
              </a:rPr>
              <a:t>BRAS chassis in the focal cabin (</a:t>
            </a:r>
            <a:r>
              <a:rPr lang="en-US" sz="2400" b="1" dirty="0" err="1" smtClean="0">
                <a:solidFill>
                  <a:schemeClr val="accent2">
                    <a:lumMod val="75000"/>
                  </a:schemeClr>
                </a:solidFill>
                <a:latin typeface="+mj-lt"/>
                <a:cs typeface="Arial" pitchFamily="34" charset="0"/>
              </a:rPr>
              <a:t>Badary</a:t>
            </a:r>
            <a:r>
              <a:rPr lang="en-US" sz="2400" b="1" dirty="0" smtClean="0">
                <a:solidFill>
                  <a:schemeClr val="accent2">
                    <a:lumMod val="75000"/>
                  </a:schemeClr>
                </a:solidFill>
                <a:latin typeface="+mj-lt"/>
                <a:cs typeface="Arial" pitchFamily="34" charset="0"/>
              </a:rPr>
              <a:t>)</a:t>
            </a:r>
            <a:endParaRPr lang="ru-RU" sz="2400" b="1" dirty="0" smtClean="0">
              <a:solidFill>
                <a:schemeClr val="accent2">
                  <a:lumMod val="75000"/>
                </a:schemeClr>
              </a:solidFill>
              <a:latin typeface="+mj-lt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78566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4528</TotalTime>
  <Words>476</Words>
  <Application>Microsoft Office PowerPoint</Application>
  <PresentationFormat>Экран (4:3)</PresentationFormat>
  <Paragraphs>113</Paragraphs>
  <Slides>18</Slides>
  <Notes>18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Evgeny</dc:creator>
  <cp:lastModifiedBy>Evgeny</cp:lastModifiedBy>
  <cp:revision>280</cp:revision>
  <cp:lastPrinted>2014-11-07T11:57:18Z</cp:lastPrinted>
  <dcterms:created xsi:type="dcterms:W3CDTF">2012-10-18T10:31:55Z</dcterms:created>
  <dcterms:modified xsi:type="dcterms:W3CDTF">2014-11-11T06:54:22Z</dcterms:modified>
</cp:coreProperties>
</file>