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8" r:id="rId3"/>
    <p:sldId id="318" r:id="rId4"/>
    <p:sldId id="302" r:id="rId5"/>
    <p:sldId id="262" r:id="rId6"/>
    <p:sldId id="313" r:id="rId7"/>
    <p:sldId id="314" r:id="rId8"/>
    <p:sldId id="315" r:id="rId9"/>
    <p:sldId id="316" r:id="rId10"/>
    <p:sldId id="317" r:id="rId11"/>
    <p:sldId id="303" r:id="rId12"/>
    <p:sldId id="304" r:id="rId13"/>
    <p:sldId id="305" r:id="rId14"/>
    <p:sldId id="306" r:id="rId15"/>
    <p:sldId id="312" r:id="rId16"/>
    <p:sldId id="291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5EBF6-3FBD-4FC4-A912-F44C652177A8}" type="datetimeFigureOut">
              <a:rPr lang="en-US" smtClean="0"/>
              <a:t>11/6/2014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CDE-DD43-476A-9AC9-FDE1E0853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2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C758-0D65-43EF-BE2C-0192C0D355A1}" type="datetime1">
              <a:rPr lang="pt-BR" smtClean="0"/>
              <a:t>06/11/2014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0B74-32EE-4AEF-949F-049C375E6E6C}" type="datetime1">
              <a:rPr lang="pt-BR" smtClean="0"/>
              <a:t>06/11/2014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01-C33C-4819-9665-5E2C38BFFDD3}" type="datetime1">
              <a:rPr lang="pt-BR" smtClean="0"/>
              <a:t>06/11/2014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3A12-F272-4225-AD60-3AC0ED9C5827}" type="datetime1">
              <a:rPr lang="pt-BR" smtClean="0"/>
              <a:t>06/11/2014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234C-115E-4409-A4D2-9AB492EF3B04}" type="datetime1">
              <a:rPr lang="pt-BR" smtClean="0"/>
              <a:t>06/11/2014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DBEE-3B4F-444E-AB80-24A1B2FE0BA5}" type="datetime1">
              <a:rPr lang="pt-BR" smtClean="0"/>
              <a:t>06/11/2014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E4D-593A-4110-9779-F4B51B5D71A7}" type="datetime1">
              <a:rPr lang="pt-BR" smtClean="0"/>
              <a:t>06/11/2014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7556-4201-4BDE-9DC2-1F990E8457C6}" type="datetime1">
              <a:rPr lang="pt-BR" smtClean="0"/>
              <a:t>06/11/2014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52BC-C951-46BC-8C00-E988EF0E1ABF}" type="datetime1">
              <a:rPr lang="pt-BR" smtClean="0"/>
              <a:t>06/11/2014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6AB8-51CF-4ABA-A9C8-127AF53DD403}" type="datetime1">
              <a:rPr lang="pt-BR" smtClean="0"/>
              <a:t>06/11/2014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27A-E0A7-483D-BD9E-84B26E44AF9C}" type="datetime1">
              <a:rPr lang="pt-BR" smtClean="0"/>
              <a:t>06/11/2014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5DA0BC-C719-458B-BB8A-9FC68FECD57F}" type="datetime1">
              <a:rPr lang="pt-BR" smtClean="0"/>
              <a:t>06/11/2014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1228E4-172A-4993-B20C-09A4CD57E659}" type="slidenum">
              <a:rPr lang="pt-BR" smtClean="0"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4704"/>
            <a:ext cx="8229600" cy="1828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Mm VLBI with ALMA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75992" y="6381328"/>
            <a:ext cx="3392016" cy="365125"/>
          </a:xfrm>
        </p:spPr>
        <p:txBody>
          <a:bodyPr/>
          <a:lstStyle/>
          <a:p>
            <a:r>
              <a:rPr lang="en-US" sz="1400" dirty="0" smtClean="0"/>
              <a:t>3rd International VLBI Technology Workshop 10-12 November 2014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en-US" dirty="0" smtClean="0"/>
              <a:t>Zulema</a:t>
            </a:r>
            <a:r>
              <a:rPr lang="en-US" dirty="0" smtClean="0"/>
              <a:t> Abraham</a:t>
            </a:r>
          </a:p>
          <a:p>
            <a:r>
              <a:rPr lang="en-US" dirty="0" smtClean="0"/>
              <a:t>University of São Paulo</a:t>
            </a:r>
          </a:p>
          <a:p>
            <a:r>
              <a:rPr lang="en-US" dirty="0" smtClean="0"/>
              <a:t>Brazil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builds them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3" y="2276872"/>
            <a:ext cx="8694894" cy="23042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31640" y="1288690"/>
            <a:ext cx="6480720" cy="554461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site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47905"/>
            <a:ext cx="5322441" cy="52934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957988" y="1824894"/>
            <a:ext cx="1440160" cy="49164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8840"/>
            <a:ext cx="6480720" cy="56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3" y="548680"/>
            <a:ext cx="644357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5" y="799733"/>
            <a:ext cx="7087590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Funding and organization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1556792"/>
            <a:ext cx="8219256" cy="4104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Brazil is paying for the antenna, the cryostats and some of the receivers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Argentina provides the infrastructure</a:t>
            </a:r>
          </a:p>
          <a:p>
            <a:pPr>
              <a:spcBef>
                <a:spcPts val="0"/>
              </a:spcBef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Funding for VLBI?</a:t>
            </a:r>
          </a:p>
          <a:p>
            <a:pPr marL="137160" indent="0">
              <a:spcBef>
                <a:spcPts val="0"/>
              </a:spcBef>
              <a:buNone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observing time will be divided between the two countries. Time will be reserved for the international community and other collaborators.</a:t>
            </a:r>
          </a:p>
          <a:p>
            <a:pPr>
              <a:spcBef>
                <a:spcPts val="0"/>
              </a:spcBef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of the uses will be to test new receivers and systems.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spcBef>
                <a:spcPts val="0"/>
              </a:spcBef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spcBef>
                <a:spcPts val="0"/>
              </a:spcBef>
              <a:buNone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Science with LLAMA: Shadow of the BH at the GC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2322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Observed size should be larger than real size due to gravitational lensing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Actual observed size is smaller than expected, because emission does not come from the center, but from the beamed front region 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Falke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Markoff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2000)</a:t>
            </a:r>
          </a:p>
          <a:p>
            <a:pPr marL="137160" indent="0">
              <a:buNone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4000"/>
            <a:ext cx="6402204" cy="31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FAPESP Workshop 2011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93096"/>
          </a:xfrm>
        </p:spPr>
        <p:txBody>
          <a:bodyPr>
            <a:no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resolution observations of AGNs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Thaisa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Stochi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Bergman, UFRGS)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Astrophysical jets and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protostelar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cores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Elisabete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Gouveia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dal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Pino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IAG/USP)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Micro-quasars (Gustavo Romero, IAR, Argentina)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Structure of the first galaxies in the Universe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Laerte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Sodre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IAG/USP)</a:t>
            </a: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FAPESP Workshop 2011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09160"/>
          </a:xfrm>
        </p:spPr>
        <p:txBody>
          <a:bodyPr>
            <a:no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mapping of the spiral structure of galaxies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Horacio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Dottori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UFRGS)</a:t>
            </a:r>
          </a:p>
          <a:p>
            <a:pPr marL="137160" indent="0">
              <a:buNone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Cold structures in the interstellar medium (Diego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Falceta-Gonçalves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IACH/USP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Supernova remnants and molecular clouds (Gloria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Dubner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IAFE, Argentina)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Astrophysical masers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Zulema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Abraham, IAG/USP)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FAPESP Workshop 2011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60"/>
          </a:xfrm>
        </p:spPr>
        <p:txBody>
          <a:bodyPr>
            <a:no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Polarization studies with LLAMA (Antonio Mario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Magalhães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IAG/USP)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Solar Physics with LLAMA (Pierre Kaufmann, Mackenzie)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Observation of Exoplanets with LLAMA and ALMA (Adriana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Valio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Mackenzie)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Organic Molecules of interest for life (Claudia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Lage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UFRJ)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Astrometry with LLAMA (Ramakrishna  Teixeira, IAG/USP)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2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84"/>
            <a:ext cx="8229600" cy="4709160"/>
          </a:xfrm>
        </p:spPr>
        <p:txBody>
          <a:bodyPr>
            <a:normAutofit fontScale="92500" lnSpcReduction="20000"/>
          </a:bodyPr>
          <a:lstStyle/>
          <a:p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LLAMA project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LLAMA stands for Large Latin American Millimeter Array. It is a joint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Bazilian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-Argentinian project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idea is to install several (at least two)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radiotelescopes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at a distance of hundreds of kilometers from ALMA to perform VLBI observations and extend ALMA resolution by a factor of 10</a:t>
            </a:r>
          </a:p>
          <a:p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34" y="12556"/>
            <a:ext cx="3381847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Marcelo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Arnal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(IAR)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Ricardo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Morras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(IAR)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José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Larralde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(IAR)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Viramonte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(University of Salta)</a:t>
            </a: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Jacques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Lépine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(USP)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(USP)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Guillermo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Gimenez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Castro (Mackenzie University)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Zulema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Abraham (USP)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LLAMA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the time being it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consists of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single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 m  ALMA type antenna. It is built by VERTEX and will be delivered at the beginning of 2016.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will be installed in the Argentinian side of the Atacama desert, at an altitude of about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4800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m.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will operate at frequencies between  40 and 800 GHz</a:t>
            </a:r>
          </a:p>
          <a:p>
            <a:pPr marL="137160" indent="0">
              <a:buNone/>
            </a:pP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5372"/>
            <a:ext cx="154334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fotos\chileAlma2009\DSC01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96952"/>
            <a:ext cx="5895036" cy="331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914381" cy="424903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                   ALMA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ALMA receivers (T = 4K)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91580" y="936104"/>
            <a:ext cx="7560840" cy="5517232"/>
            <a:chOff x="1115616" y="1340768"/>
            <a:chExt cx="7560840" cy="551723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1356867"/>
              <a:ext cx="7272808" cy="54594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15616" y="1356867"/>
              <a:ext cx="432048" cy="5501133"/>
            </a:xfrm>
            <a:prstGeom prst="rect">
              <a:avLst/>
            </a:prstGeom>
            <a:solidFill>
              <a:srgbClr val="CEB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1340768"/>
              <a:ext cx="432048" cy="5485034"/>
            </a:xfrm>
            <a:prstGeom prst="rect">
              <a:avLst/>
            </a:prstGeom>
            <a:solidFill>
              <a:srgbClr val="CEB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442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Cryostats (NOAJ)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9" y="1600200"/>
            <a:ext cx="6915942" cy="470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4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bands of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514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1475656" y="3591331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051720" y="2276872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779912" y="3177000"/>
            <a:ext cx="324000" cy="3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519800" y="2429272"/>
            <a:ext cx="252000" cy="25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9832" y="2996952"/>
            <a:ext cx="324000" cy="32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228224" y="3141008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receivers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68" y="1600200"/>
            <a:ext cx="3886263" cy="470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International VLBI Technology Workshop 10-12 November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2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9905</TotalTime>
  <Words>623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 Mm VLBI with ALMA</vt:lpstr>
      <vt:lpstr>      Outline</vt:lpstr>
      <vt:lpstr>Executive Board</vt:lpstr>
      <vt:lpstr>LLAMA</vt:lpstr>
      <vt:lpstr>APEX                    ALMA</vt:lpstr>
      <vt:lpstr>ALMA receivers (T = 4K)</vt:lpstr>
      <vt:lpstr>Proposed Cryostats (NOAJ)</vt:lpstr>
      <vt:lpstr>Observing bands of ALMA</vt:lpstr>
      <vt:lpstr>The receivers</vt:lpstr>
      <vt:lpstr>Who builds them</vt:lpstr>
      <vt:lpstr>The site</vt:lpstr>
      <vt:lpstr>PowerPoint Presentation</vt:lpstr>
      <vt:lpstr>PowerPoint Presentation</vt:lpstr>
      <vt:lpstr>PowerPoint Presentation</vt:lpstr>
      <vt:lpstr>Funding and organization</vt:lpstr>
      <vt:lpstr>Science with LLAMA: Shadow of the BH at the GC</vt:lpstr>
      <vt:lpstr>FAPESP Workshop 2011</vt:lpstr>
      <vt:lpstr>FAPESP Workshop 2011</vt:lpstr>
      <vt:lpstr>FAPESP Workshop 2011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with LLAMA in the era of extremely large telescopes</dc:title>
  <dc:creator>Zulema</dc:creator>
  <cp:lastModifiedBy>Zulema</cp:lastModifiedBy>
  <cp:revision>71</cp:revision>
  <cp:lastPrinted>2014-11-07T15:12:59Z</cp:lastPrinted>
  <dcterms:created xsi:type="dcterms:W3CDTF">2013-11-08T18:50:59Z</dcterms:created>
  <dcterms:modified xsi:type="dcterms:W3CDTF">2014-11-07T15:14:36Z</dcterms:modified>
</cp:coreProperties>
</file>