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19" r:id="rId2"/>
    <p:sldId id="865" r:id="rId3"/>
    <p:sldId id="874" r:id="rId4"/>
    <p:sldId id="876" r:id="rId5"/>
    <p:sldId id="875" r:id="rId6"/>
    <p:sldId id="859" r:id="rId7"/>
    <p:sldId id="866" r:id="rId8"/>
    <p:sldId id="873" r:id="rId9"/>
    <p:sldId id="872" r:id="rId10"/>
    <p:sldId id="871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0202"/>
    <a:srgbClr val="FF3300"/>
    <a:srgbClr val="FFFFFF"/>
    <a:srgbClr val="EAEAEA"/>
    <a:srgbClr val="DDDDDD"/>
    <a:srgbClr val="4D4D4D"/>
    <a:srgbClr val="890407"/>
    <a:srgbClr val="9F0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620"/>
    <p:restoredTop sz="77970" autoAdjust="0"/>
  </p:normalViewPr>
  <p:slideViewPr>
    <p:cSldViewPr>
      <p:cViewPr varScale="1">
        <p:scale>
          <a:sx n="144" d="100"/>
          <a:sy n="144" d="100"/>
        </p:scale>
        <p:origin x="-112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768" y="-112"/>
      </p:cViewPr>
      <p:guideLst>
        <p:guide orient="horz" pos="3024"/>
        <p:guide pos="23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5ED2198-ECC9-1742-9232-3E910F7AF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6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2187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CA05534-545D-4D4D-B4A5-13EFACBA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C87E55-A414-8449-8D56-D8BEA5B8B08A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aseline="0" dirty="0" smtClean="0">
                <a:ea typeface="ＭＳ Ｐゴシック" charset="0"/>
                <a:cs typeface="ＭＳ Ｐゴシック" charset="0"/>
              </a:rPr>
              <a:t>made to both chapters.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22D763-D79F-244F-A1AB-1798A609E929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E01F7-5CD8-0747-BCE8-E29861FF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340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30F6-ADC6-2A41-8162-CB1310C1F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688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1ACB-6643-374C-9A35-46E45C4C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991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BD1F-CD3A-C345-9BBF-4EF5BB2D1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5927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F2AF-E2D7-3A46-B8D6-C331F16E7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6672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0433-6C8E-7D4A-B445-69C18FF84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4404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2C70-8D76-D445-8998-4C359000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517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2D42-0F60-4F49-8361-2C467AC84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7978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564B-C8C9-2C42-A681-643683B41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285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8BF-C3F8-CD49-8267-76E579F6B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18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2CFF-28F2-A54D-AAF5-1CBC0EA09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3369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B18B78-E130-8948-8713-50555F0F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31540" y="1448780"/>
            <a:ext cx="832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 Rounded MT Bold" charset="0"/>
              </a:rPr>
              <a:t>EVN Performance and Reliability</a:t>
            </a:r>
            <a:endParaRPr lang="en-US" sz="4000" dirty="0" smtClean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cs typeface="Arial Rounded MT Bold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041830" y="3474005"/>
            <a:ext cx="288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 Rounded MT Bold" charset="0"/>
              </a:rPr>
              <a:t>Iván Agudo</a:t>
            </a:r>
            <a:endParaRPr lang="es-ES_tradnl" sz="2800" baseline="30000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cs typeface="Arial Rounded MT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5734" y="2204092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023410" y="4726505"/>
            <a:ext cx="7239000" cy="1447800"/>
            <a:chOff x="624" y="2208"/>
            <a:chExt cx="4560" cy="91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213"/>
              <a:ext cx="3312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" y="2208"/>
              <a:ext cx="1234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99" y="76200"/>
            <a:ext cx="1300446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Other notes</a:t>
            </a:r>
            <a:endParaRPr lang="en-US" sz="1600" dirty="0">
              <a:solidFill>
                <a:srgbClr val="FFFF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5" name="Rectángulo 19"/>
          <p:cNvSpPr/>
          <p:nvPr/>
        </p:nvSpPr>
        <p:spPr>
          <a:xfrm>
            <a:off x="161509" y="368660"/>
            <a:ext cx="8865985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Notes on Sampler Statistics:</a:t>
            </a:r>
            <a:endParaRPr lang="en-GB" sz="1800" b="1" u="sng" dirty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H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as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been monitored by the ftp fringe tests since session 1/2010.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Van </a:t>
            </a:r>
            <a:r>
              <a:rPr lang="en-GB" sz="1800" dirty="0" err="1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Vleck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correction is done by JIVE software </a:t>
            </a:r>
            <a:r>
              <a:rPr lang="en-GB" sz="1800" dirty="0" err="1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correlator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SFXC.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Channels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with poor sampler statistics were less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(almost not) seen specially because the predominant use of digital </a:t>
            </a:r>
            <a:r>
              <a:rPr lang="en-GB" sz="1800" dirty="0" err="1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backends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.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REMINDER on </a:t>
            </a:r>
            <a:r>
              <a:rPr lang="en-GB" sz="1800" b="1" u="sng" dirty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pre-session checks</a:t>
            </a: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: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Make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in contact with JIVE support scientist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by Skype before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start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of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session (for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feedback and to solve potential problems on the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fly) 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Contact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info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usually included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on FTP-FT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schedules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NOTE </a:t>
            </a:r>
            <a:r>
              <a:rPr lang="en-GB" sz="1800" b="1" u="sng" dirty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for K &amp; Q band observations: 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Please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include basic-general weather information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(i.e. clouds/rain/wind) on feedback page. It helps to understand problems during data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reduction</a:t>
            </a: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14178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98" y="76200"/>
            <a:ext cx="2470577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Collection of Highlights</a:t>
            </a:r>
            <a:endParaRPr lang="en-US" sz="1600" dirty="0">
              <a:solidFill>
                <a:srgbClr val="FFFF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Rectángulo 19"/>
          <p:cNvSpPr/>
          <p:nvPr/>
        </p:nvSpPr>
        <p:spPr>
          <a:xfrm>
            <a:off x="116505" y="413665"/>
            <a:ext cx="8865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A large improvement of the EVN in terms of new stations &amp; sensitivity! </a:t>
            </a:r>
          </a:p>
        </p:txBody>
      </p:sp>
      <p:sp>
        <p:nvSpPr>
          <p:cNvPr id="6" name="Rectángulo 19"/>
          <p:cNvSpPr/>
          <p:nvPr/>
        </p:nvSpPr>
        <p:spPr>
          <a:xfrm>
            <a:off x="161509" y="1133745"/>
            <a:ext cx="33753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First fringes at 22 GHz on 27/01/2014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SRT –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Medicina</a:t>
            </a: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SRT participated as an EVN station on EVN session 1-2014 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est at 18, 5, and 1.3 cm. 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Fringes were found at 18 and 1.3cm. 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Congratulations!</a:t>
            </a:r>
          </a:p>
        </p:txBody>
      </p:sp>
      <p:sp>
        <p:nvSpPr>
          <p:cNvPr id="7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pic>
        <p:nvPicPr>
          <p:cNvPr id="3" name="Picture 2" descr="Captura de pantalla 2014-10-03 a la(s) 20.2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34" y="1718810"/>
            <a:ext cx="5564966" cy="46037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510" y="908720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65000"/>
            </a:pP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Sardinia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Radio Telescope (SRT)</a:t>
            </a:r>
          </a:p>
        </p:txBody>
      </p:sp>
    </p:spTree>
    <p:extLst>
      <p:ext uri="{BB962C8B-B14F-4D97-AF65-F5344CB8AC3E}">
        <p14:creationId xmlns:p14="http://schemas.microsoft.com/office/powerpoint/2010/main" val="1990775633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98" y="76200"/>
            <a:ext cx="2470577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Collection of Highlights</a:t>
            </a:r>
            <a:endParaRPr lang="en-US" sz="1600" dirty="0">
              <a:solidFill>
                <a:srgbClr val="FFFF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5" name="Rectángulo 19"/>
          <p:cNvSpPr/>
          <p:nvPr/>
        </p:nvSpPr>
        <p:spPr>
          <a:xfrm>
            <a:off x="161510" y="1538790"/>
            <a:ext cx="31725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Participated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on all EVN session 1-2014 tests at 18, 6 and 5cm. </a:t>
            </a: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Fringes found all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these bands both </a:t>
            </a: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Tian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Ma 65 is now offered as an EVN Station (see EVN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tatus Table).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Congratulations! </a:t>
            </a:r>
          </a:p>
        </p:txBody>
      </p:sp>
      <p:sp>
        <p:nvSpPr>
          <p:cNvPr id="6" name="Rectángulo 19"/>
          <p:cNvSpPr/>
          <p:nvPr/>
        </p:nvSpPr>
        <p:spPr>
          <a:xfrm>
            <a:off x="116505" y="413665"/>
            <a:ext cx="8865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A large improvement of the EVN in terms of new stations &amp; sensitivity! </a:t>
            </a:r>
          </a:p>
        </p:txBody>
      </p:sp>
      <p:pic>
        <p:nvPicPr>
          <p:cNvPr id="2" name="Picture 1" descr="Captura de pantalla 2014-10-03 a la(s) 20.22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41500"/>
            <a:ext cx="5562600" cy="501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510" y="908720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65000"/>
            </a:pP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The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65m new radio telescope in Shanghai,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Tian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Ma 65: </a:t>
            </a:r>
          </a:p>
        </p:txBody>
      </p:sp>
    </p:spTree>
    <p:extLst>
      <p:ext uri="{BB962C8B-B14F-4D97-AF65-F5344CB8AC3E}">
        <p14:creationId xmlns:p14="http://schemas.microsoft.com/office/powerpoint/2010/main" val="485329071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98" y="76200"/>
            <a:ext cx="2470577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Collection of Highlights</a:t>
            </a:r>
            <a:endParaRPr lang="en-US" sz="1600" dirty="0">
              <a:solidFill>
                <a:srgbClr val="FFFF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5" name="Rectángulo 19"/>
          <p:cNvSpPr/>
          <p:nvPr/>
        </p:nvSpPr>
        <p:spPr>
          <a:xfrm>
            <a:off x="161510" y="1767875"/>
            <a:ext cx="42754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Joined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the EVN array as regular EVN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stations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They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participate in all tests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at K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&amp;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Q bands 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Started to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participate in user experiments from 2014-2 session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. 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KVN now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offered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as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EVN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Stations.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6" name="Rectángulo 19"/>
          <p:cNvSpPr/>
          <p:nvPr/>
        </p:nvSpPr>
        <p:spPr>
          <a:xfrm>
            <a:off x="116505" y="413665"/>
            <a:ext cx="8865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A large improvement of the EVN in terms of new stations &amp; sensitivity! </a:t>
            </a:r>
          </a:p>
        </p:txBody>
      </p:sp>
      <p:pic>
        <p:nvPicPr>
          <p:cNvPr id="2" name="Picture 1" descr="Captura de pantalla 2014-10-03 a la(s) 20.30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89" y="1088740"/>
            <a:ext cx="4471106" cy="5516768"/>
          </a:xfrm>
          <a:prstGeom prst="rect">
            <a:avLst/>
          </a:prstGeom>
        </p:spPr>
      </p:pic>
      <p:sp>
        <p:nvSpPr>
          <p:cNvPr id="8" name="Rectángulo 19"/>
          <p:cNvSpPr/>
          <p:nvPr/>
        </p:nvSpPr>
        <p:spPr>
          <a:xfrm>
            <a:off x="161510" y="773705"/>
            <a:ext cx="5535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ALL three stations of the Korean VLBI Network </a:t>
            </a:r>
          </a:p>
        </p:txBody>
      </p:sp>
    </p:spTree>
    <p:extLst>
      <p:ext uri="{BB962C8B-B14F-4D97-AF65-F5344CB8AC3E}">
        <p14:creationId xmlns:p14="http://schemas.microsoft.com/office/powerpoint/2010/main" val="4132850412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98" y="76200"/>
            <a:ext cx="2470577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Collection of Highlights</a:t>
            </a:r>
            <a:endParaRPr lang="en-US" sz="1600" dirty="0">
              <a:solidFill>
                <a:srgbClr val="FFFF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5" name="Rectángulo 19"/>
          <p:cNvSpPr/>
          <p:nvPr/>
        </p:nvSpPr>
        <p:spPr>
          <a:xfrm>
            <a:off x="116505" y="818710"/>
            <a:ext cx="8865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5000"/>
            </a:pP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15m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station has been made recently available at </a:t>
            </a:r>
            <a:r>
              <a:rPr lang="en-GB" sz="1800" dirty="0" err="1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Hartebeesthoek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(SA). </a:t>
            </a:r>
            <a:endParaRPr lang="en-GB" sz="1800" dirty="0" smtClean="0">
              <a:solidFill>
                <a:srgbClr val="FF0000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6" name="Rectángulo 19"/>
          <p:cNvSpPr/>
          <p:nvPr/>
        </p:nvSpPr>
        <p:spPr>
          <a:xfrm>
            <a:off x="116505" y="413665"/>
            <a:ext cx="8865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A large improvement of the EVN in terms of new stations &amp; sensitivity! </a:t>
            </a:r>
          </a:p>
        </p:txBody>
      </p:sp>
      <p:sp>
        <p:nvSpPr>
          <p:cNvPr id="7" name="Rectángulo 19"/>
          <p:cNvSpPr/>
          <p:nvPr/>
        </p:nvSpPr>
        <p:spPr>
          <a:xfrm>
            <a:off x="251520" y="2168860"/>
            <a:ext cx="46355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15m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station has been made recently available at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Hartebeesthoek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(SA). </a:t>
            </a: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This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stations is currently limited to observations at 13 and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3.6cm</a:t>
            </a:r>
          </a:p>
          <a:p>
            <a:pPr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For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limited periods of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time</a:t>
            </a:r>
          </a:p>
          <a:p>
            <a:pPr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Ht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now offered as an EVN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Station.</a:t>
            </a: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  <p:pic>
        <p:nvPicPr>
          <p:cNvPr id="2" name="Picture 1" descr="Captura de pantalla 2014-10-03 a la(s) 20.43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1223755"/>
            <a:ext cx="3898690" cy="53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5059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198" y="76200"/>
            <a:ext cx="2470577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Collection of Highlights</a:t>
            </a:r>
            <a:endParaRPr lang="en-US" sz="1600" dirty="0">
              <a:solidFill>
                <a:srgbClr val="FFFF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5" name="Rectángulo 19"/>
          <p:cNvSpPr/>
          <p:nvPr/>
        </p:nvSpPr>
        <p:spPr>
          <a:xfrm>
            <a:off x="161509" y="548680"/>
            <a:ext cx="886598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US" sz="1800" b="1" u="sng" dirty="0" err="1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Backends</a:t>
            </a:r>
            <a:endParaRPr lang="en-US" sz="1800" b="1" u="sng" dirty="0" smtClean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Ef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, On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Ys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Nt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Tr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, and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Hh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using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DBBCs, standard in 2014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-3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session.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Mc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still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needs tests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Ro now uses new DVP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(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NASA/JPL developed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digital) backend (EVN compatible ANTABFS tables produced routinely)</a:t>
            </a: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endParaRPr lang="en-GB" sz="1800" b="1" dirty="0" smtClean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endParaRPr lang="en-GB" sz="1800" b="1" dirty="0" smtClean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endParaRPr lang="en-GB" sz="1800" b="1" dirty="0" smtClean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endParaRPr lang="en-GB" sz="1800" b="1" dirty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</a:pPr>
            <a:r>
              <a:rPr lang="en-GB" sz="1800" b="1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Other highlights </a:t>
            </a:r>
          </a:p>
          <a:p>
            <a:pPr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D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ata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from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two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EVN 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and one Global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programs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involving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space VLBI with </a:t>
            </a:r>
            <a:r>
              <a:rPr lang="en-GB" sz="1800" dirty="0" err="1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Radioastron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correlated at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Astro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Space Centre </a:t>
            </a:r>
            <a:r>
              <a:rPr lang="en-GB" sz="1800" dirty="0" err="1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correlator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, Moscow (session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3/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2013)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First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e-VLBI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user program 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at K-band successful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involving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Eb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, Jb2, On20,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Mc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Nt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Tr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Sh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,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Ys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, and 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Mh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)</a:t>
            </a: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56111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199" y="76200"/>
            <a:ext cx="7826172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NME Results &amp; Feedback from user experiments: Session 2014-2 (an advance)</a:t>
            </a:r>
            <a:endParaRPr lang="en-US" sz="1600" dirty="0">
              <a:solidFill>
                <a:srgbClr val="FFFF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Rectángulo 19"/>
          <p:cNvSpPr/>
          <p:nvPr/>
        </p:nvSpPr>
        <p:spPr>
          <a:xfrm>
            <a:off x="161510" y="445014"/>
            <a:ext cx="88659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P band:</a:t>
            </a:r>
            <a:endParaRPr lang="en-GB" sz="1800" u="sng" dirty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err="1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Jb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Strong crosstalk between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polarisations on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N14P1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M-band:</a:t>
            </a:r>
            <a:endParaRPr lang="en-GB" sz="1800" u="sng" dirty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On: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 fuse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for declination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motor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broke repeatedly. 3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user programs lost at M-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band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u="sng" dirty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K band</a:t>
            </a: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:</a:t>
            </a: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Jb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fringes. Receiver failure 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Kt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data received. 8-pack has no data on it for user experiments as well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Q band</a:t>
            </a: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:</a:t>
            </a:r>
            <a:endParaRPr lang="en-GB" sz="1800" u="sng" dirty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Nt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Wrong frequency set. No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fringes</a:t>
            </a: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89751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198" y="76200"/>
            <a:ext cx="6521028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NME </a:t>
            </a:r>
            <a:r>
              <a:rPr lang="en-US" sz="16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Results &amp; Feedback from user experiments: </a:t>
            </a: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Session 2014-1</a:t>
            </a:r>
            <a:endParaRPr lang="en-US" sz="1600" dirty="0">
              <a:solidFill>
                <a:srgbClr val="FFFFFF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Rectángulo 19"/>
          <p:cNvSpPr/>
          <p:nvPr/>
        </p:nvSpPr>
        <p:spPr>
          <a:xfrm>
            <a:off x="161509" y="496988"/>
            <a:ext cx="8865985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L band:</a:t>
            </a: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Sv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Data from F14L1, EM111 were accidentally deleted by the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operator</a:t>
            </a:r>
          </a:p>
          <a:p>
            <a:pPr lvl="0">
              <a:buSzPct val="65000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C band:</a:t>
            </a: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Tr</a:t>
            </a:r>
            <a:r>
              <a:rPr lang="en-GB" sz="1800" dirty="0" smtClean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fringes in much of the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session (</a:t>
            </a:r>
            <a:r>
              <a:rPr lang="en-GB" sz="1800" dirty="0" err="1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mis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-set of the first LO by 100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MHz)</a:t>
            </a:r>
          </a:p>
          <a:p>
            <a:pPr lvl="0">
              <a:buSzPct val="65000"/>
            </a:pPr>
            <a:endParaRPr lang="en-GB" sz="1800" u="sng" dirty="0" smtClean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K </a:t>
            </a:r>
            <a:r>
              <a:rPr lang="en-GB" sz="1800" u="sng" dirty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band:</a:t>
            </a: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Nt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useful RCP data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Sv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fringe solutions in RCP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Bd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data received at JIVE.  A disk-pack got lost in shipping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Mh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good data. Station reports a problem with calibration of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DBBC</a:t>
            </a: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u="sng" dirty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General issues:</a:t>
            </a:r>
            <a:endParaRPr lang="en-GB" sz="1800" u="sng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Jb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feedback provided for the entire session</a:t>
            </a:r>
          </a:p>
          <a:p>
            <a:pPr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Tr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fringes on BBC7, which was unlocked, for apparently the entire session. 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54825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/>
          <p:nvPr/>
        </p:nvSpPr>
        <p:spPr>
          <a:xfrm>
            <a:off x="0" y="6627813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Amplitude Calibration, </a:t>
            </a:r>
            <a:r>
              <a:rPr lang="en-US" sz="900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Iván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 Agudo (JIVE)                                                                                                                                       </a:t>
            </a:r>
            <a:r>
              <a:rPr lang="en-US" sz="900" dirty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EVN TOG Meeting</a:t>
            </a:r>
            <a:r>
              <a:rPr lang="en-US" sz="9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cs typeface="Arial Unicode MS"/>
              </a:rPr>
              <a:t>, Cagliari, Italy, 06-10-2014</a:t>
            </a:r>
            <a:endParaRPr lang="en-US" sz="900" dirty="0">
              <a:solidFill>
                <a:srgbClr val="4D4D4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5" name="Rectángulo 19"/>
          <p:cNvSpPr/>
          <p:nvPr/>
        </p:nvSpPr>
        <p:spPr>
          <a:xfrm>
            <a:off x="161509" y="593967"/>
            <a:ext cx="8865985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65000"/>
            </a:pPr>
            <a:r>
              <a:rPr lang="en-GB" sz="1800" u="sng" dirty="0" smtClean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L band:</a:t>
            </a:r>
            <a:endParaRPr lang="en-GB" sz="1800" u="sng" dirty="0">
              <a:solidFill>
                <a:srgbClr val="80000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Jb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No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fringes with </a:t>
            </a:r>
            <a:r>
              <a:rPr lang="en-GB" sz="1800" dirty="0" err="1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Jb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for all L-band observations. Reason </a:t>
            </a:r>
            <a:r>
              <a:rPr lang="en-GB" sz="1800" dirty="0" smtClean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unknown</a:t>
            </a:r>
          </a:p>
          <a:p>
            <a:pPr lvl="0">
              <a:buSzPct val="65000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u="sng" dirty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K band:</a:t>
            </a: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Mh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LCP channel broken, but no fringes either in RCP for the entire session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Nt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only had LCP data available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</a:pPr>
            <a:r>
              <a:rPr lang="en-GB" sz="1800" u="sng" dirty="0">
                <a:solidFill>
                  <a:srgbClr val="800000"/>
                </a:solidFill>
                <a:latin typeface="Arial Unicode MS" charset="0"/>
                <a:cs typeface="Arial Unicode MS" charset="0"/>
              </a:rPr>
              <a:t>General:</a:t>
            </a: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Tr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BBC07 unlocked. Two RCP </a:t>
            </a:r>
            <a:r>
              <a:rPr lang="en-GB" sz="1800" dirty="0" err="1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subbands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7 and 8 lost because of that. Antenna control failure during 3 user experiments. Recorder did not work for one more of them</a:t>
            </a:r>
          </a:p>
          <a:p>
            <a:pPr>
              <a:buSzPct val="65000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On: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Did not observe for ~8-9 experiments because of high wind</a:t>
            </a:r>
          </a:p>
          <a:p>
            <a:pPr>
              <a:buSzPct val="65000"/>
              <a:buFont typeface="Arial"/>
              <a:buChar char="•"/>
            </a:pPr>
            <a:endParaRPr lang="en-GB" sz="1800" dirty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  <a:p>
            <a:pPr lvl="0">
              <a:buSzPct val="65000"/>
              <a:buFont typeface="Arial"/>
              <a:buChar char="•"/>
            </a:pP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Ur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and </a:t>
            </a:r>
            <a:r>
              <a:rPr lang="en-GB" sz="1800" dirty="0" err="1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Sh</a:t>
            </a:r>
            <a:r>
              <a:rPr lang="en-GB" sz="1800" dirty="0">
                <a:solidFill>
                  <a:srgbClr val="FF0000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lost ~3 user programs because of participation in China Chang E </a:t>
            </a:r>
            <a:r>
              <a:rPr lang="en-GB" sz="1800" dirty="0" err="1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obs</a:t>
            </a:r>
            <a:r>
              <a:rPr lang="en-GB" sz="1800" dirty="0">
                <a:solidFill>
                  <a:srgbClr val="000090"/>
                </a:solidFill>
                <a:latin typeface="Arial Unicode MS" charset="0"/>
                <a:cs typeface="Arial Unicode MS" charset="0"/>
              </a:rPr>
              <a:t> </a:t>
            </a:r>
          </a:p>
          <a:p>
            <a:pPr lvl="0">
              <a:buSzPct val="65000"/>
              <a:buFont typeface="Arial"/>
              <a:buChar char="•"/>
            </a:pPr>
            <a:endParaRPr lang="en-GB" sz="1800" dirty="0" smtClean="0">
              <a:solidFill>
                <a:srgbClr val="000090"/>
              </a:solidFill>
              <a:latin typeface="Arial Unicode MS" charset="0"/>
              <a:cs typeface="Arial Unicode M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197" y="76200"/>
            <a:ext cx="6521027" cy="268032"/>
          </a:xfrm>
          <a:prstGeom prst="rect">
            <a:avLst/>
          </a:prstGeom>
          <a:solidFill>
            <a:srgbClr val="890407"/>
          </a:solidFill>
          <a:ln w="9525">
            <a:noFill/>
            <a:miter lim="800000"/>
            <a:headEnd/>
            <a:tailEnd/>
          </a:ln>
          <a:effectLst>
            <a:outerShdw blurRad="50800" dist="38100" dir="246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4000" tIns="10800" rIns="54000" bIns="10800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NME </a:t>
            </a:r>
            <a:r>
              <a:rPr lang="en-US" sz="16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Results &amp; Feedback from user experiments: </a:t>
            </a:r>
            <a:r>
              <a:rPr lang="en-US" sz="1600" dirty="0" smtClean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Session 2013-</a:t>
            </a:r>
            <a:r>
              <a:rPr lang="en-US" sz="1600" dirty="0">
                <a:solidFill>
                  <a:srgbClr val="FFFFF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6142843"/>
      </p:ext>
    </p:extLst>
  </p:cSld>
  <p:clrMapOvr>
    <a:masterClrMapping/>
  </p:clrMapOvr>
  <p:transition xmlns:p14="http://schemas.microsoft.com/office/powerpoint/2010/main" advTm="264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rla_tesis">
  <a:themeElements>
    <a:clrScheme name="">
      <a:dk1>
        <a:srgbClr val="808080"/>
      </a:dk1>
      <a:lt1>
        <a:srgbClr val="00FF00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00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rla_tes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harla_tesi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la_tesi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a_tesi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a_tesi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a_tesi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a_tesi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a_tesi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charla_tesis</Template>
  <TotalTime>38947</TotalTime>
  <Words>1094</Words>
  <Application>Microsoft Macintosh PowerPoint</Application>
  <PresentationFormat>On-screen Show (4:3)</PresentationFormat>
  <Paragraphs>190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charla_tesis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IAA (CSIC)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ivan_2</dc:creator>
  <cp:keywords/>
  <dc:description/>
  <cp:lastModifiedBy>Ivan Agudo</cp:lastModifiedBy>
  <cp:revision>2011</cp:revision>
  <dcterms:created xsi:type="dcterms:W3CDTF">2014-06-12T06:40:57Z</dcterms:created>
  <dcterms:modified xsi:type="dcterms:W3CDTF">2014-10-06T07:14:29Z</dcterms:modified>
  <cp:category/>
</cp:coreProperties>
</file>