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9"/>
  </p:notesMasterIdLst>
  <p:sldIdLst>
    <p:sldId id="256" r:id="rId3"/>
    <p:sldId id="260" r:id="rId4"/>
    <p:sldId id="257" r:id="rId5"/>
    <p:sldId id="261" r:id="rId6"/>
    <p:sldId id="262" r:id="rId7"/>
    <p:sldId id="258" r:id="rId8"/>
  </p:sldIdLst>
  <p:sldSz cx="9144000" cy="5143500" type="screen16x9"/>
  <p:notesSz cx="6858000" cy="9144000"/>
  <p:embeddedFontLst>
    <p:embeddedFont>
      <p:font typeface="Bebas Neue" panose="020B0606020202050201" pitchFamily="34" charset="77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ibre Franklin" pitchFamily="2" charset="77"/>
      <p:bold r:id="rId15"/>
      <p:italic r:id="rId16"/>
      <p:boldItalic r:id="rId17"/>
    </p:embeddedFont>
    <p:embeddedFont>
      <p:font typeface="Montserrat" pitchFamily="2" charset="77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3"/>
  </p:normalViewPr>
  <p:slideViewPr>
    <p:cSldViewPr snapToGrid="0">
      <p:cViewPr varScale="1">
        <p:scale>
          <a:sx n="120" d="100"/>
          <a:sy n="120" d="100"/>
        </p:scale>
        <p:origin x="200" y="8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fa4f74708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9fa4f74708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fa4f74708_2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9fa4f74708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1963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fa4f74708_2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9fa4f74708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fa4f74708_2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9fa4f74708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1946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fa4f74708_2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9fa4f74708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5300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fa4f74708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9fa4f74708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342900" y="1065213"/>
            <a:ext cx="3886200" cy="735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7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7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marR="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5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/>
          </a:blip>
          <a:srcRect t="13064" b="3077"/>
          <a:stretch/>
        </p:blipFill>
        <p:spPr>
          <a:xfrm>
            <a:off x="0" y="0"/>
            <a:ext cx="9143998" cy="245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01733" y="4468825"/>
            <a:ext cx="1543615" cy="56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37286" y="3865575"/>
            <a:ext cx="1624910" cy="603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24946" y="4543311"/>
            <a:ext cx="1259937" cy="48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5"/>
          <p:cNvSpPr txBox="1"/>
          <p:nvPr/>
        </p:nvSpPr>
        <p:spPr>
          <a:xfrm>
            <a:off x="2806711" y="506029"/>
            <a:ext cx="5435400" cy="10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i="0" u="none" strike="noStrike" cap="none">
                <a:solidFill>
                  <a:srgbClr val="FFDF2B"/>
                </a:solidFill>
                <a:latin typeface="Bebas Neue"/>
                <a:ea typeface="Bebas Neue"/>
                <a:cs typeface="Bebas Neue"/>
                <a:sym typeface="Bebas Neue"/>
              </a:rPr>
              <a:t>WORKSHOP 2020</a:t>
            </a:r>
            <a:endParaRPr sz="7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FFDF2B"/>
                </a:solidFill>
                <a:latin typeface="Bebas Neue"/>
                <a:ea typeface="Bebas Neue"/>
                <a:cs typeface="Bebas Neue"/>
                <a:sym typeface="Bebas Neue"/>
              </a:rPr>
              <a:t>2-6 November 2020</a:t>
            </a:r>
            <a:endParaRPr sz="700"/>
          </a:p>
        </p:txBody>
      </p:sp>
      <p:sp>
        <p:nvSpPr>
          <p:cNvPr id="134" name="Google Shape;134;p25"/>
          <p:cNvSpPr txBox="1"/>
          <p:nvPr/>
        </p:nvSpPr>
        <p:spPr>
          <a:xfrm>
            <a:off x="0" y="2829188"/>
            <a:ext cx="9144000" cy="85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 i="0" u="none" strike="noStrike" cap="none">
                <a:solidFill>
                  <a:srgbClr val="1E1F1E"/>
                </a:solidFill>
                <a:latin typeface="Bebas Neue"/>
                <a:ea typeface="Bebas Neue"/>
                <a:cs typeface="Bebas Neue"/>
                <a:sym typeface="Bebas Neue"/>
              </a:rPr>
              <a:t>Welcome!</a:t>
            </a:r>
            <a:endParaRPr sz="9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 dirty="0">
                <a:solidFill>
                  <a:srgbClr val="1E1F1E"/>
                </a:solidFill>
                <a:latin typeface="Montserrat"/>
                <a:ea typeface="Montserrat"/>
                <a:cs typeface="Montserrat"/>
                <a:sym typeface="Montserrat"/>
              </a:rPr>
              <a:t>#casavlbi2020</a:t>
            </a:r>
            <a:endParaRPr sz="700" dirty="0"/>
          </a:p>
        </p:txBody>
      </p:sp>
      <p:sp>
        <p:nvSpPr>
          <p:cNvPr id="135" name="Google Shape;135;p25"/>
          <p:cNvSpPr/>
          <p:nvPr/>
        </p:nvSpPr>
        <p:spPr>
          <a:xfrm rot="-5400000">
            <a:off x="1499191" y="1154693"/>
            <a:ext cx="1949799" cy="37894"/>
          </a:xfrm>
          <a:custGeom>
            <a:avLst/>
            <a:gdLst/>
            <a:ahLst/>
            <a:cxnLst/>
            <a:rect l="l" t="t" r="r" b="b"/>
            <a:pathLst>
              <a:path w="3594100" h="69850" extrusionOk="0">
                <a:moveTo>
                  <a:pt x="3303270" y="0"/>
                </a:moveTo>
                <a:lnTo>
                  <a:pt x="0" y="0"/>
                </a:lnTo>
                <a:lnTo>
                  <a:pt x="0" y="69850"/>
                </a:lnTo>
                <a:lnTo>
                  <a:pt x="3594100" y="69850"/>
                </a:lnTo>
                <a:lnTo>
                  <a:pt x="3594100" y="0"/>
                </a:lnTo>
                <a:close/>
              </a:path>
            </a:pathLst>
          </a:custGeom>
          <a:solidFill>
            <a:srgbClr val="FFDF2B"/>
          </a:solidFill>
          <a:ln>
            <a:noFill/>
          </a:ln>
        </p:spPr>
      </p:sp>
      <p:grpSp>
        <p:nvGrpSpPr>
          <p:cNvPr id="136" name="Google Shape;136;p25"/>
          <p:cNvGrpSpPr/>
          <p:nvPr/>
        </p:nvGrpSpPr>
        <p:grpSpPr>
          <a:xfrm>
            <a:off x="197897" y="582216"/>
            <a:ext cx="2005718" cy="1114909"/>
            <a:chOff x="197897" y="582216"/>
            <a:chExt cx="2005718" cy="1114909"/>
          </a:xfrm>
        </p:grpSpPr>
        <p:sp>
          <p:nvSpPr>
            <p:cNvPr id="137" name="Google Shape;137;p25"/>
            <p:cNvSpPr txBox="1"/>
            <p:nvPr/>
          </p:nvSpPr>
          <p:spPr>
            <a:xfrm>
              <a:off x="197897" y="582216"/>
              <a:ext cx="2005718" cy="663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800" b="1" i="0" u="none" strike="noStrike" cap="none">
                  <a:solidFill>
                    <a:srgbClr val="FFDF2B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CASA</a:t>
              </a:r>
              <a:endParaRPr sz="700"/>
            </a:p>
          </p:txBody>
        </p:sp>
        <p:sp>
          <p:nvSpPr>
            <p:cNvPr id="138" name="Google Shape;138;p25"/>
            <p:cNvSpPr/>
            <p:nvPr/>
          </p:nvSpPr>
          <p:spPr>
            <a:xfrm>
              <a:off x="454300" y="1245875"/>
              <a:ext cx="1492934" cy="45124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 w="19050" cap="flat" cmpd="sng">
                    <a:solidFill>
                      <a:srgbClr val="FFDF2B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noFill/>
                  <a:latin typeface="Libre Franklin"/>
                </a:rPr>
                <a:t>VLBI</a:t>
              </a:r>
            </a:p>
          </p:txBody>
        </p:sp>
      </p:grpSp>
      <p:pic>
        <p:nvPicPr>
          <p:cNvPr id="139" name="Google Shape;139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7900" y="3917975"/>
            <a:ext cx="753959" cy="11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6"/>
          <p:cNvPicPr preferRelativeResize="0"/>
          <p:nvPr/>
        </p:nvPicPr>
        <p:blipFill rotWithShape="1">
          <a:blip r:embed="rId3">
            <a:alphaModFix/>
          </a:blip>
          <a:srcRect t="59083"/>
          <a:stretch/>
        </p:blipFill>
        <p:spPr>
          <a:xfrm>
            <a:off x="0" y="0"/>
            <a:ext cx="9143998" cy="11988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6"/>
          <p:cNvSpPr/>
          <p:nvPr/>
        </p:nvSpPr>
        <p:spPr>
          <a:xfrm rot="-5400000">
            <a:off x="846896" y="591042"/>
            <a:ext cx="960944" cy="18676"/>
          </a:xfrm>
          <a:custGeom>
            <a:avLst/>
            <a:gdLst/>
            <a:ahLst/>
            <a:cxnLst/>
            <a:rect l="l" t="t" r="r" b="b"/>
            <a:pathLst>
              <a:path w="3594100" h="69850" extrusionOk="0">
                <a:moveTo>
                  <a:pt x="3303270" y="0"/>
                </a:moveTo>
                <a:lnTo>
                  <a:pt x="0" y="0"/>
                </a:lnTo>
                <a:lnTo>
                  <a:pt x="0" y="69850"/>
                </a:lnTo>
                <a:lnTo>
                  <a:pt x="3594100" y="69850"/>
                </a:lnTo>
                <a:lnTo>
                  <a:pt x="3594100" y="0"/>
                </a:lnTo>
                <a:close/>
              </a:path>
            </a:pathLst>
          </a:custGeom>
          <a:solidFill>
            <a:srgbClr val="FFDF2B"/>
          </a:solidFill>
          <a:ln>
            <a:noFill/>
          </a:ln>
        </p:spPr>
      </p:sp>
      <p:pic>
        <p:nvPicPr>
          <p:cNvPr id="146" name="Google Shape;146;p26"/>
          <p:cNvPicPr preferRelativeResize="0"/>
          <p:nvPr/>
        </p:nvPicPr>
        <p:blipFill rotWithShape="1">
          <a:blip r:embed="rId4">
            <a:alphaModFix/>
          </a:blip>
          <a:srcRect r="70256" b="21813"/>
          <a:stretch/>
        </p:blipFill>
        <p:spPr>
          <a:xfrm>
            <a:off x="8434286" y="4450886"/>
            <a:ext cx="709714" cy="69261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6"/>
          <p:cNvSpPr txBox="1"/>
          <p:nvPr/>
        </p:nvSpPr>
        <p:spPr>
          <a:xfrm>
            <a:off x="1600855" y="359398"/>
            <a:ext cx="77415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 dirty="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Events this week</a:t>
            </a:r>
            <a:endParaRPr sz="700" dirty="0"/>
          </a:p>
        </p:txBody>
      </p:sp>
      <p:grpSp>
        <p:nvGrpSpPr>
          <p:cNvPr id="148" name="Google Shape;148;p26"/>
          <p:cNvGrpSpPr/>
          <p:nvPr/>
        </p:nvGrpSpPr>
        <p:grpSpPr>
          <a:xfrm>
            <a:off x="144847" y="320205"/>
            <a:ext cx="991800" cy="560345"/>
            <a:chOff x="144847" y="320205"/>
            <a:chExt cx="991800" cy="560345"/>
          </a:xfrm>
        </p:grpSpPr>
        <p:sp>
          <p:nvSpPr>
            <p:cNvPr id="149" name="Google Shape;149;p26"/>
            <p:cNvSpPr txBox="1"/>
            <p:nvPr/>
          </p:nvSpPr>
          <p:spPr>
            <a:xfrm>
              <a:off x="144847" y="320205"/>
              <a:ext cx="991800" cy="33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i="0" u="none" strike="noStrike" cap="none">
                  <a:solidFill>
                    <a:srgbClr val="FFDF2B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CASA</a:t>
              </a:r>
              <a:endParaRPr sz="700"/>
            </a:p>
          </p:txBody>
        </p:sp>
        <p:sp>
          <p:nvSpPr>
            <p:cNvPr id="150" name="Google Shape;150;p26"/>
            <p:cNvSpPr/>
            <p:nvPr/>
          </p:nvSpPr>
          <p:spPr>
            <a:xfrm>
              <a:off x="288275" y="637000"/>
              <a:ext cx="709722" cy="24355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 w="19050" cap="flat" cmpd="sng">
                    <a:solidFill>
                      <a:srgbClr val="FFDF2B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noFill/>
                  <a:latin typeface="Libre Franklin"/>
                </a:rPr>
                <a:t>VLBI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C97FE-DF3D-6143-A29C-67F2D9E53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501367"/>
            <a:ext cx="8520600" cy="3416400"/>
          </a:xfrm>
        </p:spPr>
        <p:txBody>
          <a:bodyPr/>
          <a:lstStyle/>
          <a:p>
            <a:r>
              <a:rPr lang="en-NL" dirty="0"/>
              <a:t>Lectures: recording and live stream</a:t>
            </a:r>
          </a:p>
          <a:p>
            <a:r>
              <a:rPr lang="en-NL" dirty="0"/>
              <a:t>Data processing in Zoom break-out rooms</a:t>
            </a:r>
          </a:p>
          <a:p>
            <a:r>
              <a:rPr lang="en-NL" dirty="0"/>
              <a:t>Plenary question sessions</a:t>
            </a:r>
          </a:p>
          <a:p>
            <a:r>
              <a:rPr lang="en-NL" dirty="0"/>
              <a:t>Social events:</a:t>
            </a:r>
          </a:p>
          <a:p>
            <a:pPr lvl="1" indent="317500">
              <a:lnSpc>
                <a:spcPct val="100000"/>
              </a:lnSpc>
            </a:pPr>
            <a:r>
              <a:rPr lang="en-NL" dirty="0"/>
              <a:t>Mi casa es tu casa: walk the longest EVN baseline</a:t>
            </a:r>
          </a:p>
          <a:p>
            <a:pPr lvl="1" indent="317500">
              <a:lnSpc>
                <a:spcPct val="100000"/>
              </a:lnSpc>
            </a:pPr>
            <a:r>
              <a:rPr lang="en-NL" dirty="0"/>
              <a:t>Pub quiz</a:t>
            </a:r>
          </a:p>
          <a:p>
            <a:pPr lvl="1"/>
            <a:endParaRPr lang="en-NL" dirty="0"/>
          </a:p>
          <a:p>
            <a:r>
              <a:rPr lang="en-NL" dirty="0"/>
              <a:t>Conference picture</a:t>
            </a:r>
          </a:p>
          <a:p>
            <a:endParaRPr lang="en-NL" dirty="0"/>
          </a:p>
        </p:txBody>
      </p:sp>
      <p:pic>
        <p:nvPicPr>
          <p:cNvPr id="10" name="Picture 2" descr="Vix Voyage: Events on Lefkas / Lefkada">
            <a:extLst>
              <a:ext uri="{FF2B5EF4-FFF2-40B4-BE49-F238E27FC236}">
                <a16:creationId xmlns:a16="http://schemas.microsoft.com/office/drawing/2014/main" id="{B9EBC7D1-91D9-F94D-BACB-44F6F1E37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292" y="1898492"/>
            <a:ext cx="3104707" cy="232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562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6"/>
          <p:cNvPicPr preferRelativeResize="0"/>
          <p:nvPr/>
        </p:nvPicPr>
        <p:blipFill rotWithShape="1">
          <a:blip r:embed="rId3">
            <a:alphaModFix/>
          </a:blip>
          <a:srcRect t="59083"/>
          <a:stretch/>
        </p:blipFill>
        <p:spPr>
          <a:xfrm>
            <a:off x="0" y="0"/>
            <a:ext cx="9143998" cy="11988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6"/>
          <p:cNvSpPr/>
          <p:nvPr/>
        </p:nvSpPr>
        <p:spPr>
          <a:xfrm rot="-5400000">
            <a:off x="846896" y="591042"/>
            <a:ext cx="960944" cy="18676"/>
          </a:xfrm>
          <a:custGeom>
            <a:avLst/>
            <a:gdLst/>
            <a:ahLst/>
            <a:cxnLst/>
            <a:rect l="l" t="t" r="r" b="b"/>
            <a:pathLst>
              <a:path w="3594100" h="69850" extrusionOk="0">
                <a:moveTo>
                  <a:pt x="3303270" y="0"/>
                </a:moveTo>
                <a:lnTo>
                  <a:pt x="0" y="0"/>
                </a:lnTo>
                <a:lnTo>
                  <a:pt x="0" y="69850"/>
                </a:lnTo>
                <a:lnTo>
                  <a:pt x="3594100" y="69850"/>
                </a:lnTo>
                <a:lnTo>
                  <a:pt x="3594100" y="0"/>
                </a:lnTo>
                <a:close/>
              </a:path>
            </a:pathLst>
          </a:custGeom>
          <a:solidFill>
            <a:srgbClr val="FFDF2B"/>
          </a:solidFill>
          <a:ln>
            <a:noFill/>
          </a:ln>
        </p:spPr>
      </p:sp>
      <p:pic>
        <p:nvPicPr>
          <p:cNvPr id="146" name="Google Shape;146;p26"/>
          <p:cNvPicPr preferRelativeResize="0"/>
          <p:nvPr/>
        </p:nvPicPr>
        <p:blipFill rotWithShape="1">
          <a:blip r:embed="rId4">
            <a:alphaModFix/>
          </a:blip>
          <a:srcRect r="70256" b="21813"/>
          <a:stretch/>
        </p:blipFill>
        <p:spPr>
          <a:xfrm>
            <a:off x="8434286" y="4450886"/>
            <a:ext cx="709714" cy="69261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6"/>
          <p:cNvSpPr txBox="1"/>
          <p:nvPr/>
        </p:nvSpPr>
        <p:spPr>
          <a:xfrm>
            <a:off x="1600855" y="359398"/>
            <a:ext cx="77415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 dirty="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Asking questions</a:t>
            </a:r>
            <a:endParaRPr sz="700" dirty="0"/>
          </a:p>
        </p:txBody>
      </p:sp>
      <p:grpSp>
        <p:nvGrpSpPr>
          <p:cNvPr id="148" name="Google Shape;148;p26"/>
          <p:cNvGrpSpPr/>
          <p:nvPr/>
        </p:nvGrpSpPr>
        <p:grpSpPr>
          <a:xfrm>
            <a:off x="144847" y="320205"/>
            <a:ext cx="991800" cy="560345"/>
            <a:chOff x="144847" y="320205"/>
            <a:chExt cx="991800" cy="560345"/>
          </a:xfrm>
        </p:grpSpPr>
        <p:sp>
          <p:nvSpPr>
            <p:cNvPr id="149" name="Google Shape;149;p26"/>
            <p:cNvSpPr txBox="1"/>
            <p:nvPr/>
          </p:nvSpPr>
          <p:spPr>
            <a:xfrm>
              <a:off x="144847" y="320205"/>
              <a:ext cx="991800" cy="33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i="0" u="none" strike="noStrike" cap="none">
                  <a:solidFill>
                    <a:srgbClr val="FFDF2B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CASA</a:t>
              </a:r>
              <a:endParaRPr sz="700"/>
            </a:p>
          </p:txBody>
        </p:sp>
        <p:sp>
          <p:nvSpPr>
            <p:cNvPr id="150" name="Google Shape;150;p26"/>
            <p:cNvSpPr/>
            <p:nvPr/>
          </p:nvSpPr>
          <p:spPr>
            <a:xfrm>
              <a:off x="288275" y="637000"/>
              <a:ext cx="709722" cy="24355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 w="19050" cap="flat" cmpd="sng">
                    <a:solidFill>
                      <a:srgbClr val="FFDF2B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noFill/>
                  <a:latin typeface="Libre Franklin"/>
                </a:rPr>
                <a:t>VLBI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C97FE-DF3D-6143-A29C-67F2D9E53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501367"/>
            <a:ext cx="8520600" cy="3416400"/>
          </a:xfrm>
        </p:spPr>
        <p:txBody>
          <a:bodyPr/>
          <a:lstStyle/>
          <a:p>
            <a:pPr marL="0" indent="0">
              <a:buNone/>
            </a:pPr>
            <a:r>
              <a:rPr lang="en-NL" dirty="0"/>
              <a:t>During a webinar style session:</a:t>
            </a:r>
          </a:p>
          <a:p>
            <a:r>
              <a:rPr lang="en-NL" dirty="0"/>
              <a:t>Zoom Q&amp;A</a:t>
            </a:r>
          </a:p>
          <a:p>
            <a:r>
              <a:rPr lang="en-NL" dirty="0"/>
              <a:t>Zoom chat (Panelists &amp; Attendees)</a:t>
            </a:r>
          </a:p>
          <a:p>
            <a:r>
              <a:rPr lang="en-NL" dirty="0"/>
              <a:t>Mattermost channel </a:t>
            </a:r>
          </a:p>
          <a:p>
            <a:pPr marL="0" indent="0">
              <a:buNone/>
            </a:pPr>
            <a:endParaRPr lang="en-NL" dirty="0"/>
          </a:p>
          <a:p>
            <a:pPr marL="0" indent="0">
              <a:buNone/>
            </a:pPr>
            <a:r>
              <a:rPr lang="en-NL" dirty="0"/>
              <a:t>During a plenary style session:</a:t>
            </a:r>
          </a:p>
          <a:p>
            <a:r>
              <a:rPr lang="en-NL" dirty="0"/>
              <a:t>Raise hand button</a:t>
            </a:r>
          </a:p>
          <a:p>
            <a:r>
              <a:rPr lang="en-NL" dirty="0"/>
              <a:t>Zoom chat</a:t>
            </a:r>
          </a:p>
          <a:p>
            <a:r>
              <a:rPr lang="en-NL" dirty="0"/>
              <a:t>Unmute *ONLY* when addressed by the chair</a:t>
            </a:r>
          </a:p>
          <a:p>
            <a:pPr marL="114300" indent="0">
              <a:buNone/>
            </a:pPr>
            <a:endParaRPr lang="en-NL" dirty="0"/>
          </a:p>
        </p:txBody>
      </p:sp>
      <p:pic>
        <p:nvPicPr>
          <p:cNvPr id="11" name="Picture 2" descr="Add impact to spoken English with questions | The English Farm">
            <a:extLst>
              <a:ext uri="{FF2B5EF4-FFF2-40B4-BE49-F238E27FC236}">
                <a16:creationId xmlns:a16="http://schemas.microsoft.com/office/drawing/2014/main" id="{7B13F2EE-ED11-5540-933F-577A6525A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778" y="1711837"/>
            <a:ext cx="3900234" cy="211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6"/>
          <p:cNvPicPr preferRelativeResize="0"/>
          <p:nvPr/>
        </p:nvPicPr>
        <p:blipFill rotWithShape="1">
          <a:blip r:embed="rId3">
            <a:alphaModFix/>
          </a:blip>
          <a:srcRect t="59083"/>
          <a:stretch/>
        </p:blipFill>
        <p:spPr>
          <a:xfrm>
            <a:off x="0" y="0"/>
            <a:ext cx="9143998" cy="11988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6"/>
          <p:cNvSpPr/>
          <p:nvPr/>
        </p:nvSpPr>
        <p:spPr>
          <a:xfrm rot="-5400000">
            <a:off x="846896" y="591042"/>
            <a:ext cx="960944" cy="18676"/>
          </a:xfrm>
          <a:custGeom>
            <a:avLst/>
            <a:gdLst/>
            <a:ahLst/>
            <a:cxnLst/>
            <a:rect l="l" t="t" r="r" b="b"/>
            <a:pathLst>
              <a:path w="3594100" h="69850" extrusionOk="0">
                <a:moveTo>
                  <a:pt x="3303270" y="0"/>
                </a:moveTo>
                <a:lnTo>
                  <a:pt x="0" y="0"/>
                </a:lnTo>
                <a:lnTo>
                  <a:pt x="0" y="69850"/>
                </a:lnTo>
                <a:lnTo>
                  <a:pt x="3594100" y="69850"/>
                </a:lnTo>
                <a:lnTo>
                  <a:pt x="3594100" y="0"/>
                </a:lnTo>
                <a:close/>
              </a:path>
            </a:pathLst>
          </a:custGeom>
          <a:solidFill>
            <a:srgbClr val="FFDF2B"/>
          </a:solidFill>
          <a:ln>
            <a:noFill/>
          </a:ln>
        </p:spPr>
      </p:sp>
      <p:pic>
        <p:nvPicPr>
          <p:cNvPr id="146" name="Google Shape;146;p26"/>
          <p:cNvPicPr preferRelativeResize="0"/>
          <p:nvPr/>
        </p:nvPicPr>
        <p:blipFill rotWithShape="1">
          <a:blip r:embed="rId4">
            <a:alphaModFix/>
          </a:blip>
          <a:srcRect r="70256" b="21813"/>
          <a:stretch/>
        </p:blipFill>
        <p:spPr>
          <a:xfrm>
            <a:off x="8434286" y="4450886"/>
            <a:ext cx="709714" cy="69261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6"/>
          <p:cNvSpPr txBox="1"/>
          <p:nvPr/>
        </p:nvSpPr>
        <p:spPr>
          <a:xfrm>
            <a:off x="1600855" y="359398"/>
            <a:ext cx="77415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FFFF"/>
                </a:solidFill>
                <a:latin typeface="Bebas Neue"/>
                <a:sym typeface="Bebas Neue"/>
              </a:rPr>
              <a:t>break-out sessions</a:t>
            </a:r>
            <a:endParaRPr sz="700" dirty="0"/>
          </a:p>
        </p:txBody>
      </p:sp>
      <p:grpSp>
        <p:nvGrpSpPr>
          <p:cNvPr id="148" name="Google Shape;148;p26"/>
          <p:cNvGrpSpPr/>
          <p:nvPr/>
        </p:nvGrpSpPr>
        <p:grpSpPr>
          <a:xfrm>
            <a:off x="144847" y="320205"/>
            <a:ext cx="991800" cy="560345"/>
            <a:chOff x="144847" y="320205"/>
            <a:chExt cx="991800" cy="560345"/>
          </a:xfrm>
        </p:grpSpPr>
        <p:sp>
          <p:nvSpPr>
            <p:cNvPr id="149" name="Google Shape;149;p26"/>
            <p:cNvSpPr txBox="1"/>
            <p:nvPr/>
          </p:nvSpPr>
          <p:spPr>
            <a:xfrm>
              <a:off x="144847" y="320205"/>
              <a:ext cx="991800" cy="33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i="0" u="none" strike="noStrike" cap="none">
                  <a:solidFill>
                    <a:srgbClr val="FFDF2B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CASA</a:t>
              </a:r>
              <a:endParaRPr sz="700"/>
            </a:p>
          </p:txBody>
        </p:sp>
        <p:sp>
          <p:nvSpPr>
            <p:cNvPr id="150" name="Google Shape;150;p26"/>
            <p:cNvSpPr/>
            <p:nvPr/>
          </p:nvSpPr>
          <p:spPr>
            <a:xfrm>
              <a:off x="288275" y="637000"/>
              <a:ext cx="709722" cy="24355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 w="19050" cap="flat" cmpd="sng">
                    <a:solidFill>
                      <a:srgbClr val="FFDF2B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noFill/>
                  <a:latin typeface="Libre Franklin"/>
                </a:rPr>
                <a:t>VLBI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C97FE-DF3D-6143-A29C-67F2D9E53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501367"/>
            <a:ext cx="8520600" cy="3416400"/>
          </a:xfrm>
        </p:spPr>
        <p:txBody>
          <a:bodyPr/>
          <a:lstStyle/>
          <a:p>
            <a:r>
              <a:rPr lang="en-NL" dirty="0"/>
              <a:t>12 rooms of 15-20 participants each</a:t>
            </a:r>
          </a:p>
          <a:p>
            <a:r>
              <a:rPr lang="en-NL" dirty="0"/>
              <a:t>always the same people</a:t>
            </a:r>
          </a:p>
          <a:p>
            <a:r>
              <a:rPr lang="en-NL" dirty="0"/>
              <a:t>make your own private Mattermost channel</a:t>
            </a:r>
          </a:p>
          <a:p>
            <a:r>
              <a:rPr lang="en-NL" dirty="0"/>
              <a:t>tutors go in and out of the rooms</a:t>
            </a:r>
          </a:p>
          <a:p>
            <a:r>
              <a:rPr lang="en-NL" dirty="0"/>
              <a:t>direct questions via tags in Mattermost</a:t>
            </a:r>
          </a:p>
          <a:p>
            <a:pPr marL="114300" indent="0">
              <a:buNone/>
            </a:pPr>
            <a:endParaRPr lang="en-NL" dirty="0"/>
          </a:p>
        </p:txBody>
      </p:sp>
      <p:pic>
        <p:nvPicPr>
          <p:cNvPr id="10" name="Picture 2" descr="Getting the Most Out of the Breakout Room Tool in Educational Webinars">
            <a:extLst>
              <a:ext uri="{FF2B5EF4-FFF2-40B4-BE49-F238E27FC236}">
                <a16:creationId xmlns:a16="http://schemas.microsoft.com/office/drawing/2014/main" id="{5DC73570-7CDB-B140-86AA-36B5E79E1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96" y="1933581"/>
            <a:ext cx="3607102" cy="229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086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6"/>
          <p:cNvPicPr preferRelativeResize="0"/>
          <p:nvPr/>
        </p:nvPicPr>
        <p:blipFill rotWithShape="1">
          <a:blip r:embed="rId3">
            <a:alphaModFix/>
          </a:blip>
          <a:srcRect t="59083"/>
          <a:stretch/>
        </p:blipFill>
        <p:spPr>
          <a:xfrm>
            <a:off x="0" y="0"/>
            <a:ext cx="9143998" cy="11988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6"/>
          <p:cNvSpPr/>
          <p:nvPr/>
        </p:nvSpPr>
        <p:spPr>
          <a:xfrm rot="-5400000">
            <a:off x="846896" y="591042"/>
            <a:ext cx="960944" cy="18676"/>
          </a:xfrm>
          <a:custGeom>
            <a:avLst/>
            <a:gdLst/>
            <a:ahLst/>
            <a:cxnLst/>
            <a:rect l="l" t="t" r="r" b="b"/>
            <a:pathLst>
              <a:path w="3594100" h="69850" extrusionOk="0">
                <a:moveTo>
                  <a:pt x="3303270" y="0"/>
                </a:moveTo>
                <a:lnTo>
                  <a:pt x="0" y="0"/>
                </a:lnTo>
                <a:lnTo>
                  <a:pt x="0" y="69850"/>
                </a:lnTo>
                <a:lnTo>
                  <a:pt x="3594100" y="69850"/>
                </a:lnTo>
                <a:lnTo>
                  <a:pt x="3594100" y="0"/>
                </a:lnTo>
                <a:close/>
              </a:path>
            </a:pathLst>
          </a:custGeom>
          <a:solidFill>
            <a:srgbClr val="FFDF2B"/>
          </a:solidFill>
          <a:ln>
            <a:noFill/>
          </a:ln>
        </p:spPr>
      </p:sp>
      <p:pic>
        <p:nvPicPr>
          <p:cNvPr id="146" name="Google Shape;146;p26"/>
          <p:cNvPicPr preferRelativeResize="0"/>
          <p:nvPr/>
        </p:nvPicPr>
        <p:blipFill rotWithShape="1">
          <a:blip r:embed="rId4">
            <a:alphaModFix/>
          </a:blip>
          <a:srcRect r="70256" b="21813"/>
          <a:stretch/>
        </p:blipFill>
        <p:spPr>
          <a:xfrm>
            <a:off x="8434286" y="4450886"/>
            <a:ext cx="709714" cy="69261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6"/>
          <p:cNvSpPr txBox="1"/>
          <p:nvPr/>
        </p:nvSpPr>
        <p:spPr>
          <a:xfrm>
            <a:off x="1600855" y="359398"/>
            <a:ext cx="77415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err="1">
                <a:solidFill>
                  <a:srgbClr val="FFFFFF"/>
                </a:solidFill>
                <a:latin typeface="Bebas Neue"/>
                <a:sym typeface="Bebas Neue"/>
              </a:rPr>
              <a:t>SOftware</a:t>
            </a:r>
            <a:endParaRPr sz="700" dirty="0"/>
          </a:p>
        </p:txBody>
      </p:sp>
      <p:grpSp>
        <p:nvGrpSpPr>
          <p:cNvPr id="148" name="Google Shape;148;p26"/>
          <p:cNvGrpSpPr/>
          <p:nvPr/>
        </p:nvGrpSpPr>
        <p:grpSpPr>
          <a:xfrm>
            <a:off x="144847" y="320205"/>
            <a:ext cx="991800" cy="560345"/>
            <a:chOff x="144847" y="320205"/>
            <a:chExt cx="991800" cy="560345"/>
          </a:xfrm>
        </p:grpSpPr>
        <p:sp>
          <p:nvSpPr>
            <p:cNvPr id="149" name="Google Shape;149;p26"/>
            <p:cNvSpPr txBox="1"/>
            <p:nvPr/>
          </p:nvSpPr>
          <p:spPr>
            <a:xfrm>
              <a:off x="144847" y="320205"/>
              <a:ext cx="991800" cy="33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i="0" u="none" strike="noStrike" cap="none">
                  <a:solidFill>
                    <a:srgbClr val="FFDF2B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CASA</a:t>
              </a:r>
              <a:endParaRPr sz="700"/>
            </a:p>
          </p:txBody>
        </p:sp>
        <p:sp>
          <p:nvSpPr>
            <p:cNvPr id="150" name="Google Shape;150;p26"/>
            <p:cNvSpPr/>
            <p:nvPr/>
          </p:nvSpPr>
          <p:spPr>
            <a:xfrm>
              <a:off x="288275" y="637000"/>
              <a:ext cx="709722" cy="24355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 w="19050" cap="flat" cmpd="sng">
                    <a:solidFill>
                      <a:srgbClr val="FFDF2B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noFill/>
                  <a:latin typeface="Libre Franklin"/>
                </a:rPr>
                <a:t>VLBI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C97FE-DF3D-6143-A29C-67F2D9E53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501367"/>
            <a:ext cx="8520600" cy="3416400"/>
          </a:xfrm>
        </p:spPr>
        <p:txBody>
          <a:bodyPr/>
          <a:lstStyle/>
          <a:p>
            <a:r>
              <a:rPr lang="en-NL" dirty="0"/>
              <a:t>CASA 5.6 or CASA 5.7, python 2 based</a:t>
            </a:r>
          </a:p>
          <a:p>
            <a:r>
              <a:rPr lang="en-NL" dirty="0"/>
              <a:t>Zoom 5.3 or higher: webinar and plenary style sessions</a:t>
            </a:r>
          </a:p>
          <a:p>
            <a:r>
              <a:rPr lang="en-NL" dirty="0"/>
              <a:t>Mattermost: browser or desktop client</a:t>
            </a:r>
          </a:p>
          <a:p>
            <a:pPr marL="114300" indent="0">
              <a:buNone/>
            </a:pP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495451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7"/>
          <p:cNvPicPr preferRelativeResize="0"/>
          <p:nvPr/>
        </p:nvPicPr>
        <p:blipFill rotWithShape="1">
          <a:blip r:embed="rId3">
            <a:alphaModFix/>
          </a:blip>
          <a:srcRect r="70256" b="21813"/>
          <a:stretch/>
        </p:blipFill>
        <p:spPr>
          <a:xfrm>
            <a:off x="8024849" y="3984013"/>
            <a:ext cx="1322129" cy="129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900" y="1966473"/>
            <a:ext cx="2931362" cy="1071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01788" y="2061410"/>
            <a:ext cx="2268044" cy="881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1900" y="4158493"/>
            <a:ext cx="1154434" cy="76986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7"/>
          <p:cNvSpPr txBox="1"/>
          <p:nvPr/>
        </p:nvSpPr>
        <p:spPr>
          <a:xfrm>
            <a:off x="261900" y="316921"/>
            <a:ext cx="5210250" cy="671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THANKS TO OUR SPONSORS:</a:t>
            </a:r>
            <a:endParaRPr sz="700"/>
          </a:p>
        </p:txBody>
      </p:sp>
      <p:sp>
        <p:nvSpPr>
          <p:cNvPr id="160" name="Google Shape;160;p27"/>
          <p:cNvSpPr txBox="1"/>
          <p:nvPr/>
        </p:nvSpPr>
        <p:spPr>
          <a:xfrm>
            <a:off x="1493772" y="4351655"/>
            <a:ext cx="6531077" cy="412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THIS EVENT HAS RECEIVED FUNDING FROM THE EUROPEAN UNION’S HORIZON 2020 RESEARCH AND INNOVATION PROGRAMME under grant agreements 730562 (RadioNet) and 7308844 (JUMPING JIVE)</a:t>
            </a:r>
            <a:endParaRPr sz="700"/>
          </a:p>
        </p:txBody>
      </p:sp>
      <p:grpSp>
        <p:nvGrpSpPr>
          <p:cNvPr id="161" name="Google Shape;161;p27"/>
          <p:cNvGrpSpPr/>
          <p:nvPr/>
        </p:nvGrpSpPr>
        <p:grpSpPr>
          <a:xfrm>
            <a:off x="5711328" y="-310572"/>
            <a:ext cx="3884700" cy="2200848"/>
            <a:chOff x="5711328" y="-310572"/>
            <a:chExt cx="3884700" cy="2200848"/>
          </a:xfrm>
        </p:grpSpPr>
        <p:sp>
          <p:nvSpPr>
            <p:cNvPr id="162" name="Google Shape;162;p27"/>
            <p:cNvSpPr txBox="1"/>
            <p:nvPr/>
          </p:nvSpPr>
          <p:spPr>
            <a:xfrm>
              <a:off x="5711328" y="-310572"/>
              <a:ext cx="3884700" cy="130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0" b="1" i="0" u="none" strike="noStrike" cap="none">
                  <a:solidFill>
                    <a:srgbClr val="FFF8CE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CASA</a:t>
              </a:r>
              <a:endParaRPr sz="700"/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6268538" y="925700"/>
              <a:ext cx="2770325" cy="964576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 w="19050" cap="flat" cmpd="sng">
                    <a:solidFill>
                      <a:srgbClr val="FFF8CE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noFill/>
                  <a:latin typeface="Libre Franklin"/>
                </a:rPr>
                <a:t>VLBI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SA-VLBI_template" id="{10CA9E10-E043-7E4F-8AB2-530B23150074}" vid="{FB9EBAC7-33F8-1640-A140-A1A422C1FE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SA-VLBI_template" id="{10CA9E10-E043-7E4F-8AB2-530B23150074}" vid="{1E7E3365-3100-AC4E-9DCF-AC95923825E2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189</Words>
  <Application>Microsoft Macintosh PowerPoint</Application>
  <PresentationFormat>On-screen Show (16:9)</PresentationFormat>
  <Paragraphs>47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</vt:lpstr>
      <vt:lpstr>Arial</vt:lpstr>
      <vt:lpstr>Bebas Neue</vt:lpstr>
      <vt:lpstr>Libre Franklin</vt:lpstr>
      <vt:lpstr>Montserrat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bemmel@jive.eu</cp:lastModifiedBy>
  <cp:revision>3</cp:revision>
  <dcterms:modified xsi:type="dcterms:W3CDTF">2020-10-30T16:12:47Z</dcterms:modified>
</cp:coreProperties>
</file>