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7" r:id="rId2"/>
    <p:sldId id="365" r:id="rId3"/>
    <p:sldId id="391" r:id="rId4"/>
    <p:sldId id="353" r:id="rId5"/>
    <p:sldId id="366" r:id="rId6"/>
    <p:sldId id="404" r:id="rId7"/>
    <p:sldId id="405" r:id="rId8"/>
    <p:sldId id="389" r:id="rId9"/>
    <p:sldId id="369" r:id="rId10"/>
    <p:sldId id="393" r:id="rId11"/>
    <p:sldId id="392" r:id="rId12"/>
    <p:sldId id="394" r:id="rId13"/>
    <p:sldId id="396" r:id="rId14"/>
    <p:sldId id="397" r:id="rId15"/>
    <p:sldId id="398" r:id="rId16"/>
    <p:sldId id="403" r:id="rId17"/>
    <p:sldId id="406" r:id="rId18"/>
  </p:sldIdLst>
  <p:sldSz cx="9902825" cy="6858000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rgbClr val="0033CC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1E35"/>
    <a:srgbClr val="FFFDDA"/>
    <a:srgbClr val="FFFEEB"/>
    <a:srgbClr val="0000FF"/>
    <a:srgbClr val="ECFFFE"/>
    <a:srgbClr val="F2FFD2"/>
    <a:srgbClr val="FF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240" y="-688"/>
      </p:cViewPr>
      <p:guideLst>
        <p:guide orient="horz" pos="2160"/>
        <p:guide pos="3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71838" y="9131300"/>
            <a:ext cx="7604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158" tIns="46917" rIns="92158" bIns="46917">
            <a:spAutoFit/>
          </a:bodyPr>
          <a:lstStyle/>
          <a:p>
            <a:pPr algn="ctr" defTabSz="915988">
              <a:lnSpc>
                <a:spcPct val="90000"/>
              </a:lnSpc>
              <a:defRPr/>
            </a:pPr>
            <a:r>
              <a:rPr lang="en-US" sz="1300">
                <a:solidFill>
                  <a:schemeClr val="tx1"/>
                </a:solidFill>
                <a:latin typeface="Galliard" charset="0"/>
                <a:cs typeface="+mn-cs"/>
              </a:rPr>
              <a:t>Page </a:t>
            </a:r>
            <a:fld id="{B2F32F07-6292-A346-8C18-E168137EF517}" type="slidenum">
              <a:rPr lang="en-US" sz="1300">
                <a:solidFill>
                  <a:schemeClr val="tx1"/>
                </a:solidFill>
                <a:latin typeface="Galliard" charset="0"/>
                <a:cs typeface="+mn-cs"/>
              </a:rPr>
              <a:pPr algn="ctr" defTabSz="915988">
                <a:lnSpc>
                  <a:spcPct val="90000"/>
                </a:lnSpc>
                <a:defRPr/>
              </a:pPr>
              <a:t>‹#›</a:t>
            </a:fld>
            <a:endParaRPr lang="en-US" sz="1300">
              <a:solidFill>
                <a:schemeClr val="tx1"/>
              </a:solidFill>
              <a:latin typeface="Galliard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136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71838" y="9131300"/>
            <a:ext cx="7604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158" tIns="46917" rIns="92158" bIns="46917">
            <a:spAutoFit/>
          </a:bodyPr>
          <a:lstStyle/>
          <a:p>
            <a:pPr algn="ctr" defTabSz="915988">
              <a:lnSpc>
                <a:spcPct val="90000"/>
              </a:lnSpc>
              <a:defRPr/>
            </a:pPr>
            <a:r>
              <a:rPr lang="en-US" sz="1300">
                <a:solidFill>
                  <a:schemeClr val="tx1"/>
                </a:solidFill>
                <a:latin typeface="Galliard" charset="0"/>
                <a:cs typeface="+mn-cs"/>
              </a:rPr>
              <a:t>Page </a:t>
            </a:r>
            <a:fld id="{3AB03187-FDF9-AB4D-AF51-852EF3200E67}" type="slidenum">
              <a:rPr lang="en-US" sz="1300">
                <a:solidFill>
                  <a:schemeClr val="tx1"/>
                </a:solidFill>
                <a:latin typeface="Galliard" charset="0"/>
                <a:cs typeface="+mn-cs"/>
              </a:rPr>
              <a:pPr algn="ctr" defTabSz="915988">
                <a:lnSpc>
                  <a:spcPct val="90000"/>
                </a:lnSpc>
                <a:defRPr/>
              </a:pPr>
              <a:t>‹#›</a:t>
            </a:fld>
            <a:endParaRPr lang="en-US" sz="1300">
              <a:solidFill>
                <a:schemeClr val="tx1"/>
              </a:solidFill>
              <a:latin typeface="Galliard" charset="0"/>
              <a:cs typeface="+mn-cs"/>
            </a:endParaRP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836613"/>
            <a:ext cx="4843463" cy="3354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6125"/>
            <a:ext cx="5356225" cy="40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510" tIns="46917" rIns="95510" bIns="46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819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Galliard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Galliard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Galliard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Galliard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Galliard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57275" y="719138"/>
            <a:ext cx="5191125" cy="35956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719138"/>
            <a:ext cx="5194300" cy="3597275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9" y="4552951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719138"/>
            <a:ext cx="5194300" cy="3597275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9" y="4552951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719138"/>
            <a:ext cx="5194300" cy="3597275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9" y="4552951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719138"/>
            <a:ext cx="5194300" cy="3597275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9" y="4552951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88" y="719138"/>
            <a:ext cx="5194300" cy="3597275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19138"/>
            <a:ext cx="5191125" cy="35956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19138"/>
            <a:ext cx="5191125" cy="35956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19138"/>
            <a:ext cx="5191125" cy="35956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19138"/>
            <a:ext cx="5191125" cy="35956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57275" y="719138"/>
            <a:ext cx="5191125" cy="3595687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94" tIns="45647" rIns="91294" bIns="45647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6263" y="838200"/>
            <a:ext cx="8416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3913" y="2286000"/>
            <a:ext cx="775811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381000"/>
            <a:ext cx="9063038" cy="6091238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4838" y="6362700"/>
            <a:ext cx="288290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>
                <a:latin typeface="Microsoft Sans Serif" charset="0"/>
                <a:cs typeface="Times New Roman" charset="0"/>
              </a:rPr>
              <a:t>EVN Symposium 2004, A. Szomoru, JIVE</a:t>
            </a:r>
            <a:endParaRPr lang="en-GB" sz="800">
              <a:latin typeface="Microsoft Sans Serif" charset="0"/>
              <a:cs typeface="Times New Roman" charset="0"/>
            </a:endParaRPr>
          </a:p>
        </p:txBody>
      </p:sp>
      <p:pic>
        <p:nvPicPr>
          <p:cNvPr id="8" name="Picture 8" descr="jive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14325"/>
            <a:ext cx="13684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86200"/>
            <a:ext cx="6858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83820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939065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8932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0"/>
            <a:ext cx="2071688" cy="639127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888" y="0"/>
            <a:ext cx="6065837" cy="639127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74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8892071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0222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67017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3288" y="2276475"/>
            <a:ext cx="38020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0" y="2276475"/>
            <a:ext cx="38020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1021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1703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871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85397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25490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81782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576263" y="838200"/>
            <a:ext cx="8416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823913" y="2286000"/>
            <a:ext cx="775811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2276475"/>
            <a:ext cx="77565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981" tIns="45183" rIns="91981" bIns="45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31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69888" y="0"/>
            <a:ext cx="7440612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981" tIns="45183" rIns="91981" bIns="451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204788" y="509588"/>
            <a:ext cx="9464675" cy="6108700"/>
          </a:xfrm>
          <a:prstGeom prst="rect">
            <a:avLst/>
          </a:prstGeom>
          <a:noFill/>
          <a:ln w="12700">
            <a:solidFill>
              <a:srgbClr val="004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3116" name="Text Box 12"/>
          <p:cNvSpPr txBox="1">
            <a:spLocks noChangeArrowheads="1"/>
          </p:cNvSpPr>
          <p:nvPr/>
        </p:nvSpPr>
        <p:spPr bwMode="auto">
          <a:xfrm>
            <a:off x="0" y="6643688"/>
            <a:ext cx="28765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004080"/>
                </a:solidFill>
                <a:cs typeface="Times New Roman" charset="0"/>
              </a:rPr>
              <a:t>TOG, </a:t>
            </a:r>
            <a:r>
              <a:rPr lang="en-US" sz="800" dirty="0" smtClean="0">
                <a:solidFill>
                  <a:srgbClr val="004080"/>
                </a:solidFill>
                <a:cs typeface="Times New Roman" charset="0"/>
              </a:rPr>
              <a:t>Cagliari, October 2014</a:t>
            </a:r>
            <a:endParaRPr lang="en-GB" sz="800" dirty="0">
              <a:solidFill>
                <a:srgbClr val="004080"/>
              </a:solidFill>
              <a:cs typeface="Times New Roman" charset="0"/>
            </a:endParaRPr>
          </a:p>
        </p:txBody>
      </p:sp>
      <p:pic>
        <p:nvPicPr>
          <p:cNvPr id="1032" name="Picture 10" descr="jive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0"/>
            <a:ext cx="15557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408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ransition xmlns:p14="http://schemas.microsoft.com/office/powerpoint/2010/main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charset="0"/>
          <a:ea typeface="ＭＳ Ｐゴシック" charset="0"/>
        </a:defRPr>
      </a:lvl6pPr>
      <a:lvl7pPr marL="9144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charset="0"/>
          <a:ea typeface="ＭＳ Ｐゴシック" charset="0"/>
        </a:defRPr>
      </a:lvl7pPr>
      <a:lvl8pPr marL="1371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charset="0"/>
          <a:ea typeface="ＭＳ Ｐゴシック" charset="0"/>
        </a:defRPr>
      </a:lvl8pPr>
      <a:lvl9pPr marL="1828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Times New Roman" charset="0"/>
          <a:ea typeface="ＭＳ Ｐゴシック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4080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rgbClr val="0033CC"/>
          </a:solidFill>
          <a:latin typeface="+mn-lt"/>
          <a:ea typeface="+mn-ea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rgbClr val="0033CC"/>
          </a:solidFill>
          <a:latin typeface="+mn-lt"/>
          <a:ea typeface="+mn-ea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rgbClr val="0033CC"/>
          </a:solidFill>
          <a:latin typeface="+mn-lt"/>
          <a:ea typeface="+mn-ea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rgbClr val="0033CC"/>
          </a:solidFill>
          <a:latin typeface="+mn-lt"/>
          <a:ea typeface="+mn-ea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rgbClr val="0033CC"/>
          </a:solidFill>
          <a:latin typeface="+mn-lt"/>
          <a:ea typeface="+mn-ea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rgbClr val="0033CC"/>
          </a:solidFill>
          <a:latin typeface="+mn-lt"/>
          <a:ea typeface="+mn-ea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rgbClr val="0033C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Visio-GEANT overview - eVLBI paths"/>
          <p:cNvPicPr>
            <a:picLocks noChangeAspect="1" noChangeArrowheads="1"/>
          </p:cNvPicPr>
          <p:nvPr/>
        </p:nvPicPr>
        <p:blipFill>
          <a:blip r:embed="rId3">
            <a:lum bright="-12000" contrast="4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9488" y="-754062"/>
            <a:ext cx="6091237" cy="870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>
                        <a:alpha val="10001"/>
                      </a:schemeClr>
                    </a:gs>
                    <a:gs pos="100000">
                      <a:srgbClr val="767676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2467" name="Text Box 3"/>
          <p:cNvSpPr txBox="1">
            <a:spLocks noChangeArrowheads="1"/>
          </p:cNvSpPr>
          <p:nvPr/>
        </p:nvSpPr>
        <p:spPr bwMode="auto">
          <a:xfrm>
            <a:off x="820741" y="5701030"/>
            <a:ext cx="773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cs typeface="+mn-cs"/>
              </a:rPr>
              <a:t>Arpad Szomoru, JIVE</a:t>
            </a:r>
            <a:endParaRPr lang="en-US" sz="2000" dirty="0">
              <a:cs typeface="+mn-cs"/>
            </a:endParaRPr>
          </a:p>
        </p:txBody>
      </p:sp>
      <p:sp>
        <p:nvSpPr>
          <p:cNvPr id="702468" name="Rectangle 4"/>
          <p:cNvSpPr>
            <a:spLocks noChangeArrowheads="1"/>
          </p:cNvSpPr>
          <p:nvPr/>
        </p:nvSpPr>
        <p:spPr bwMode="auto">
          <a:xfrm>
            <a:off x="1401763" y="2698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702470" name="Text Box 6"/>
          <p:cNvSpPr txBox="1">
            <a:spLocks noChangeArrowheads="1"/>
          </p:cNvSpPr>
          <p:nvPr/>
        </p:nvSpPr>
        <p:spPr bwMode="auto">
          <a:xfrm>
            <a:off x="1749748" y="595630"/>
            <a:ext cx="61166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solidFill>
                  <a:srgbClr val="800000"/>
                </a:solidFill>
                <a:cs typeface="+mn-cs"/>
              </a:rPr>
              <a:t>Technical Operations and R&amp;D at JIVE</a:t>
            </a:r>
            <a:endParaRPr lang="en-US" sz="4000" dirty="0">
              <a:solidFill>
                <a:schemeClr val="tx1"/>
              </a:solidFill>
              <a:latin typeface="Microsoft Sans Serif" charset="0"/>
              <a:cs typeface="+mn-cs"/>
            </a:endParaRPr>
          </a:p>
        </p:txBody>
      </p:sp>
      <p:sp>
        <p:nvSpPr>
          <p:cNvPr id="702471" name="Rectangle 7"/>
          <p:cNvSpPr>
            <a:spLocks noChangeArrowheads="1"/>
          </p:cNvSpPr>
          <p:nvPr/>
        </p:nvSpPr>
        <p:spPr bwMode="auto">
          <a:xfrm>
            <a:off x="2994025" y="2965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" descr="PB0_69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10" y="1893888"/>
            <a:ext cx="561657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7" name="Text Box 3"/>
          <p:cNvSpPr txBox="1">
            <a:spLocks noChangeArrowheads="1"/>
          </p:cNvSpPr>
          <p:nvPr/>
        </p:nvSpPr>
        <p:spPr bwMode="auto">
          <a:xfrm>
            <a:off x="871538" y="5365750"/>
            <a:ext cx="773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cs typeface="+mn-cs"/>
              </a:rPr>
              <a:t>Arpad Szomoru, JIVE</a:t>
            </a:r>
            <a:endParaRPr lang="en-US" sz="2000">
              <a:cs typeface="+mn-cs"/>
            </a:endParaRPr>
          </a:p>
        </p:txBody>
      </p:sp>
      <p:sp>
        <p:nvSpPr>
          <p:cNvPr id="702468" name="Rectangle 4"/>
          <p:cNvSpPr>
            <a:spLocks noChangeArrowheads="1"/>
          </p:cNvSpPr>
          <p:nvPr/>
        </p:nvSpPr>
        <p:spPr bwMode="auto">
          <a:xfrm>
            <a:off x="1401763" y="2698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702470" name="Text Box 6"/>
          <p:cNvSpPr txBox="1">
            <a:spLocks noChangeArrowheads="1"/>
          </p:cNvSpPr>
          <p:nvPr/>
        </p:nvSpPr>
        <p:spPr bwMode="auto">
          <a:xfrm>
            <a:off x="1483265" y="1784350"/>
            <a:ext cx="71217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800000"/>
                </a:solidFill>
                <a:cs typeface="+mn-cs"/>
              </a:rPr>
              <a:t>Joint EVN – LBA observations</a:t>
            </a:r>
            <a:endParaRPr lang="en-US" sz="4000" dirty="0">
              <a:solidFill>
                <a:schemeClr val="tx1"/>
              </a:solidFill>
              <a:latin typeface="Microsoft Sans Serif" charset="0"/>
              <a:cs typeface="+mn-cs"/>
            </a:endParaRPr>
          </a:p>
        </p:txBody>
      </p:sp>
      <p:sp>
        <p:nvSpPr>
          <p:cNvPr id="702471" name="Rectangle 7"/>
          <p:cNvSpPr>
            <a:spLocks noChangeArrowheads="1"/>
          </p:cNvSpPr>
          <p:nvPr/>
        </p:nvSpPr>
        <p:spPr bwMode="auto">
          <a:xfrm>
            <a:off x="2994025" y="2965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0" descr="worldmap-1280"/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320"/>
            <a:ext cx="9902825" cy="58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539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Some history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660400"/>
            <a:ext cx="9042400" cy="60102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32 hour real-time (near-) continuous e-VLBI demo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Involving telescopes in Australia, Japan, China, Europe, the Americas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At opening of IYA2009, Paris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Led to three-epoch observations by </a:t>
            </a:r>
            <a:r>
              <a:rPr lang="en-US" sz="2000" dirty="0" err="1" smtClean="0">
                <a:cs typeface="+mn-cs"/>
              </a:rPr>
              <a:t>Giroletti</a:t>
            </a:r>
            <a:r>
              <a:rPr lang="en-US" sz="2000" dirty="0" smtClean="0">
                <a:cs typeface="+mn-cs"/>
              </a:rPr>
              <a:t> et al.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Then, nothing (not known, not supported,….)</a:t>
            </a:r>
          </a:p>
        </p:txBody>
      </p:sp>
      <p:pic>
        <p:nvPicPr>
          <p:cNvPr id="4" name="Picture 5" descr="iya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22" y="2907883"/>
            <a:ext cx="6207361" cy="357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ya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534" y="1798320"/>
            <a:ext cx="1757345" cy="33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4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Why bother?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660400"/>
            <a:ext cx="9042400" cy="60102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NEXPReS has finished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For time being, no formal collaboration between JIVE + EVN and LBA, CSIRO, AARNET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New Zealand looking at refurbishing 32m telescope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cs typeface="+mn-cs"/>
              </a:rPr>
              <a:t>Obviously working together with Australians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cs typeface="+mn-cs"/>
              </a:rPr>
              <a:t>But how to get them involved in world-wide VLBI?</a:t>
            </a:r>
          </a:p>
          <a:p>
            <a:pPr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cs typeface="+mn-cs"/>
              </a:rPr>
              <a:t>SKA looming on horizon, eating up radio astronomy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VLBI will remain important, considering what baseline design looks like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But have to showcase this importance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cs typeface="+mn-cs"/>
              </a:rPr>
              <a:t>Be global, connected, active, transparent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cs typeface="+mn-cs"/>
              </a:rPr>
              <a:t>LBA already observes </a:t>
            </a:r>
            <a:r>
              <a:rPr lang="en-US" sz="2000" dirty="0" smtClean="0">
                <a:cs typeface="+mn-cs"/>
              </a:rPr>
              <a:t>regularly with </a:t>
            </a:r>
            <a:r>
              <a:rPr lang="en-US" sz="2000" dirty="0">
                <a:cs typeface="+mn-cs"/>
              </a:rPr>
              <a:t>some EVN </a:t>
            </a:r>
            <a:r>
              <a:rPr lang="en-US" sz="2000" dirty="0" smtClean="0">
                <a:cs typeface="+mn-cs"/>
              </a:rPr>
              <a:t>stations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2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6" name="Rectangle 4"/>
          <p:cNvSpPr>
            <a:spLocks noChangeArrowheads="1"/>
          </p:cNvSpPr>
          <p:nvPr/>
        </p:nvSpPr>
        <p:spPr bwMode="auto">
          <a:xfrm>
            <a:off x="7453315" y="3130550"/>
            <a:ext cx="29528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 b="1">
              <a:solidFill>
                <a:schemeClr val="tx1"/>
              </a:solidFill>
              <a:latin typeface="Lucida Sans Unicode" charset="0"/>
            </a:endParaRPr>
          </a:p>
        </p:txBody>
      </p:sp>
      <p:sp>
        <p:nvSpPr>
          <p:cNvPr id="1093637" name="Rectangle 5"/>
          <p:cNvSpPr>
            <a:spLocks noChangeArrowheads="1"/>
          </p:cNvSpPr>
          <p:nvPr/>
        </p:nvSpPr>
        <p:spPr bwMode="auto">
          <a:xfrm>
            <a:off x="390525" y="682627"/>
            <a:ext cx="8936038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285750" indent="-28575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" name="Picture 1" descr="Global_with_Aussies_UV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580157"/>
            <a:ext cx="4369231" cy="3636589"/>
          </a:xfrm>
          <a:prstGeom prst="rect">
            <a:avLst/>
          </a:prstGeom>
        </p:spPr>
      </p:pic>
      <p:pic>
        <p:nvPicPr>
          <p:cNvPr id="3" name="Picture 2" descr="Global_with_Aussies+Ar_UV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04" y="2580157"/>
            <a:ext cx="4523221" cy="3636589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2933" y="572439"/>
            <a:ext cx="8903630" cy="205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342900" indent="-3429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source at Dec 0 (RG001)</a:t>
            </a:r>
          </a:p>
          <a:p>
            <a:pPr marL="800100" lvl="1" indent="-3429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1600" dirty="0">
                <a:solidFill>
                  <a:srgbClr val="004080"/>
                </a:solidFill>
                <a:latin typeface="+mn-lt"/>
                <a:ea typeface="+mn-ea"/>
                <a:cs typeface="+mn-cs"/>
              </a:rPr>
              <a:t>17 hours in total</a:t>
            </a:r>
          </a:p>
          <a:p>
            <a:pPr marL="800100" lvl="1" indent="-3429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1600" dirty="0">
                <a:solidFill>
                  <a:srgbClr val="004080"/>
                </a:solidFill>
                <a:latin typeface="+mn-lt"/>
                <a:ea typeface="+mn-ea"/>
                <a:cs typeface="+mn-cs"/>
              </a:rPr>
              <a:t>Longest N-S and E-W baselines with different telescopes</a:t>
            </a:r>
          </a:p>
          <a:p>
            <a:pPr marL="342900" indent="-3429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Right: source at Dec -10 (now includes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800100" lvl="1" indent="-3429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1600" dirty="0">
                <a:solidFill>
                  <a:srgbClr val="004080"/>
                </a:solidFill>
                <a:latin typeface="+mn-lt"/>
                <a:ea typeface="+mn-ea"/>
                <a:cs typeface="+mn-cs"/>
              </a:rPr>
              <a:t>19 hours in total</a:t>
            </a:r>
          </a:p>
          <a:p>
            <a:pPr marL="2286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dirty="0"/>
          </a:p>
          <a:p>
            <a:pPr marL="685800" lvl="1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dirty="0"/>
          </a:p>
          <a:p>
            <a:pPr marL="685800" lvl="1" indent="-2286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0"/>
            <a:ext cx="7440612" cy="5016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Science case (?)</a:t>
            </a:r>
          </a:p>
        </p:txBody>
      </p:sp>
    </p:spTree>
    <p:extLst>
      <p:ext uri="{BB962C8B-B14F-4D97-AF65-F5344CB8AC3E}">
        <p14:creationId xmlns:p14="http://schemas.microsoft.com/office/powerpoint/2010/main" val="3470293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6" name="Rectangle 4"/>
          <p:cNvSpPr>
            <a:spLocks noChangeArrowheads="1"/>
          </p:cNvSpPr>
          <p:nvPr/>
        </p:nvSpPr>
        <p:spPr bwMode="auto">
          <a:xfrm>
            <a:off x="7453315" y="3130550"/>
            <a:ext cx="29528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 b="1">
              <a:solidFill>
                <a:schemeClr val="tx1"/>
              </a:solidFill>
              <a:latin typeface="Lucida Sans Unicode" charset="0"/>
            </a:endParaRPr>
          </a:p>
        </p:txBody>
      </p:sp>
      <p:sp>
        <p:nvSpPr>
          <p:cNvPr id="1093637" name="Rectangle 5"/>
          <p:cNvSpPr>
            <a:spLocks noChangeArrowheads="1"/>
          </p:cNvSpPr>
          <p:nvPr/>
        </p:nvSpPr>
        <p:spPr bwMode="auto">
          <a:xfrm>
            <a:off x="390525" y="682627"/>
            <a:ext cx="8936038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285750" indent="-28575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2933" y="682626"/>
            <a:ext cx="8903630" cy="114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342900" indent="-3429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SGRA*</a:t>
            </a:r>
          </a:p>
          <a:p>
            <a:pPr marL="342900" indent="-3429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frequencies preferred, KVN perfect for this </a:t>
            </a:r>
          </a:p>
          <a:p>
            <a:pPr marL="2286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dirty="0"/>
          </a:p>
          <a:p>
            <a:pPr marL="685800" lvl="1" indent="-22860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dirty="0"/>
          </a:p>
        </p:txBody>
      </p:sp>
      <p:pic>
        <p:nvPicPr>
          <p:cNvPr id="4" name="Picture 3" descr="Global_with_Aussies_GC_UV_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16" y="1859300"/>
            <a:ext cx="5540658" cy="4460898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0"/>
            <a:ext cx="7440612" cy="5016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Science case (!)</a:t>
            </a:r>
          </a:p>
        </p:txBody>
      </p:sp>
    </p:spTree>
    <p:extLst>
      <p:ext uri="{BB962C8B-B14F-4D97-AF65-F5344CB8AC3E}">
        <p14:creationId xmlns:p14="http://schemas.microsoft.com/office/powerpoint/2010/main" val="2073356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6" name="Rectangle 4"/>
          <p:cNvSpPr>
            <a:spLocks noChangeArrowheads="1"/>
          </p:cNvSpPr>
          <p:nvPr/>
        </p:nvSpPr>
        <p:spPr bwMode="auto">
          <a:xfrm>
            <a:off x="7453315" y="3130550"/>
            <a:ext cx="29528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 b="1">
              <a:solidFill>
                <a:schemeClr val="tx1"/>
              </a:solidFill>
              <a:latin typeface="Lucida Sans Unicode" charset="0"/>
            </a:endParaRPr>
          </a:p>
        </p:txBody>
      </p:sp>
      <p:sp>
        <p:nvSpPr>
          <p:cNvPr id="1093637" name="Rectangle 5"/>
          <p:cNvSpPr>
            <a:spLocks noChangeArrowheads="1"/>
          </p:cNvSpPr>
          <p:nvPr/>
        </p:nvSpPr>
        <p:spPr bwMode="auto">
          <a:xfrm>
            <a:off x="390525" y="682627"/>
            <a:ext cx="8936038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285750" indent="-28575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2933" y="731520"/>
            <a:ext cx="8903630" cy="597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685800" lvl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defRPr/>
            </a:pPr>
            <a:endParaRPr lang="en-US" sz="2400" dirty="0"/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Board approved collaboration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14400" lvl="1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1800" dirty="0" smtClean="0">
              <a:solidFill>
                <a:srgbClr val="004080"/>
              </a:solidFill>
              <a:latin typeface="+mn-lt"/>
              <a:ea typeface="+mn-ea"/>
              <a:cs typeface="+mn-cs"/>
            </a:endParaRPr>
          </a:p>
          <a:p>
            <a:pPr marL="914400" lvl="1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800" dirty="0" smtClean="0">
                <a:solidFill>
                  <a:srgbClr val="004080"/>
                </a:solidFill>
                <a:latin typeface="+mn-lt"/>
                <a:ea typeface="+mn-ea"/>
                <a:cs typeface="+mn-cs"/>
              </a:rPr>
              <a:t>In call for proposals</a:t>
            </a:r>
          </a:p>
          <a:p>
            <a:pPr marL="914400" lvl="1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800" dirty="0" smtClean="0">
                <a:solidFill>
                  <a:srgbClr val="004080"/>
                </a:solidFill>
                <a:latin typeface="+mn-lt"/>
                <a:ea typeface="+mn-ea"/>
                <a:cs typeface="+mn-cs"/>
              </a:rPr>
              <a:t>Until now, one very good candidate, did not ask for joint observations though</a:t>
            </a:r>
          </a:p>
          <a:p>
            <a:pPr marL="914400" lvl="1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1800" dirty="0" smtClean="0">
                <a:solidFill>
                  <a:srgbClr val="004080"/>
                </a:solidFill>
                <a:latin typeface="+mn-lt"/>
                <a:ea typeface="+mn-ea"/>
                <a:cs typeface="+mn-cs"/>
              </a:rPr>
              <a:t>Not sufficiently known in community?</a:t>
            </a:r>
            <a:endParaRPr lang="en-US" sz="1800" dirty="0" smtClean="0">
              <a:solidFill>
                <a:srgbClr val="004080"/>
              </a:solidFill>
              <a:latin typeface="+mn-lt"/>
              <a:ea typeface="+mn-ea"/>
              <a:cs typeface="+mn-cs"/>
            </a:endParaRPr>
          </a:p>
          <a:p>
            <a:pPr marL="914400" lvl="1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0"/>
            <a:ext cx="7440612" cy="5016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And now</a:t>
            </a:r>
            <a:r>
              <a:rPr lang="en-US" dirty="0" smtClean="0">
                <a:cs typeface="+mj-cs"/>
              </a:rPr>
              <a:t> 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4703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7" name="Text Box 3"/>
          <p:cNvSpPr txBox="1">
            <a:spLocks noChangeArrowheads="1"/>
          </p:cNvSpPr>
          <p:nvPr/>
        </p:nvSpPr>
        <p:spPr bwMode="auto">
          <a:xfrm>
            <a:off x="871538" y="5365750"/>
            <a:ext cx="773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cs typeface="+mn-cs"/>
              </a:rPr>
              <a:t>Arpad Szomoru, JIVE</a:t>
            </a:r>
            <a:endParaRPr lang="en-US" sz="2000">
              <a:cs typeface="+mn-cs"/>
            </a:endParaRPr>
          </a:p>
        </p:txBody>
      </p:sp>
      <p:sp>
        <p:nvSpPr>
          <p:cNvPr id="702468" name="Rectangle 4"/>
          <p:cNvSpPr>
            <a:spLocks noChangeArrowheads="1"/>
          </p:cNvSpPr>
          <p:nvPr/>
        </p:nvSpPr>
        <p:spPr bwMode="auto">
          <a:xfrm>
            <a:off x="1401763" y="2698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702470" name="Text Box 6"/>
          <p:cNvSpPr txBox="1">
            <a:spLocks noChangeArrowheads="1"/>
          </p:cNvSpPr>
          <p:nvPr/>
        </p:nvSpPr>
        <p:spPr bwMode="auto">
          <a:xfrm>
            <a:off x="1757567" y="1764030"/>
            <a:ext cx="66238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800000"/>
                </a:solidFill>
                <a:cs typeface="+mn-cs"/>
              </a:rPr>
              <a:t>Towards 2 - 4 Gbps operations</a:t>
            </a:r>
            <a:endParaRPr lang="en-US" sz="4000" dirty="0">
              <a:solidFill>
                <a:schemeClr val="tx1"/>
              </a:solidFill>
              <a:latin typeface="Microsoft Sans Serif" charset="0"/>
              <a:cs typeface="+mn-cs"/>
            </a:endParaRPr>
          </a:p>
        </p:txBody>
      </p:sp>
      <p:sp>
        <p:nvSpPr>
          <p:cNvPr id="702471" name="Rectangle 7"/>
          <p:cNvSpPr>
            <a:spLocks noChangeArrowheads="1"/>
          </p:cNvSpPr>
          <p:nvPr/>
        </p:nvSpPr>
        <p:spPr bwMode="auto">
          <a:xfrm>
            <a:off x="2994025" y="29654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17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6" name="Rectangle 4"/>
          <p:cNvSpPr>
            <a:spLocks noChangeArrowheads="1"/>
          </p:cNvSpPr>
          <p:nvPr/>
        </p:nvSpPr>
        <p:spPr bwMode="auto">
          <a:xfrm>
            <a:off x="7453315" y="3130550"/>
            <a:ext cx="29528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 b="1">
              <a:solidFill>
                <a:schemeClr val="tx1"/>
              </a:solidFill>
              <a:latin typeface="Lucida Sans Unicode" charset="0"/>
            </a:endParaRPr>
          </a:p>
        </p:txBody>
      </p:sp>
      <p:sp>
        <p:nvSpPr>
          <p:cNvPr id="1093637" name="Rectangle 5"/>
          <p:cNvSpPr>
            <a:spLocks noChangeArrowheads="1"/>
          </p:cNvSpPr>
          <p:nvPr/>
        </p:nvSpPr>
        <p:spPr bwMode="auto">
          <a:xfrm>
            <a:off x="390525" y="682627"/>
            <a:ext cx="8936038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285750" indent="-285750" algn="l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2933" y="731520"/>
            <a:ext cx="8903630" cy="597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981" tIns="45183" rIns="91981" bIns="45183"/>
          <a:lstStyle/>
          <a:p>
            <a:pPr marL="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Problems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defRPr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Recording media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LO setting </a:t>
            </a:r>
          </a:p>
          <a:p>
            <a:pPr marL="914400" lvl="1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DDC mode needed!</a:t>
            </a:r>
            <a:endParaRPr lang="en-US" sz="24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FS support</a:t>
            </a:r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defRPr/>
            </a:pPr>
            <a:r>
              <a:rPr lang="en-US" sz="2400" dirty="0">
                <a:solidFill>
                  <a:schemeClr val="tx1"/>
                </a:solidFill>
              </a:rPr>
              <a:t>To do:</a:t>
            </a:r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DDC mode</a:t>
            </a:r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solution for FS</a:t>
            </a:r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Buy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FlexBuffs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/Mark6</a:t>
            </a:r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Jive5AB on Mark6</a:t>
            </a:r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 for 2Gbps for now (VLBA, CDAS, R1002)</a:t>
            </a:r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228600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SzPct val="100000"/>
              <a:defRPr/>
            </a:pPr>
            <a:endParaRPr lang="en-US" sz="1800" dirty="0">
              <a:solidFill>
                <a:srgbClr val="00408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0"/>
            <a:ext cx="7440612" cy="5016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Status 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4983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Mark5, SUs, </a:t>
            </a:r>
            <a:r>
              <a:rPr lang="en-GB" dirty="0" err="1" smtClean="0">
                <a:cs typeface="+mj-cs"/>
              </a:rPr>
              <a:t>MarkIV</a:t>
            </a:r>
            <a:r>
              <a:rPr lang="en-GB" dirty="0" smtClean="0">
                <a:cs typeface="+mj-cs"/>
              </a:rPr>
              <a:t> </a:t>
            </a:r>
            <a:r>
              <a:rPr lang="en-GB" dirty="0" err="1" smtClean="0">
                <a:cs typeface="+mj-cs"/>
              </a:rPr>
              <a:t>correlator</a:t>
            </a:r>
            <a:endParaRPr lang="en-GB" sz="2800" dirty="0" smtClean="0">
              <a:cs typeface="+mj-cs"/>
            </a:endParaRP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473075"/>
            <a:ext cx="6399212" cy="61563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sz="20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cs typeface="+mn-cs"/>
              </a:rPr>
              <a:t>Mark5, general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800" dirty="0" smtClean="0"/>
              <a:t>New </a:t>
            </a:r>
            <a:r>
              <a:rPr lang="en-GB" sz="1800" dirty="0" smtClean="0"/>
              <a:t>Linux kernel + newest </a:t>
            </a:r>
            <a:r>
              <a:rPr lang="en-GB" sz="1800" dirty="0" err="1" smtClean="0"/>
              <a:t>SdK</a:t>
            </a:r>
            <a:r>
              <a:rPr lang="en-GB" sz="1800" dirty="0" smtClean="0"/>
              <a:t> </a:t>
            </a:r>
            <a:r>
              <a:rPr lang="en-GB" sz="1800" dirty="0" smtClean="0"/>
              <a:t>would</a:t>
            </a:r>
            <a:r>
              <a:rPr lang="en-GB" sz="1800" dirty="0" smtClean="0"/>
              <a:t> </a:t>
            </a:r>
            <a:r>
              <a:rPr lang="en-GB" sz="1800" dirty="0" smtClean="0"/>
              <a:t>break e-VLBI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800" dirty="0" smtClean="0"/>
              <a:t>Has been investigated by Paul </a:t>
            </a:r>
            <a:r>
              <a:rPr lang="en-GB" sz="1800" dirty="0" err="1" smtClean="0"/>
              <a:t>Boven</a:t>
            </a:r>
            <a:endParaRPr lang="en-GB" sz="1800" dirty="0" smtClean="0"/>
          </a:p>
          <a:p>
            <a:pPr lvl="2">
              <a:lnSpc>
                <a:spcPct val="80000"/>
              </a:lnSpc>
              <a:defRPr/>
            </a:pPr>
            <a:r>
              <a:rPr lang="en-GB" sz="1600" dirty="0" smtClean="0"/>
              <a:t>Fixed by </a:t>
            </a:r>
            <a:r>
              <a:rPr lang="en-GB" sz="1600" dirty="0" err="1" smtClean="0"/>
              <a:t>Conduant</a:t>
            </a:r>
            <a:endParaRPr lang="en-GB" sz="1600" dirty="0" smtClean="0"/>
          </a:p>
          <a:p>
            <a:pPr lvl="1">
              <a:lnSpc>
                <a:spcPct val="80000"/>
              </a:lnSpc>
              <a:defRPr/>
            </a:pPr>
            <a:r>
              <a:rPr lang="en-GB" sz="1800" dirty="0" smtClean="0"/>
              <a:t>Still some minor issues with SdK9.4</a:t>
            </a:r>
            <a:endParaRPr lang="en-GB" sz="1800" dirty="0"/>
          </a:p>
          <a:p>
            <a:pPr lvl="1">
              <a:lnSpc>
                <a:spcPct val="80000"/>
              </a:lnSpc>
              <a:defRPr/>
            </a:pPr>
            <a:r>
              <a:rPr lang="en-GB" sz="1800" dirty="0" smtClean="0"/>
              <a:t>Finally upgrade to non-antique Linux version! (Wheezy)</a:t>
            </a:r>
            <a:endParaRPr lang="en-GB" sz="1800" dirty="0" smtClean="0"/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cs typeface="+mn-cs"/>
              </a:rPr>
              <a:t>Mark5B/C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800" dirty="0" smtClean="0"/>
              <a:t>2 units permanently converted to B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800" dirty="0" smtClean="0"/>
              <a:t>1 extra unit currently B+, </a:t>
            </a:r>
            <a:r>
              <a:rPr lang="en-GB" sz="1800" dirty="0"/>
              <a:t>6</a:t>
            </a:r>
            <a:r>
              <a:rPr lang="en-GB" sz="1800" dirty="0" smtClean="0"/>
              <a:t> C units in place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800" dirty="0" smtClean="0"/>
              <a:t>1 C unit on loan to </a:t>
            </a:r>
            <a:r>
              <a:rPr lang="en-GB" sz="1800" dirty="0" err="1" smtClean="0"/>
              <a:t>Yebes</a:t>
            </a:r>
            <a:endParaRPr lang="en-GB" sz="1800" dirty="0" smtClean="0"/>
          </a:p>
          <a:p>
            <a:pPr lvl="1">
              <a:lnSpc>
                <a:spcPct val="80000"/>
              </a:lnSpc>
              <a:defRPr/>
            </a:pPr>
            <a:r>
              <a:rPr lang="en-GB" sz="1800" dirty="0" smtClean="0"/>
              <a:t>1 C unit on loan to Torun for DBBC verification</a:t>
            </a:r>
          </a:p>
          <a:p>
            <a:pPr>
              <a:lnSpc>
                <a:spcPct val="80000"/>
              </a:lnSpc>
              <a:defRPr/>
            </a:pPr>
            <a:r>
              <a:rPr lang="en-GB" sz="2000" dirty="0" err="1" smtClean="0">
                <a:cs typeface="+mn-cs"/>
              </a:rPr>
              <a:t>MkIV</a:t>
            </a:r>
            <a:r>
              <a:rPr lang="en-GB" sz="2000" dirty="0" smtClean="0">
                <a:cs typeface="+mn-cs"/>
              </a:rPr>
              <a:t> </a:t>
            </a:r>
            <a:r>
              <a:rPr lang="en-GB" sz="2000" dirty="0" err="1" smtClean="0">
                <a:cs typeface="+mn-cs"/>
              </a:rPr>
              <a:t>Correlator</a:t>
            </a:r>
            <a:r>
              <a:rPr lang="en-GB" sz="2000" dirty="0" smtClean="0">
                <a:cs typeface="+mn-cs"/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800" dirty="0" smtClean="0"/>
              <a:t>Gone!</a:t>
            </a:r>
            <a:endParaRPr lang="en-GB" sz="1800" dirty="0"/>
          </a:p>
          <a:p>
            <a:pPr lvl="1">
              <a:lnSpc>
                <a:spcPct val="80000"/>
              </a:lnSpc>
              <a:defRPr/>
            </a:pPr>
            <a:r>
              <a:rPr lang="en-GB" sz="1800" dirty="0" err="1"/>
              <a:t>Correlator</a:t>
            </a:r>
            <a:r>
              <a:rPr lang="en-GB" sz="1800" dirty="0"/>
              <a:t> boards sent to Hawaii</a:t>
            </a:r>
          </a:p>
        </p:txBody>
      </p:sp>
      <p:pic>
        <p:nvPicPr>
          <p:cNvPr id="6" name="Picture 5" descr="mk4_dis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84" y="304800"/>
            <a:ext cx="3360738" cy="5041900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k4_di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96" y="4341813"/>
            <a:ext cx="3584575" cy="2389187"/>
          </a:xfrm>
          <a:prstGeom prst="rect">
            <a:avLst/>
          </a:prstGeo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Jive5AB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836613"/>
            <a:ext cx="8761412" cy="5745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Jive5ab has taken over most operational VLBI in EVN</a:t>
            </a:r>
          </a:p>
          <a:p>
            <a:pPr lvl="1" eaLnBrk="1" hangingPunct="1">
              <a:defRPr/>
            </a:pPr>
            <a:r>
              <a:rPr lang="en-US" dirty="0" smtClean="0"/>
              <a:t>No major show stoppers, mishaps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>
              <a:defRPr/>
            </a:pPr>
            <a:r>
              <a:rPr lang="en-US" sz="2000" dirty="0" smtClean="0">
                <a:cs typeface="+mn-cs"/>
              </a:rPr>
              <a:t>Much development ongoing</a:t>
            </a:r>
          </a:p>
          <a:p>
            <a:pPr>
              <a:defRPr/>
            </a:pPr>
            <a:endParaRPr lang="en-US" sz="2000" dirty="0" smtClean="0">
              <a:cs typeface="+mn-cs"/>
            </a:endParaRPr>
          </a:p>
          <a:p>
            <a:pPr>
              <a:defRPr/>
            </a:pPr>
            <a:endParaRPr lang="en-US" sz="2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59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charset="0"/>
                <a:cs typeface="+mj-cs"/>
              </a:rPr>
              <a:t>e-status</a:t>
            </a:r>
            <a:endParaRPr lang="en-GB" dirty="0" smtClean="0">
              <a:solidFill>
                <a:schemeClr val="tx1"/>
              </a:solidFill>
              <a:latin typeface="Arial" charset="0"/>
              <a:cs typeface="+mj-cs"/>
            </a:endParaRPr>
          </a:p>
        </p:txBody>
      </p:sp>
      <p:sp>
        <p:nvSpPr>
          <p:cNvPr id="960515" name="Rectangle 3"/>
          <p:cNvSpPr>
            <a:spLocks noChangeArrowheads="1"/>
          </p:cNvSpPr>
          <p:nvPr/>
        </p:nvSpPr>
        <p:spPr bwMode="auto">
          <a:xfrm>
            <a:off x="6140450" y="5013325"/>
            <a:ext cx="24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sz="1400" b="1">
              <a:solidFill>
                <a:schemeClr val="tx1"/>
              </a:solidFill>
              <a:latin typeface="Lucida Sans Unicode" charset="0"/>
              <a:cs typeface="+mn-cs"/>
            </a:endParaRPr>
          </a:p>
        </p:txBody>
      </p:sp>
      <p:sp>
        <p:nvSpPr>
          <p:cNvPr id="960516" name="Rectangle 4"/>
          <p:cNvSpPr>
            <a:spLocks noChangeArrowheads="1"/>
          </p:cNvSpPr>
          <p:nvPr/>
        </p:nvSpPr>
        <p:spPr bwMode="auto">
          <a:xfrm>
            <a:off x="374650" y="1219200"/>
            <a:ext cx="8629650" cy="332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cs typeface="+mn-cs"/>
              </a:rPr>
              <a:t> Full 1024 Mbps </a:t>
            </a:r>
            <a:r>
              <a:rPr lang="en-GB" sz="2000" dirty="0" smtClean="0">
                <a:solidFill>
                  <a:schemeClr val="tx1"/>
                </a:solidFill>
                <a:cs typeface="+mn-cs"/>
              </a:rPr>
              <a:t>available </a:t>
            </a:r>
            <a:r>
              <a:rPr lang="en-GB" sz="2000" dirty="0">
                <a:solidFill>
                  <a:schemeClr val="tx1"/>
                </a:solidFill>
                <a:cs typeface="+mn-cs"/>
              </a:rPr>
              <a:t>from most stations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GB" sz="2000" dirty="0" err="1" smtClean="0">
                <a:solidFill>
                  <a:srgbClr val="004080"/>
                </a:solidFill>
                <a:cs typeface="+mn-cs"/>
              </a:rPr>
              <a:t>Ef</a:t>
            </a:r>
            <a:r>
              <a:rPr lang="en-GB" sz="2000" dirty="0">
                <a:solidFill>
                  <a:srgbClr val="004080"/>
                </a:solidFill>
                <a:cs typeface="+mn-cs"/>
              </a:rPr>
              <a:t>, </a:t>
            </a:r>
            <a:r>
              <a:rPr lang="en-GB" sz="2000" dirty="0" smtClean="0">
                <a:solidFill>
                  <a:srgbClr val="004080"/>
                </a:solidFill>
                <a:cs typeface="+mn-cs"/>
              </a:rPr>
              <a:t>On, </a:t>
            </a:r>
            <a:r>
              <a:rPr lang="en-GB" sz="2000" dirty="0" err="1" smtClean="0">
                <a:solidFill>
                  <a:srgbClr val="004080"/>
                </a:solidFill>
                <a:cs typeface="+mn-cs"/>
              </a:rPr>
              <a:t>Nt</a:t>
            </a:r>
            <a:r>
              <a:rPr lang="en-GB" sz="2000" dirty="0" smtClean="0">
                <a:solidFill>
                  <a:srgbClr val="004080"/>
                </a:solidFill>
                <a:cs typeface="+mn-cs"/>
              </a:rPr>
              <a:t>, </a:t>
            </a:r>
            <a:r>
              <a:rPr lang="en-GB" sz="2000" dirty="0" err="1" smtClean="0">
                <a:solidFill>
                  <a:srgbClr val="004080"/>
                </a:solidFill>
                <a:cs typeface="+mn-cs"/>
              </a:rPr>
              <a:t>Mh</a:t>
            </a:r>
            <a:r>
              <a:rPr lang="en-GB" sz="2000" dirty="0" smtClean="0">
                <a:solidFill>
                  <a:srgbClr val="004080"/>
                </a:solidFill>
                <a:cs typeface="+mn-cs"/>
              </a:rPr>
              <a:t>, </a:t>
            </a:r>
            <a:r>
              <a:rPr lang="en-GB" sz="2000" dirty="0" err="1" smtClean="0">
                <a:solidFill>
                  <a:srgbClr val="004080"/>
                </a:solidFill>
                <a:cs typeface="+mn-cs"/>
              </a:rPr>
              <a:t>Hh</a:t>
            </a:r>
            <a:r>
              <a:rPr lang="en-GB" sz="2000" dirty="0" smtClean="0">
                <a:solidFill>
                  <a:srgbClr val="004080"/>
                </a:solidFill>
                <a:cs typeface="+mn-cs"/>
              </a:rPr>
              <a:t>, </a:t>
            </a:r>
            <a:r>
              <a:rPr lang="en-GB" sz="2000" dirty="0" err="1" smtClean="0">
                <a:solidFill>
                  <a:srgbClr val="004080"/>
                </a:solidFill>
                <a:cs typeface="+mn-cs"/>
              </a:rPr>
              <a:t>Tr</a:t>
            </a:r>
            <a:r>
              <a:rPr lang="en-GB" sz="2000" dirty="0" smtClean="0">
                <a:solidFill>
                  <a:srgbClr val="004080"/>
                </a:solidFill>
                <a:cs typeface="+mn-cs"/>
              </a:rPr>
              <a:t>, </a:t>
            </a:r>
            <a:r>
              <a:rPr lang="en-GB" sz="2000" dirty="0" err="1" smtClean="0">
                <a:solidFill>
                  <a:srgbClr val="004080"/>
                </a:solidFill>
                <a:cs typeface="+mn-cs"/>
              </a:rPr>
              <a:t>Ys</a:t>
            </a:r>
            <a:r>
              <a:rPr lang="en-GB" sz="2000" dirty="0" smtClean="0">
                <a:solidFill>
                  <a:srgbClr val="004080"/>
                </a:solidFill>
                <a:cs typeface="+mn-cs"/>
              </a:rPr>
              <a:t> </a:t>
            </a:r>
            <a:r>
              <a:rPr lang="en-GB" sz="2000" dirty="0" smtClean="0">
                <a:solidFill>
                  <a:srgbClr val="004080"/>
                </a:solidFill>
                <a:cs typeface="+mn-cs"/>
              </a:rPr>
              <a:t>using DBBCs </a:t>
            </a:r>
            <a:r>
              <a:rPr lang="en-GB" sz="2000" dirty="0" smtClean="0">
                <a:solidFill>
                  <a:srgbClr val="004080"/>
                </a:solidFill>
              </a:rPr>
              <a:t>operationally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GB" sz="2000" dirty="0" err="1" smtClean="0">
                <a:solidFill>
                  <a:srgbClr val="004080"/>
                </a:solidFill>
              </a:rPr>
              <a:t>Mc</a:t>
            </a:r>
            <a:r>
              <a:rPr lang="en-GB" sz="2000" dirty="0" smtClean="0">
                <a:solidFill>
                  <a:srgbClr val="004080"/>
                </a:solidFill>
              </a:rPr>
              <a:t> </a:t>
            </a:r>
            <a:r>
              <a:rPr lang="en-GB" sz="2000" dirty="0" smtClean="0">
                <a:solidFill>
                  <a:srgbClr val="004080"/>
                </a:solidFill>
              </a:rPr>
              <a:t>doing </a:t>
            </a:r>
            <a:r>
              <a:rPr lang="en-GB" sz="2000" dirty="0" smtClean="0">
                <a:solidFill>
                  <a:srgbClr val="004080"/>
                </a:solidFill>
              </a:rPr>
              <a:t>tests </a:t>
            </a:r>
            <a:endParaRPr lang="en-GB" sz="2000" dirty="0" smtClean="0">
              <a:solidFill>
                <a:srgbClr val="004080"/>
              </a:solidFill>
            </a:endParaRP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GB" sz="2000" dirty="0" err="1" smtClean="0">
                <a:solidFill>
                  <a:srgbClr val="004080"/>
                </a:solidFill>
                <a:cs typeface="+mn-cs"/>
              </a:rPr>
              <a:t>Jb</a:t>
            </a:r>
            <a:r>
              <a:rPr lang="en-GB" sz="2000" dirty="0" smtClean="0">
                <a:solidFill>
                  <a:srgbClr val="004080"/>
                </a:solidFill>
                <a:cs typeface="+mn-cs"/>
              </a:rPr>
              <a:t> received DBBC</a:t>
            </a:r>
            <a:endParaRPr lang="en-GB" sz="2000" dirty="0">
              <a:solidFill>
                <a:srgbClr val="00408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cs typeface="+mn-cs"/>
              </a:rPr>
              <a:t> Channel dropping </a:t>
            </a:r>
            <a:r>
              <a:rPr lang="en-GB" sz="2000" dirty="0" smtClean="0">
                <a:solidFill>
                  <a:schemeClr val="tx1"/>
                </a:solidFill>
                <a:cs typeface="+mn-cs"/>
              </a:rPr>
              <a:t>possible </a:t>
            </a:r>
            <a:r>
              <a:rPr lang="en-GB" sz="2000" dirty="0">
                <a:solidFill>
                  <a:schemeClr val="tx1"/>
                </a:solidFill>
                <a:cs typeface="+mn-cs"/>
              </a:rPr>
              <a:t>when needed (except </a:t>
            </a:r>
            <a:r>
              <a:rPr lang="en-GB" sz="2000" dirty="0" err="1">
                <a:solidFill>
                  <a:schemeClr val="tx1"/>
                </a:solidFill>
                <a:cs typeface="+mn-cs"/>
              </a:rPr>
              <a:t>Ar</a:t>
            </a:r>
            <a:r>
              <a:rPr lang="en-GB" sz="2000" dirty="0" smtClean="0">
                <a:solidFill>
                  <a:schemeClr val="tx1"/>
                </a:solidFill>
                <a:cs typeface="+mn-cs"/>
              </a:rPr>
              <a:t>)</a:t>
            </a:r>
            <a:endParaRPr lang="en-GB" sz="2000" dirty="0">
              <a:solidFill>
                <a:schemeClr val="tx1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GB" sz="2000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cs typeface="+mn-cs"/>
              </a:rPr>
              <a:t>Ar</a:t>
            </a:r>
            <a:r>
              <a:rPr lang="en-GB" sz="2000" dirty="0" smtClean="0">
                <a:solidFill>
                  <a:schemeClr val="tx1"/>
                </a:solidFill>
                <a:cs typeface="+mn-cs"/>
              </a:rPr>
              <a:t> still at </a:t>
            </a:r>
            <a:r>
              <a:rPr lang="en-GB" sz="2000" dirty="0">
                <a:solidFill>
                  <a:schemeClr val="tx1"/>
                </a:solidFill>
                <a:cs typeface="+mn-cs"/>
              </a:rPr>
              <a:t>512 Mbps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cs typeface="+mn-cs"/>
              </a:rPr>
              <a:t> </a:t>
            </a:r>
            <a:r>
              <a:rPr lang="en-GB" sz="2000" dirty="0" err="1">
                <a:solidFill>
                  <a:schemeClr val="tx1"/>
                </a:solidFill>
                <a:cs typeface="+mn-cs"/>
              </a:rPr>
              <a:t>Irbene</a:t>
            </a:r>
            <a:r>
              <a:rPr lang="en-GB" sz="2000" dirty="0" smtClean="0">
                <a:solidFill>
                  <a:schemeClr val="tx1"/>
                </a:solidFill>
                <a:cs typeface="+mn-cs"/>
              </a:rPr>
              <a:t>: full EVN member in 2015?</a:t>
            </a:r>
            <a:endParaRPr lang="en-GB" sz="2000" dirty="0">
              <a:solidFill>
                <a:schemeClr val="tx1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cs typeface="+mn-cs"/>
              </a:rPr>
              <a:t> </a:t>
            </a:r>
            <a:r>
              <a:rPr lang="en-GB" sz="2000" dirty="0">
                <a:solidFill>
                  <a:schemeClr val="tx1"/>
                </a:solidFill>
                <a:cs typeface="+mn-cs"/>
              </a:rPr>
              <a:t>S</a:t>
            </a:r>
            <a:r>
              <a:rPr lang="en-GB" sz="2000" dirty="0" smtClean="0">
                <a:solidFill>
                  <a:schemeClr val="tx1"/>
                </a:solidFill>
                <a:cs typeface="+mn-cs"/>
              </a:rPr>
              <a:t>till</a:t>
            </a:r>
            <a:r>
              <a:rPr lang="en-GB" sz="2000" dirty="0" smtClean="0">
                <a:solidFill>
                  <a:schemeClr val="tx1"/>
                </a:solidFill>
                <a:cs typeface="+mn-cs"/>
              </a:rPr>
              <a:t> attempting </a:t>
            </a:r>
            <a:r>
              <a:rPr lang="en-GB" sz="2000" dirty="0">
                <a:solidFill>
                  <a:schemeClr val="tx1"/>
                </a:solidFill>
                <a:cs typeface="+mn-cs"/>
              </a:rPr>
              <a:t>to bring e-Merlin back into </a:t>
            </a:r>
            <a:r>
              <a:rPr lang="en-GB" sz="2000" dirty="0" smtClean="0">
                <a:solidFill>
                  <a:schemeClr val="tx1"/>
                </a:solidFill>
                <a:cs typeface="+mn-cs"/>
              </a:rPr>
              <a:t>array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100000"/>
              <a:defRPr/>
            </a:pPr>
            <a:endParaRPr lang="en-GB" sz="20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charset="0"/>
                <a:cs typeface="+mj-cs"/>
              </a:rPr>
              <a:t>SFXC </a:t>
            </a:r>
            <a:r>
              <a:rPr lang="en-GB" dirty="0" err="1" smtClean="0">
                <a:latin typeface="Arial" charset="0"/>
                <a:cs typeface="+mj-cs"/>
              </a:rPr>
              <a:t>Correlator</a:t>
            </a:r>
            <a:r>
              <a:rPr lang="en-GB" dirty="0" smtClean="0">
                <a:latin typeface="Arial" charset="0"/>
                <a:cs typeface="+mj-cs"/>
              </a:rPr>
              <a:t> </a:t>
            </a:r>
            <a:endParaRPr lang="en-GB" dirty="0" smtClean="0">
              <a:solidFill>
                <a:schemeClr val="tx1"/>
              </a:solidFill>
              <a:latin typeface="Arial" charset="0"/>
              <a:cs typeface="+mj-cs"/>
            </a:endParaRPr>
          </a:p>
        </p:txBody>
      </p:sp>
      <p:sp>
        <p:nvSpPr>
          <p:cNvPr id="987139" name="Rectangle 3"/>
          <p:cNvSpPr>
            <a:spLocks noChangeArrowheads="1"/>
          </p:cNvSpPr>
          <p:nvPr/>
        </p:nvSpPr>
        <p:spPr bwMode="auto">
          <a:xfrm>
            <a:off x="6140450" y="5013325"/>
            <a:ext cx="24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sz="1400" b="1">
              <a:solidFill>
                <a:schemeClr val="tx1"/>
              </a:solidFill>
              <a:latin typeface="Lucida Sans Unicode" charset="0"/>
              <a:cs typeface="+mn-cs"/>
            </a:endParaRPr>
          </a:p>
        </p:txBody>
      </p:sp>
      <p:sp>
        <p:nvSpPr>
          <p:cNvPr id="987141" name="Rectangle 5"/>
          <p:cNvSpPr>
            <a:spLocks noChangeArrowheads="1"/>
          </p:cNvSpPr>
          <p:nvPr/>
        </p:nvSpPr>
        <p:spPr bwMode="auto">
          <a:xfrm>
            <a:off x="1092200" y="5905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7143" name="Rectangle 7"/>
          <p:cNvSpPr>
            <a:spLocks noChangeArrowheads="1"/>
          </p:cNvSpPr>
          <p:nvPr/>
        </p:nvSpPr>
        <p:spPr bwMode="auto">
          <a:xfrm>
            <a:off x="7470775" y="25431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100" y="790575"/>
            <a:ext cx="7814014" cy="5661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Used for all EVN operations, both recorded and real-time: </a:t>
            </a:r>
          </a:p>
          <a:p>
            <a:pPr lvl="1" eaLnBrk="1" hangingPunct="1">
              <a:defRPr/>
            </a:pPr>
            <a:r>
              <a:rPr lang="en-US" dirty="0"/>
              <a:t>e</a:t>
            </a:r>
            <a:r>
              <a:rPr lang="en-US" dirty="0" smtClean="0"/>
              <a:t>-</a:t>
            </a:r>
            <a:r>
              <a:rPr lang="en-US" dirty="0" smtClean="0"/>
              <a:t>VLBI with 13 </a:t>
            </a:r>
            <a:r>
              <a:rPr lang="en-US" dirty="0"/>
              <a:t>stations at 1024 </a:t>
            </a:r>
            <a:r>
              <a:rPr lang="en-US" dirty="0" smtClean="0"/>
              <a:t>Mbps</a:t>
            </a:r>
            <a:endParaRPr lang="en-US" dirty="0"/>
          </a:p>
          <a:p>
            <a:pPr marL="306388" eaLnBrk="1" hangingPunct="1">
              <a:defRPr/>
            </a:pPr>
            <a:r>
              <a:rPr lang="en-US" dirty="0" smtClean="0"/>
              <a:t>Coherent </a:t>
            </a:r>
            <a:r>
              <a:rPr lang="en-US" dirty="0" smtClean="0"/>
              <a:t>de-dispersion</a:t>
            </a:r>
          </a:p>
          <a:p>
            <a:pPr marL="306388" eaLnBrk="1" hangingPunct="1">
              <a:defRPr/>
            </a:pPr>
            <a:r>
              <a:rPr lang="en-US" dirty="0"/>
              <a:t>M</a:t>
            </a:r>
            <a:r>
              <a:rPr lang="en-US" dirty="0" smtClean="0"/>
              <a:t>ultiple phase centers in real time</a:t>
            </a:r>
            <a:r>
              <a:rPr lang="en-US" dirty="0" smtClean="0"/>
              <a:t>!</a:t>
            </a:r>
          </a:p>
          <a:p>
            <a:pPr marL="306388" eaLnBrk="1" hangingPunct="1">
              <a:defRPr/>
            </a:pPr>
            <a:r>
              <a:rPr lang="en-US" dirty="0" smtClean="0"/>
              <a:t>Primary beam shape determination:</a:t>
            </a:r>
          </a:p>
          <a:p>
            <a:pPr marL="306388" eaLnBrk="1" hangingPunct="1">
              <a:defRPr/>
            </a:pPr>
            <a:endParaRPr lang="en-US" dirty="0" smtClean="0"/>
          </a:p>
          <a:p>
            <a:pPr lvl="1"/>
            <a:r>
              <a:rPr lang="en-US" dirty="0" smtClean="0"/>
              <a:t>Beams from </a:t>
            </a:r>
            <a:r>
              <a:rPr lang="en-US" dirty="0" err="1" smtClean="0"/>
              <a:t>Ef</a:t>
            </a:r>
            <a:r>
              <a:rPr lang="en-US" dirty="0"/>
              <a:t>, On, </a:t>
            </a:r>
            <a:r>
              <a:rPr lang="en-US" dirty="0" err="1"/>
              <a:t>Bd</a:t>
            </a:r>
            <a:r>
              <a:rPr lang="en-US" dirty="0"/>
              <a:t>, </a:t>
            </a:r>
            <a:r>
              <a:rPr lang="en-US" dirty="0" err="1"/>
              <a:t>Sv</a:t>
            </a:r>
            <a:r>
              <a:rPr lang="en-US" dirty="0" smtClean="0"/>
              <a:t>, </a:t>
            </a:r>
            <a:r>
              <a:rPr lang="en-US" dirty="0" err="1" smtClean="0"/>
              <a:t>Ys</a:t>
            </a:r>
            <a:endParaRPr lang="en-US" dirty="0" smtClean="0"/>
          </a:p>
          <a:p>
            <a:pPr lvl="1"/>
            <a:r>
              <a:rPr lang="en-US" dirty="0" smtClean="0"/>
              <a:t>Single map from </a:t>
            </a:r>
            <a:r>
              <a:rPr lang="en-US" dirty="0" err="1" smtClean="0"/>
              <a:t>Tr</a:t>
            </a:r>
            <a:endParaRPr lang="en-US" dirty="0" smtClean="0"/>
          </a:p>
          <a:p>
            <a:pPr lvl="1"/>
            <a:r>
              <a:rPr lang="en-US" dirty="0" smtClean="0"/>
              <a:t>More needed!</a:t>
            </a:r>
            <a:endParaRPr lang="en-US" dirty="0"/>
          </a:p>
          <a:p>
            <a:pPr marL="20638" indent="0" eaLnBrk="1" hangingPunct="1">
              <a:buNone/>
              <a:defRPr/>
            </a:pPr>
            <a:endParaRPr lang="en-US" sz="2000" dirty="0">
              <a:solidFill>
                <a:srgbClr val="004080"/>
              </a:solidFill>
            </a:endParaRPr>
          </a:p>
          <a:p>
            <a:pPr marL="706438" lvl="1" eaLnBrk="1" hangingPunct="1">
              <a:defRPr/>
            </a:pPr>
            <a:endParaRPr lang="en-US" dirty="0"/>
          </a:p>
        </p:txBody>
      </p:sp>
      <p:pic>
        <p:nvPicPr>
          <p:cNvPr id="3" name="Picture 2" descr="Ef_beam_1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7" y="2854960"/>
            <a:ext cx="5082058" cy="38303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u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0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482" name="Screen shot 2013-10-10 at 10.07.24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82713"/>
            <a:ext cx="47371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152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rPr sz="2800" dirty="0"/>
              <a:t>SFXC Hardware</a:t>
            </a:r>
          </a:p>
        </p:txBody>
      </p:sp>
      <p:sp>
        <p:nvSpPr>
          <p:cNvPr id="442" name="Shape 442"/>
          <p:cNvSpPr>
            <a:spLocks noGrp="1"/>
          </p:cNvSpPr>
          <p:nvPr>
            <p:ph type="body" idx="1"/>
          </p:nvPr>
        </p:nvSpPr>
        <p:spPr>
          <a:xfrm>
            <a:off x="239713" y="822325"/>
            <a:ext cx="5492750" cy="4017963"/>
          </a:xfrm>
        </p:spPr>
        <p:txBody>
          <a:bodyPr/>
          <a:lstStyle/>
          <a:p>
            <a:pPr>
              <a:defRPr sz="1800"/>
            </a:pPr>
            <a:r>
              <a:rPr sz="2000" dirty="0"/>
              <a:t>40 nodes; 384 cores</a:t>
            </a:r>
            <a:br>
              <a:rPr sz="2000" dirty="0"/>
            </a:br>
            <a:r>
              <a:rPr sz="2000" dirty="0"/>
              <a:t>(Intel Xeon 5500/5600/E5-2600)</a:t>
            </a:r>
          </a:p>
          <a:p>
            <a:pPr>
              <a:defRPr sz="1800"/>
            </a:pPr>
            <a:r>
              <a:rPr sz="2000" dirty="0"/>
              <a:t>QDR Infiniband interconnect</a:t>
            </a:r>
            <a:br>
              <a:rPr sz="2000" dirty="0"/>
            </a:br>
            <a:r>
              <a:rPr sz="2000" dirty="0"/>
              <a:t>(32 Mbit/s)</a:t>
            </a:r>
          </a:p>
          <a:p>
            <a:pPr>
              <a:defRPr sz="1800"/>
            </a:pPr>
            <a:r>
              <a:rPr sz="2000" dirty="0"/>
              <a:t>8 nodes with 10 GbE</a:t>
            </a:r>
            <a:br>
              <a:rPr sz="2000" dirty="0"/>
            </a:br>
            <a:r>
              <a:rPr sz="2000" dirty="0"/>
              <a:t>(currently limited to 20 Gbit/s total)</a:t>
            </a:r>
          </a:p>
          <a:p>
            <a:pPr>
              <a:defRPr sz="1800"/>
            </a:pPr>
            <a:r>
              <a:rPr sz="2000" dirty="0" smtClean="0"/>
              <a:t>1</a:t>
            </a:r>
            <a:r>
              <a:rPr lang="nl-NL" sz="2000" dirty="0" smtClean="0"/>
              <a:t>3</a:t>
            </a:r>
            <a:r>
              <a:rPr sz="2000" dirty="0" smtClean="0"/>
              <a:t> </a:t>
            </a:r>
            <a:r>
              <a:rPr sz="2000" dirty="0"/>
              <a:t>stations @1Gbit/s real-time</a:t>
            </a:r>
            <a:br>
              <a:rPr sz="2000" dirty="0"/>
            </a:br>
            <a:r>
              <a:rPr sz="2000" dirty="0"/>
              <a:t>(with cross-polarisations) </a:t>
            </a:r>
          </a:p>
        </p:txBody>
      </p:sp>
      <p:pic>
        <p:nvPicPr>
          <p:cNvPr id="89091" name="Picture 1" descr="PB0_69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r="8404"/>
          <a:stretch/>
        </p:blipFill>
        <p:spPr bwMode="auto">
          <a:xfrm>
            <a:off x="4513263" y="2311400"/>
            <a:ext cx="4946650" cy="3987800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699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charset="0"/>
                <a:cs typeface="+mj-cs"/>
              </a:rPr>
              <a:t>SFXC Correlator: phasing up the EVN</a:t>
            </a:r>
            <a:endParaRPr lang="en-GB" dirty="0" smtClean="0">
              <a:solidFill>
                <a:schemeClr val="tx1"/>
              </a:solidFill>
              <a:latin typeface="Arial" charset="0"/>
              <a:cs typeface="+mj-cs"/>
            </a:endParaRPr>
          </a:p>
        </p:txBody>
      </p:sp>
      <p:sp>
        <p:nvSpPr>
          <p:cNvPr id="987139" name="Rectangle 3"/>
          <p:cNvSpPr>
            <a:spLocks noChangeArrowheads="1"/>
          </p:cNvSpPr>
          <p:nvPr/>
        </p:nvSpPr>
        <p:spPr bwMode="auto">
          <a:xfrm>
            <a:off x="6140450" y="5013325"/>
            <a:ext cx="24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sz="1400" b="1">
              <a:solidFill>
                <a:schemeClr val="tx1"/>
              </a:solidFill>
              <a:latin typeface="Lucida Sans Unicode" charset="0"/>
              <a:cs typeface="+mn-cs"/>
            </a:endParaRPr>
          </a:p>
        </p:txBody>
      </p:sp>
      <p:sp>
        <p:nvSpPr>
          <p:cNvPr id="987141" name="Rectangle 5"/>
          <p:cNvSpPr>
            <a:spLocks noChangeArrowheads="1"/>
          </p:cNvSpPr>
          <p:nvPr/>
        </p:nvSpPr>
        <p:spPr bwMode="auto">
          <a:xfrm>
            <a:off x="1092200" y="5905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7143" name="Rectangle 7"/>
          <p:cNvSpPr>
            <a:spLocks noChangeArrowheads="1"/>
          </p:cNvSpPr>
          <p:nvPr/>
        </p:nvSpPr>
        <p:spPr bwMode="auto">
          <a:xfrm>
            <a:off x="7470775" y="25431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587" y="790575"/>
            <a:ext cx="9390706" cy="2232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Phased array mode</a:t>
            </a:r>
          </a:p>
          <a:p>
            <a:pPr eaLnBrk="1" hangingPunct="1">
              <a:defRPr/>
            </a:pPr>
            <a:r>
              <a:rPr lang="en-US" dirty="0" smtClean="0"/>
              <a:t>Coherent summing of signals</a:t>
            </a:r>
          </a:p>
          <a:p>
            <a:pPr eaLnBrk="1" hangingPunct="1">
              <a:defRPr/>
            </a:pPr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/>
              <a:t>phase center capability </a:t>
            </a:r>
            <a:r>
              <a:rPr lang="en-US" dirty="0" smtClean="0"/>
              <a:t>for phased </a:t>
            </a:r>
            <a:r>
              <a:rPr lang="en-US" dirty="0"/>
              <a:t>array mode </a:t>
            </a:r>
            <a:r>
              <a:rPr lang="en-US" dirty="0" smtClean="0"/>
              <a:t>under </a:t>
            </a:r>
            <a:r>
              <a:rPr lang="en-US" dirty="0"/>
              <a:t>development</a:t>
            </a:r>
          </a:p>
          <a:p>
            <a:pPr eaLnBrk="1" hangingPunct="1">
              <a:defRPr/>
            </a:pPr>
            <a:r>
              <a:rPr lang="en-US" dirty="0" smtClean="0"/>
              <a:t>Implementation at KVN</a:t>
            </a:r>
            <a:endParaRPr lang="en-US" dirty="0"/>
          </a:p>
        </p:txBody>
      </p:sp>
      <p:pic>
        <p:nvPicPr>
          <p:cNvPr id="9" name="Picture 8" descr="M15a.ArEfGbJbOnTrW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03" y="2915920"/>
            <a:ext cx="4387633" cy="3271520"/>
          </a:xfrm>
          <a:prstGeom prst="rect">
            <a:avLst/>
          </a:prstGeom>
        </p:spPr>
      </p:pic>
      <p:pic>
        <p:nvPicPr>
          <p:cNvPr id="3" name="Picture 2" descr="area-sn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8" y="2915246"/>
            <a:ext cx="4472909" cy="34144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charset="0"/>
                <a:cs typeface="+mj-cs"/>
              </a:rPr>
              <a:t>UniBoard and beyond</a:t>
            </a:r>
            <a:endParaRPr lang="en-GB" dirty="0" smtClean="0">
              <a:solidFill>
                <a:schemeClr val="tx1"/>
              </a:solidFill>
              <a:latin typeface="Arial" charset="0"/>
              <a:cs typeface="+mj-cs"/>
            </a:endParaRPr>
          </a:p>
        </p:txBody>
      </p:sp>
      <p:sp>
        <p:nvSpPr>
          <p:cNvPr id="987139" name="Rectangle 3"/>
          <p:cNvSpPr>
            <a:spLocks noChangeArrowheads="1"/>
          </p:cNvSpPr>
          <p:nvPr/>
        </p:nvSpPr>
        <p:spPr bwMode="auto">
          <a:xfrm>
            <a:off x="6140450" y="5013325"/>
            <a:ext cx="24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sz="1400" b="1">
              <a:solidFill>
                <a:schemeClr val="tx1"/>
              </a:solidFill>
              <a:latin typeface="Lucida Sans Unicode" charset="0"/>
              <a:cs typeface="+mn-cs"/>
            </a:endParaRPr>
          </a:p>
        </p:txBody>
      </p:sp>
      <p:sp>
        <p:nvSpPr>
          <p:cNvPr id="987141" name="Rectangle 5"/>
          <p:cNvSpPr>
            <a:spLocks noChangeArrowheads="1"/>
          </p:cNvSpPr>
          <p:nvPr/>
        </p:nvSpPr>
        <p:spPr bwMode="auto">
          <a:xfrm>
            <a:off x="1092200" y="5905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735013"/>
            <a:ext cx="5497512" cy="5745162"/>
          </a:xfrm>
        </p:spPr>
        <p:txBody>
          <a:bodyPr/>
          <a:lstStyle/>
          <a:p>
            <a:pPr marL="306388" eaLnBrk="1" hangingPunct="1">
              <a:defRPr/>
            </a:pPr>
            <a:r>
              <a:rPr lang="en-US" sz="2000" dirty="0" smtClean="0"/>
              <a:t>UniBoard-based EVN correlator</a:t>
            </a:r>
          </a:p>
          <a:p>
            <a:pPr marL="706438" lvl="1" eaLnBrk="1" hangingPunct="1">
              <a:defRPr/>
            </a:pPr>
            <a:r>
              <a:rPr lang="en-US" sz="1800" dirty="0" smtClean="0"/>
              <a:t>Can now accept data from Mark5, </a:t>
            </a:r>
            <a:r>
              <a:rPr lang="en-US" sz="1800" dirty="0" err="1" smtClean="0"/>
              <a:t>F</a:t>
            </a:r>
            <a:r>
              <a:rPr lang="en-US" sz="1800" dirty="0" err="1" smtClean="0"/>
              <a:t>lexBuff</a:t>
            </a:r>
            <a:endParaRPr lang="en-US" sz="1600" dirty="0"/>
          </a:p>
          <a:p>
            <a:pPr marL="706438" lvl="1" eaLnBrk="1" hangingPunct="1">
              <a:defRPr/>
            </a:pPr>
            <a:r>
              <a:rPr lang="en-US" sz="1800" dirty="0" smtClean="0"/>
              <a:t>Interesting problems remain</a:t>
            </a:r>
          </a:p>
          <a:p>
            <a:pPr marL="706438" lvl="1" eaLnBrk="1" hangingPunct="1">
              <a:defRPr/>
            </a:pPr>
            <a:r>
              <a:rPr lang="en-US" sz="1800" dirty="0" smtClean="0"/>
              <a:t>Two </a:t>
            </a:r>
            <a:r>
              <a:rPr lang="en-US" sz="1800" dirty="0" err="1" smtClean="0"/>
              <a:t>UniBoards</a:t>
            </a:r>
            <a:r>
              <a:rPr lang="en-US" sz="1800" dirty="0" smtClean="0"/>
              <a:t> at JIVE</a:t>
            </a:r>
          </a:p>
          <a:p>
            <a:pPr marL="1163638" lvl="2" eaLnBrk="1" hangingPunct="1">
              <a:defRPr/>
            </a:pPr>
            <a:r>
              <a:rPr lang="en-US" sz="1600" dirty="0" smtClean="0"/>
              <a:t>32 stations at 1 </a:t>
            </a:r>
            <a:r>
              <a:rPr lang="en-US" sz="1600" dirty="0" err="1" smtClean="0"/>
              <a:t>Gbps</a:t>
            </a:r>
            <a:endParaRPr lang="en-US" sz="1600" dirty="0" smtClean="0"/>
          </a:p>
          <a:p>
            <a:pPr marL="1163638" lvl="2" eaLnBrk="1" hangingPunct="1">
              <a:defRPr/>
            </a:pPr>
            <a:r>
              <a:rPr lang="en-US" sz="1600" dirty="0"/>
              <a:t>Or 16 at 2 / 8 at 4</a:t>
            </a:r>
          </a:p>
          <a:p>
            <a:pPr marL="706438" lvl="1" eaLnBrk="1" hangingPunct="1">
              <a:defRPr/>
            </a:pPr>
            <a:r>
              <a:rPr lang="en-US" sz="1800" dirty="0"/>
              <a:t>Project review </a:t>
            </a:r>
            <a:r>
              <a:rPr lang="en-US" sz="1800" dirty="0" smtClean="0"/>
              <a:t>took place in </a:t>
            </a:r>
            <a:r>
              <a:rPr lang="en-US" sz="1800" dirty="0"/>
              <a:t>September</a:t>
            </a:r>
          </a:p>
          <a:p>
            <a:pPr marL="1163638" lvl="2" eaLnBrk="1" hangingPunct="1">
              <a:defRPr/>
            </a:pPr>
            <a:r>
              <a:rPr lang="en-US" sz="1600" dirty="0" smtClean="0"/>
              <a:t>Very positive feedback from panel</a:t>
            </a:r>
            <a:endParaRPr lang="en-US" sz="1600" dirty="0"/>
          </a:p>
          <a:p>
            <a:pPr marL="706438" lvl="1" eaLnBrk="1" hangingPunct="1"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cs typeface="+mn-cs"/>
              </a:rPr>
              <a:t>UniBoard</a:t>
            </a:r>
            <a:r>
              <a:rPr lang="en-US" sz="2000" baseline="30000" dirty="0" smtClean="0">
                <a:cs typeface="+mn-cs"/>
              </a:rPr>
              <a:t>2</a:t>
            </a:r>
            <a:endParaRPr lang="en-US" sz="2000" dirty="0" smtClean="0">
              <a:cs typeface="+mn-cs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</a:rPr>
              <a:t>Prototype will use 20nm FPGA technology</a:t>
            </a:r>
            <a:endParaRPr lang="en-US" sz="1800" dirty="0"/>
          </a:p>
          <a:p>
            <a:pPr marL="706438" lvl="1" eaLnBrk="1" hangingPunct="1">
              <a:defRPr/>
            </a:pPr>
            <a:r>
              <a:rPr lang="en-US" sz="1800" dirty="0" smtClean="0"/>
              <a:t>Some (or all?) production boards with 14nm (pin compatible)</a:t>
            </a:r>
            <a:endParaRPr lang="en-US" sz="1800" dirty="0"/>
          </a:p>
          <a:p>
            <a:pPr marL="706438" lvl="1" eaLnBrk="1" hangingPunct="1">
              <a:defRPr/>
            </a:pPr>
            <a:r>
              <a:rPr lang="en-US" sz="1800" dirty="0" smtClean="0"/>
              <a:t>Main board, optimized for use as AA-low beam former</a:t>
            </a:r>
          </a:p>
          <a:p>
            <a:pPr marL="706438" lvl="1" eaLnBrk="1" hangingPunct="1">
              <a:defRPr/>
            </a:pPr>
            <a:r>
              <a:rPr lang="en-US" sz="1800" dirty="0" smtClean="0"/>
              <a:t>Full mesh, Hybrid Memory Cubes and QSFP+ cages on break-out </a:t>
            </a:r>
            <a:r>
              <a:rPr lang="en-US" sz="1800" dirty="0" smtClean="0"/>
              <a:t>board</a:t>
            </a:r>
          </a:p>
          <a:p>
            <a:pPr marL="706438" lvl="1" eaLnBrk="1" hangingPunct="1">
              <a:defRPr/>
            </a:pPr>
            <a:r>
              <a:rPr lang="en-US" sz="1800" dirty="0" smtClean="0"/>
              <a:t>Tender has been issued, manufacturer selected</a:t>
            </a:r>
          </a:p>
          <a:p>
            <a:pPr marL="706438" lvl="1" eaLnBrk="1" hangingPunct="1">
              <a:defRPr/>
            </a:pPr>
            <a:endParaRPr lang="en-US" sz="1800" dirty="0"/>
          </a:p>
        </p:txBody>
      </p:sp>
      <p:sp>
        <p:nvSpPr>
          <p:cNvPr id="987143" name="Rectangle 7"/>
          <p:cNvSpPr>
            <a:spLocks noChangeArrowheads="1"/>
          </p:cNvSpPr>
          <p:nvPr/>
        </p:nvSpPr>
        <p:spPr bwMode="auto">
          <a:xfrm>
            <a:off x="7470775" y="25431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86" y="224155"/>
            <a:ext cx="4295034" cy="282384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36" y="2987040"/>
            <a:ext cx="2964158" cy="3772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ive_whi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jive_whi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jive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ve_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ive_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ve_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ve_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ve_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ive_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C:\WINNT\Profiles\parsley\Desktop\ppt\jive_white.pot</Template>
  <TotalTime>19940</TotalTime>
  <Words>694</Words>
  <Application>Microsoft Macintosh PowerPoint</Application>
  <PresentationFormat>Custom</PresentationFormat>
  <Paragraphs>127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jive_white</vt:lpstr>
      <vt:lpstr>PowerPoint Presentation</vt:lpstr>
      <vt:lpstr>Mark5, SUs, MarkIV correlator</vt:lpstr>
      <vt:lpstr>Jive5AB</vt:lpstr>
      <vt:lpstr>e-status</vt:lpstr>
      <vt:lpstr>SFXC Correlator </vt:lpstr>
      <vt:lpstr>PowerPoint Presentation</vt:lpstr>
      <vt:lpstr>SFXC Hardware</vt:lpstr>
      <vt:lpstr>SFXC Correlator: phasing up the EVN</vt:lpstr>
      <vt:lpstr>UniBoard and beyond</vt:lpstr>
      <vt:lpstr>PowerPoint Presentation</vt:lpstr>
      <vt:lpstr>Some history</vt:lpstr>
      <vt:lpstr>Why bother?</vt:lpstr>
      <vt:lpstr>Science case (?)</vt:lpstr>
      <vt:lpstr>Science case (!)</vt:lpstr>
      <vt:lpstr>And now </vt:lpstr>
      <vt:lpstr>PowerPoint Presentation</vt:lpstr>
      <vt:lpstr>Status </vt:lpstr>
    </vt:vector>
  </TitlesOfParts>
  <Company>Arpad Szomoru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rate improvements</dc:title>
  <dc:creator>Arpad Szomoru</dc:creator>
  <cp:lastModifiedBy>Arpad Szomoru</cp:lastModifiedBy>
  <cp:revision>154</cp:revision>
  <cp:lastPrinted>2001-03-09T11:05:18Z</cp:lastPrinted>
  <dcterms:created xsi:type="dcterms:W3CDTF">2008-06-14T08:51:29Z</dcterms:created>
  <dcterms:modified xsi:type="dcterms:W3CDTF">2014-10-03T14:29:52Z</dcterms:modified>
</cp:coreProperties>
</file>