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0" r:id="rId1"/>
  </p:sldMasterIdLst>
  <p:notesMasterIdLst>
    <p:notesMasterId r:id="rId28"/>
  </p:notesMasterIdLst>
  <p:sldIdLst>
    <p:sldId id="357" r:id="rId2"/>
    <p:sldId id="404" r:id="rId3"/>
    <p:sldId id="367" r:id="rId4"/>
    <p:sldId id="398" r:id="rId5"/>
    <p:sldId id="399" r:id="rId6"/>
    <p:sldId id="355" r:id="rId7"/>
    <p:sldId id="372" r:id="rId8"/>
    <p:sldId id="396" r:id="rId9"/>
    <p:sldId id="395" r:id="rId10"/>
    <p:sldId id="373" r:id="rId11"/>
    <p:sldId id="375" r:id="rId12"/>
    <p:sldId id="370" r:id="rId13"/>
    <p:sldId id="369" r:id="rId14"/>
    <p:sldId id="403" r:id="rId15"/>
    <p:sldId id="368" r:id="rId16"/>
    <p:sldId id="380" r:id="rId17"/>
    <p:sldId id="371" r:id="rId18"/>
    <p:sldId id="378" r:id="rId19"/>
    <p:sldId id="366" r:id="rId20"/>
    <p:sldId id="397" r:id="rId21"/>
    <p:sldId id="405" r:id="rId22"/>
    <p:sldId id="407" r:id="rId23"/>
    <p:sldId id="408" r:id="rId24"/>
    <p:sldId id="400" r:id="rId25"/>
    <p:sldId id="409" r:id="rId26"/>
    <p:sldId id="401" r:id="rId27"/>
  </p:sldIdLst>
  <p:sldSz cx="10158413" cy="7616825"/>
  <p:notesSz cx="9921875" cy="679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 userDrawn="1">
          <p15:clr>
            <a:srgbClr val="A4A3A4"/>
          </p15:clr>
        </p15:guide>
        <p15:guide id="2" pos="31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CECFF"/>
    <a:srgbClr val="0D8B9F"/>
    <a:srgbClr val="B2B2B2"/>
    <a:srgbClr val="074359"/>
    <a:srgbClr val="004359"/>
    <a:srgbClr val="B4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1608" autoAdjust="0"/>
  </p:normalViewPr>
  <p:slideViewPr>
    <p:cSldViewPr>
      <p:cViewPr varScale="1">
        <p:scale>
          <a:sx n="82" d="100"/>
          <a:sy n="82" d="100"/>
        </p:scale>
        <p:origin x="1644" y="68"/>
      </p:cViewPr>
      <p:guideLst>
        <p:guide orient="horz" pos="2399"/>
        <p:guide pos="31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895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29895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398837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3227388"/>
            <a:ext cx="7277100" cy="305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4775"/>
            <a:ext cx="429895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4775"/>
            <a:ext cx="429895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03333D7-1FE3-4ADA-8CD0-6070BB6DE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98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560D03-7FA8-456D-B202-F26CCEE08140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65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170F42B-F075-42EC-8B6C-78D2E0EA695D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317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3174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1749" name="3 Marcador de número de diapositiva"/>
          <p:cNvSpPr txBox="1">
            <a:spLocks noGrp="1"/>
          </p:cNvSpPr>
          <p:nvPr/>
        </p:nvSpPr>
        <p:spPr bwMode="auto">
          <a:xfrm>
            <a:off x="5618951" y="6453203"/>
            <a:ext cx="43012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120C344-2E57-4A79-A5C9-5F476524400F}" type="slidenum">
              <a:rPr lang="en-GB" sz="1200"/>
              <a:pPr algn="r" eaLnBrk="1" hangingPunct="1"/>
              <a:t>13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878625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170F42B-F075-42EC-8B6C-78D2E0EA695D}" type="slidenum">
              <a:rPr lang="en-GB" sz="1200" smtClean="0"/>
              <a:pPr/>
              <a:t>14</a:t>
            </a:fld>
            <a:endParaRPr lang="en-GB" sz="1200" smtClean="0"/>
          </a:p>
        </p:txBody>
      </p:sp>
      <p:sp>
        <p:nvSpPr>
          <p:cNvPr id="317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3174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1749" name="3 Marcador de número de diapositiva"/>
          <p:cNvSpPr txBox="1">
            <a:spLocks noGrp="1"/>
          </p:cNvSpPr>
          <p:nvPr/>
        </p:nvSpPr>
        <p:spPr bwMode="auto">
          <a:xfrm>
            <a:off x="5618951" y="6453203"/>
            <a:ext cx="43012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120C344-2E57-4A79-A5C9-5F476524400F}" type="slidenum">
              <a:rPr lang="en-GB" sz="1200"/>
              <a:pPr algn="r" eaLnBrk="1" hangingPunct="1"/>
              <a:t>14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63985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695E7D6-3E69-4DCB-B407-28632F43BD40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397250" cy="25479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3750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05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latin typeface="Times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10C8979-4C12-4D88-825E-707348937D74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14334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7250" cy="254793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latin typeface="Neo Sans St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87C9847-243C-47BC-B43F-807567C5DBCA}" type="slidenum">
              <a:rPr lang="en-US" sz="1200" smtClean="0">
                <a:solidFill>
                  <a:srgbClr val="000000"/>
                </a:solidFill>
                <a:latin typeface="Calibri" pitchFamily="34" charset="0"/>
              </a:rPr>
              <a:pPr/>
              <a:t>17</a:t>
            </a:fld>
            <a:endParaRPr 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82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61 networks in 64</a:t>
            </a: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C918F1-821C-437B-B4DE-7DDE54E8A3C9}" type="slidenum">
              <a:rPr lang="en-US" smtClean="0">
                <a:latin typeface="Times" pitchFamily="18" charset="0"/>
              </a:rPr>
              <a:pPr/>
              <a:t>19</a:t>
            </a:fld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63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Focus on the</a:t>
            </a:r>
            <a:r>
              <a:rPr lang="en-US" altLang="en-US" baseline="0" dirty="0" smtClean="0">
                <a:latin typeface="Arial" panose="020B0604020202020204" pitchFamily="34" charset="0"/>
              </a:rPr>
              <a:t> last point! Please, call us first!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179EFA1-780A-4F70-A1DA-B9593669E4E8}" type="slidenum">
              <a:rPr lang="en-GB" altLang="en-US" sz="1200" smtClean="0">
                <a:latin typeface="Arial" panose="020B0604020202020204" pitchFamily="34" charset="0"/>
              </a:rPr>
              <a:pPr/>
              <a:t>20</a:t>
            </a:fld>
            <a:endParaRPr lang="en-GB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14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Full €3.3m budget allocated due to large oversubscription (70 applications for funding in total)</a:t>
            </a:r>
          </a:p>
          <a:p>
            <a:r>
              <a:rPr lang="en-GB" dirty="0" smtClean="0"/>
              <a:t>Each beneficiary a full partner in GN3plus project</a:t>
            </a:r>
          </a:p>
          <a:p>
            <a:r>
              <a:rPr lang="en-GB" dirty="0" smtClean="0"/>
              <a:t>New partners primarily Universities/Research Institutes…a few businesses are involved e.g. Telefonica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333D7-1FE3-4ADA-8CD0-6070BB6DE19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9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Times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8BA4246-16FB-4CAA-A76C-21378B9BEA41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2289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7C99A09-FDBE-4776-B83A-9B0F3D2B7A1C}" type="slidenum">
              <a:rPr lang="en-US" smtClean="0">
                <a:latin typeface="Times" pitchFamily="18" charset="0"/>
              </a:rPr>
              <a:pPr/>
              <a:t>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397250" cy="254793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3750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305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170F42B-F075-42EC-8B6C-78D2E0EA695D}" type="slidenum">
              <a:rPr lang="en-GB" sz="1200" smtClean="0"/>
              <a:pPr/>
              <a:t>7</a:t>
            </a:fld>
            <a:endParaRPr lang="en-GB" sz="1200" smtClean="0"/>
          </a:p>
        </p:txBody>
      </p:sp>
      <p:sp>
        <p:nvSpPr>
          <p:cNvPr id="317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3174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1749" name="3 Marcador de número de diapositiva"/>
          <p:cNvSpPr txBox="1">
            <a:spLocks noGrp="1"/>
          </p:cNvSpPr>
          <p:nvPr/>
        </p:nvSpPr>
        <p:spPr bwMode="auto">
          <a:xfrm>
            <a:off x="5618951" y="6453203"/>
            <a:ext cx="43012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120C344-2E57-4A79-A5C9-5F476524400F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45049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170F42B-F075-42EC-8B6C-78D2E0EA695D}" type="slidenum">
              <a:rPr lang="en-GB" sz="1200" smtClean="0"/>
              <a:pPr/>
              <a:t>8</a:t>
            </a:fld>
            <a:endParaRPr lang="en-GB" sz="1200" smtClean="0"/>
          </a:p>
        </p:txBody>
      </p:sp>
      <p:sp>
        <p:nvSpPr>
          <p:cNvPr id="317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3174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1749" name="3 Marcador de número de diapositiva"/>
          <p:cNvSpPr txBox="1">
            <a:spLocks noGrp="1"/>
          </p:cNvSpPr>
          <p:nvPr/>
        </p:nvSpPr>
        <p:spPr bwMode="auto">
          <a:xfrm>
            <a:off x="5618951" y="6453203"/>
            <a:ext cx="43012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120C344-2E57-4A79-A5C9-5F476524400F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0915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170F42B-F075-42EC-8B6C-78D2E0EA695D}" type="slidenum">
              <a:rPr lang="en-GB" sz="1200" smtClean="0"/>
              <a:pPr/>
              <a:t>9</a:t>
            </a:fld>
            <a:endParaRPr lang="en-GB" sz="1200" smtClean="0"/>
          </a:p>
        </p:txBody>
      </p:sp>
      <p:sp>
        <p:nvSpPr>
          <p:cNvPr id="317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3174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1749" name="3 Marcador de número de diapositiva"/>
          <p:cNvSpPr txBox="1">
            <a:spLocks noGrp="1"/>
          </p:cNvSpPr>
          <p:nvPr/>
        </p:nvSpPr>
        <p:spPr bwMode="auto">
          <a:xfrm>
            <a:off x="5618951" y="6453203"/>
            <a:ext cx="43012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120C344-2E57-4A79-A5C9-5F476524400F}" type="slidenum">
              <a:rPr lang="en-GB" sz="1200"/>
              <a:pPr algn="r" eaLnBrk="1" hangingPunct="1"/>
              <a:t>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05590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170F42B-F075-42EC-8B6C-78D2E0EA695D}" type="slidenum">
              <a:rPr lang="en-GB" sz="1200" smtClean="0"/>
              <a:pPr/>
              <a:t>10</a:t>
            </a:fld>
            <a:endParaRPr lang="en-GB" sz="1200" smtClean="0"/>
          </a:p>
        </p:txBody>
      </p:sp>
      <p:sp>
        <p:nvSpPr>
          <p:cNvPr id="317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3174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1749" name="3 Marcador de número de diapositiva"/>
          <p:cNvSpPr txBox="1">
            <a:spLocks noGrp="1"/>
          </p:cNvSpPr>
          <p:nvPr/>
        </p:nvSpPr>
        <p:spPr bwMode="auto">
          <a:xfrm>
            <a:off x="5618951" y="6453203"/>
            <a:ext cx="43012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120C344-2E57-4A79-A5C9-5F476524400F}" type="slidenum">
              <a:rPr lang="en-GB" sz="1200"/>
              <a:pPr algn="r" eaLnBrk="1" hangingPunct="1"/>
              <a:t>10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91195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170F42B-F075-42EC-8B6C-78D2E0EA695D}" type="slidenum">
              <a:rPr lang="en-GB" sz="1200" smtClean="0"/>
              <a:pPr/>
              <a:t>11</a:t>
            </a:fld>
            <a:endParaRPr lang="en-GB" sz="1200" smtClean="0"/>
          </a:p>
        </p:txBody>
      </p:sp>
      <p:sp>
        <p:nvSpPr>
          <p:cNvPr id="317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2313" y="509588"/>
            <a:ext cx="3398837" cy="2547937"/>
          </a:xfrm>
          <a:ln/>
        </p:spPr>
      </p:sp>
      <p:sp>
        <p:nvSpPr>
          <p:cNvPr id="3174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1749" name="3 Marcador de número de diapositiva"/>
          <p:cNvSpPr txBox="1">
            <a:spLocks noGrp="1"/>
          </p:cNvSpPr>
          <p:nvPr/>
        </p:nvSpPr>
        <p:spPr bwMode="auto">
          <a:xfrm>
            <a:off x="5618951" y="6453203"/>
            <a:ext cx="43012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120C344-2E57-4A79-A5C9-5F476524400F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73942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FCD2DE3-BEB9-4B27-9599-E57C281655D5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397250" cy="254793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3750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5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74"/>
            <a:ext cx="10198977" cy="764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99599" y="2209232"/>
            <a:ext cx="7620573" cy="12959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99599" y="3810176"/>
            <a:ext cx="7620573" cy="1904206"/>
          </a:xfrm>
        </p:spPr>
        <p:txBody>
          <a:bodyPr/>
          <a:lstStyle>
            <a:lvl1pPr marL="0" indent="0">
              <a:buFont typeface="Times" charset="0"/>
              <a:buNone/>
              <a:defRPr sz="244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8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1882" y="335046"/>
            <a:ext cx="6705258" cy="959707"/>
          </a:xfrm>
        </p:spPr>
        <p:txBody>
          <a:bodyPr/>
          <a:lstStyle>
            <a:lvl1pPr>
              <a:defRPr sz="2554" b="1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87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58"/>
            <a:ext cx="10198977" cy="763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" y="5735540"/>
            <a:ext cx="10158413" cy="62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en-GB" sz="1555" dirty="0" smtClean="0">
                <a:solidFill>
                  <a:srgbClr val="00B0AC"/>
                </a:solidFill>
                <a:latin typeface="Arial" charset="0"/>
                <a:cs typeface="Arial" charset="0"/>
              </a:rPr>
              <a:t>www.geant.net</a:t>
            </a:r>
          </a:p>
          <a:p>
            <a:pPr algn="ctr">
              <a:defRPr/>
            </a:pPr>
            <a:endParaRPr lang="en-GB" sz="444" dirty="0" smtClean="0">
              <a:solidFill>
                <a:srgbClr val="00B0AC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sz="333" dirty="0" smtClean="0">
                <a:solidFill>
                  <a:srgbClr val="00B0AC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GB" sz="1111" dirty="0" smtClean="0">
                <a:solidFill>
                  <a:srgbClr val="00B0AC"/>
                </a:solidFill>
                <a:latin typeface="Arial" charset="0"/>
                <a:cs typeface="Arial" charset="0"/>
              </a:rPr>
              <a:t>www.twitter.com/GEANTnews  |  www.facebook.com/GEANTnetwork  |  www.youtube.com/GEANTtv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5247146"/>
            <a:ext cx="10198977" cy="375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33" dirty="0" smtClean="0">
                <a:solidFill>
                  <a:srgbClr val="00B0AC"/>
                </a:solidFill>
                <a:cs typeface="Arial" pitchFamily="34" charset="0"/>
              </a:rPr>
              <a:t>Connect | Communicate | Collaborate</a:t>
            </a:r>
          </a:p>
        </p:txBody>
      </p:sp>
    </p:spTree>
    <p:extLst>
      <p:ext uri="{BB962C8B-B14F-4D97-AF65-F5344CB8AC3E}">
        <p14:creationId xmlns:p14="http://schemas.microsoft.com/office/powerpoint/2010/main" val="26675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8"/>
            <a:ext cx="6705600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1525588"/>
            <a:ext cx="4240213" cy="45704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4613" y="1525588"/>
            <a:ext cx="42418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8825" y="6616708"/>
            <a:ext cx="5329238" cy="506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95676" y="6904038"/>
            <a:ext cx="3217863" cy="50641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0275" y="6940558"/>
            <a:ext cx="2116138" cy="506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CC7E5-ED53-4C30-8114-4F28784A1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9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58825" y="6616708"/>
            <a:ext cx="5329238" cy="506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TNC 2009, Malaga, 9.6.2009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80275" y="6940558"/>
            <a:ext cx="2116138" cy="506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DFF1B-D9DF-4322-9324-6326C9E2B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6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85927"/>
            <a:ext cx="4240213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1685927"/>
            <a:ext cx="42418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58825" y="6616708"/>
            <a:ext cx="5329238" cy="506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TNC 2009, Malaga, 9.6.2009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80275" y="6940558"/>
            <a:ext cx="2116138" cy="506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4E10-C169-4F39-A44A-AB50951C2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9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47"/>
            <a:ext cx="10198977" cy="764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885" y="1525130"/>
            <a:ext cx="8634651" cy="45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1882" y="370262"/>
            <a:ext cx="6705258" cy="95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Click to edit Master title style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9535863" y="7281828"/>
            <a:ext cx="502629" cy="28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FC0DA9E5-76AC-4CDE-933B-F0FE63CB678B}" type="slidenum">
              <a:rPr lang="en-GB" sz="1222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GB" sz="1222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534380" y="7302991"/>
            <a:ext cx="3199195" cy="67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GB" sz="1111" dirty="0" smtClean="0">
                <a:solidFill>
                  <a:srgbClr val="0A6877"/>
                </a:solidFill>
                <a:latin typeface="Arial" charset="0"/>
              </a:rPr>
              <a:t>Connect | Communicate | Collaborate</a:t>
            </a:r>
          </a:p>
          <a:p>
            <a:pPr>
              <a:defRPr/>
            </a:pPr>
            <a:endParaRPr lang="en-GB" sz="2665" dirty="0" smtClean="0"/>
          </a:p>
        </p:txBody>
      </p:sp>
    </p:spTree>
    <p:extLst>
      <p:ext uri="{BB962C8B-B14F-4D97-AF65-F5344CB8AC3E}">
        <p14:creationId xmlns:p14="http://schemas.microsoft.com/office/powerpoint/2010/main" val="4773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5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4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4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4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4" b="1">
          <a:solidFill>
            <a:schemeClr val="bg1"/>
          </a:solidFill>
          <a:latin typeface="Arial" charset="0"/>
        </a:defRPr>
      </a:lvl5pPr>
      <a:lvl6pPr marL="507783" algn="l" rtl="0" eaLnBrk="1" fontAlgn="base" hangingPunct="1">
        <a:spcBef>
          <a:spcPct val="0"/>
        </a:spcBef>
        <a:spcAft>
          <a:spcPct val="0"/>
        </a:spcAft>
        <a:defRPr sz="2777" b="1">
          <a:solidFill>
            <a:schemeClr val="bg1"/>
          </a:solidFill>
          <a:latin typeface="Arial" charset="0"/>
        </a:defRPr>
      </a:lvl6pPr>
      <a:lvl7pPr marL="1015566" algn="l" rtl="0" eaLnBrk="1" fontAlgn="base" hangingPunct="1">
        <a:spcBef>
          <a:spcPct val="0"/>
        </a:spcBef>
        <a:spcAft>
          <a:spcPct val="0"/>
        </a:spcAft>
        <a:defRPr sz="2777" b="1">
          <a:solidFill>
            <a:schemeClr val="bg1"/>
          </a:solidFill>
          <a:latin typeface="Arial" charset="0"/>
        </a:defRPr>
      </a:lvl7pPr>
      <a:lvl8pPr marL="1523350" algn="l" rtl="0" eaLnBrk="1" fontAlgn="base" hangingPunct="1">
        <a:spcBef>
          <a:spcPct val="0"/>
        </a:spcBef>
        <a:spcAft>
          <a:spcPct val="0"/>
        </a:spcAft>
        <a:defRPr sz="2777" b="1">
          <a:solidFill>
            <a:schemeClr val="bg1"/>
          </a:solidFill>
          <a:latin typeface="Arial" charset="0"/>
        </a:defRPr>
      </a:lvl8pPr>
      <a:lvl9pPr marL="2031133" algn="l" rtl="0" eaLnBrk="1" fontAlgn="base" hangingPunct="1">
        <a:spcBef>
          <a:spcPct val="0"/>
        </a:spcBef>
        <a:spcAft>
          <a:spcPct val="0"/>
        </a:spcAft>
        <a:defRPr sz="2777" b="1">
          <a:solidFill>
            <a:schemeClr val="bg1"/>
          </a:solidFill>
          <a:latin typeface="Arial" charset="0"/>
        </a:defRPr>
      </a:lvl9pPr>
    </p:titleStyle>
    <p:bodyStyle>
      <a:lvl1pPr marL="380838" indent="-380838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00000"/>
        <a:buFont typeface="Times" charset="0"/>
        <a:buBlip>
          <a:blip r:embed="rId9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62173" indent="-380838" algn="l" rtl="0" eaLnBrk="1" fontAlgn="base" hangingPunct="1">
        <a:spcBef>
          <a:spcPct val="20000"/>
        </a:spcBef>
        <a:spcAft>
          <a:spcPct val="0"/>
        </a:spcAft>
        <a:buSzPct val="80000"/>
        <a:buFont typeface="Times" charset="0"/>
        <a:buBlip>
          <a:blip r:embed="rId9"/>
        </a:buBlip>
        <a:defRPr>
          <a:solidFill>
            <a:schemeClr val="tx1"/>
          </a:solidFill>
          <a:latin typeface="+mn-lt"/>
        </a:defRPr>
      </a:lvl2pPr>
      <a:lvl3pPr marL="1332931" indent="-380838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3pPr>
      <a:lvl4pPr marL="1814267" indent="-380838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4pPr>
      <a:lvl5pPr marL="2281498" indent="-380838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5pPr>
      <a:lvl6pPr marL="2789281" indent="-380838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6pPr>
      <a:lvl7pPr marL="3297064" indent="-380838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7pPr>
      <a:lvl8pPr marL="3804847" indent="-380838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8pPr>
      <a:lvl9pPr marL="4312631" indent="-380838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101556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07783" algn="l" defTabSz="101556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15566" algn="l" defTabSz="101556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23350" algn="l" defTabSz="101556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31133" algn="l" defTabSz="101556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38916" algn="l" defTabSz="101556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3046699" algn="l" defTabSz="101556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554482" algn="l" defTabSz="101556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4062266" algn="l" defTabSz="101556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ncenzo.capone@dante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6.png"/><Relationship Id="rId4" Type="http://schemas.openxmlformats.org/officeDocument/2006/relationships/hyperlink" Target="http://www.eumedconnect3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ubuntunet.net/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caren.dante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in4.net/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.geant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ant.net/MediaCentreEvents/news/Pages/GEANT-exhibiting-at-SC14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lobal.geant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88" y="2080220"/>
            <a:ext cx="8496300" cy="15843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4000" dirty="0" smtClean="0"/>
              <a:t>The GÉANT network:</a:t>
            </a:r>
            <a:br>
              <a:rPr lang="en-GB" sz="4000" dirty="0" smtClean="0"/>
            </a:br>
            <a:r>
              <a:rPr lang="en-GB" sz="4000" dirty="0" smtClean="0"/>
              <a:t>current status and future plans</a:t>
            </a:r>
            <a:endParaRPr lang="en-GB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1438" y="3808412"/>
            <a:ext cx="7620000" cy="3600400"/>
          </a:xfrm>
        </p:spPr>
        <p:txBody>
          <a:bodyPr/>
          <a:lstStyle/>
          <a:p>
            <a:pPr algn="ctr"/>
            <a:r>
              <a:rPr lang="en-US" altLang="en-US" sz="2800" b="1" dirty="0"/>
              <a:t>Vincenzo Capone</a:t>
            </a:r>
          </a:p>
          <a:p>
            <a:pPr algn="ctr"/>
            <a:r>
              <a:rPr lang="en-US" altLang="en-US" sz="2800" b="1" i="1" dirty="0"/>
              <a:t>Business Development Officer</a:t>
            </a:r>
          </a:p>
          <a:p>
            <a:pPr algn="ctr"/>
            <a:r>
              <a:rPr lang="en-US" altLang="en-US" sz="2800" b="1" dirty="0" smtClean="0"/>
              <a:t>GEANT, Cambridge (UK)</a:t>
            </a:r>
            <a:endParaRPr lang="en-US" altLang="en-US" sz="2800" b="1" dirty="0"/>
          </a:p>
          <a:p>
            <a:pPr algn="ctr"/>
            <a:r>
              <a:rPr lang="en-US" altLang="en-US" sz="2800" i="1" dirty="0">
                <a:hlinkClick r:id="rId3"/>
              </a:rPr>
              <a:t>vincenzo.capone@dante.net</a:t>
            </a:r>
            <a:endParaRPr lang="en-US" altLang="en-US" sz="2800" i="1" dirty="0"/>
          </a:p>
          <a:p>
            <a:pPr algn="ctr"/>
            <a:endParaRPr lang="en-US" altLang="en-US" sz="2800" i="1" dirty="0"/>
          </a:p>
          <a:p>
            <a:pPr algn="ctr"/>
            <a:r>
              <a:rPr lang="en-US" altLang="en-US" sz="2800" i="1" dirty="0" smtClean="0"/>
              <a:t>IVTW14/EVN-NREN Meeting,</a:t>
            </a:r>
          </a:p>
          <a:p>
            <a:pPr algn="ctr"/>
            <a:r>
              <a:rPr lang="en-US" altLang="en-US" sz="2800" i="1" dirty="0" smtClean="0"/>
              <a:t>Groningen (NL) - 13/11/14</a:t>
            </a:r>
            <a:endParaRPr lang="en-US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925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>
          <a:xfrm>
            <a:off x="360000" y="360000"/>
            <a:ext cx="5862414" cy="674092"/>
          </a:xfrm>
        </p:spPr>
        <p:txBody>
          <a:bodyPr/>
          <a:lstStyle/>
          <a:p>
            <a:r>
              <a:rPr lang="en-GB" sz="2800" dirty="0" smtClean="0"/>
              <a:t>Latin America</a:t>
            </a:r>
          </a:p>
        </p:txBody>
      </p:sp>
      <p:sp>
        <p:nvSpPr>
          <p:cNvPr id="68611" name="4 Marcador de contenido"/>
          <p:cNvSpPr>
            <a:spLocks noGrp="1"/>
          </p:cNvSpPr>
          <p:nvPr>
            <p:ph idx="4294967295"/>
          </p:nvPr>
        </p:nvSpPr>
        <p:spPr>
          <a:xfrm>
            <a:off x="110654" y="1864196"/>
            <a:ext cx="5183758" cy="4752528"/>
          </a:xfrm>
        </p:spPr>
        <p:txBody>
          <a:bodyPr/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RedCLARA is the regional R&amp;E Network for Latin America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RedCLARA connects 13 Latin American NRENs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Interconnects with GÉANT at 5Gbps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err="1" smtClean="0"/>
              <a:t>RedCLARA</a:t>
            </a:r>
            <a:r>
              <a:rPr lang="en-GB" dirty="0" smtClean="0"/>
              <a:t> is self-sustaining following EC-funded ALICE and ALICE2 projects (2003-2013)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EC-funded ELCIRA Project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Collaboration to extend eduroam &amp; eduGAIN in Latin America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Create pilot of collaboration tools (webconferencing, large file transfer)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14" y="1341332"/>
            <a:ext cx="4896544" cy="59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>
          <a:xfrm>
            <a:off x="360000" y="360000"/>
            <a:ext cx="5862414" cy="637258"/>
          </a:xfrm>
        </p:spPr>
        <p:txBody>
          <a:bodyPr/>
          <a:lstStyle/>
          <a:p>
            <a:r>
              <a:rPr lang="en-GB" sz="2800" dirty="0" smtClean="0"/>
              <a:t>Caribbean</a:t>
            </a:r>
          </a:p>
        </p:txBody>
      </p:sp>
      <p:sp>
        <p:nvSpPr>
          <p:cNvPr id="68611" name="4 Marcador de contenido"/>
          <p:cNvSpPr>
            <a:spLocks noGrp="1"/>
          </p:cNvSpPr>
          <p:nvPr>
            <p:ph idx="4294967295"/>
          </p:nvPr>
        </p:nvSpPr>
        <p:spPr>
          <a:xfrm>
            <a:off x="182662" y="1431925"/>
            <a:ext cx="5616630" cy="3312591"/>
          </a:xfrm>
        </p:spPr>
        <p:txBody>
          <a:bodyPr/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dirty="0" smtClean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C@ribNET is the regional R&amp;E Network for the Caribbean</a:t>
            </a:r>
          </a:p>
          <a:p>
            <a:pPr marL="771757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Connects 13 Caribbean countries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Interconnects with GÉANT at 155Mbps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EC funding to February 2015 provided via World Bank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Discussions for EC funding beyond 2015 underway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30" y="1318062"/>
            <a:ext cx="4464496" cy="3747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6" y="4744517"/>
            <a:ext cx="3169543" cy="2377158"/>
          </a:xfrm>
          <a:prstGeom prst="rect">
            <a:avLst/>
          </a:prstGeom>
        </p:spPr>
      </p:pic>
      <p:sp>
        <p:nvSpPr>
          <p:cNvPr id="8" name="4 Marcador de contenido"/>
          <p:cNvSpPr txBox="1">
            <a:spLocks/>
          </p:cNvSpPr>
          <p:nvPr/>
        </p:nvSpPr>
        <p:spPr bwMode="auto">
          <a:xfrm>
            <a:off x="3495030" y="5085432"/>
            <a:ext cx="6408712" cy="203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marL="2905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0988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430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3pPr>
            <a:lvl4pPr marL="1711325" indent="-2778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Helvetica CE"/>
              <a:buChar char="–"/>
              <a:defRPr sz="2000" i="1">
                <a:solidFill>
                  <a:schemeClr val="tx1"/>
                </a:solidFill>
                <a:latin typeface="+mn-lt"/>
              </a:defRPr>
            </a:lvl4pPr>
            <a:lvl5pPr marL="2192338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5pPr>
            <a:lvl6pPr marL="26495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6pPr>
            <a:lvl7pPr marL="31067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7pPr>
            <a:lvl8pPr marL="35639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8pPr>
            <a:lvl9pPr marL="40211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kern="0" dirty="0"/>
              <a:t>C@ribNET was officially launched in February 2013</a:t>
            </a:r>
          </a:p>
          <a:p>
            <a:pPr marL="761923" lvl="1" indent="-290422" defTabSz="1015682" eaLnBrk="1" hangingPunct="1">
              <a:buClr>
                <a:srgbClr val="A0D100"/>
              </a:buClr>
              <a:buSzPct val="80000"/>
              <a:buFont typeface="Wingdings 2" pitchFamily="18" charset="2"/>
              <a:buChar char=""/>
              <a:defRPr/>
            </a:pPr>
            <a:r>
              <a:rPr lang="en-GB" dirty="0"/>
              <a:t>Event involved steel drum master class including UK participation via Janet and GÉANT</a:t>
            </a:r>
          </a:p>
        </p:txBody>
      </p:sp>
    </p:spTree>
    <p:extLst>
      <p:ext uri="{BB962C8B-B14F-4D97-AF65-F5344CB8AC3E}">
        <p14:creationId xmlns:p14="http://schemas.microsoft.com/office/powerpoint/2010/main" val="14027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 txBox="1">
            <a:spLocks/>
          </p:cNvSpPr>
          <p:nvPr/>
        </p:nvSpPr>
        <p:spPr bwMode="auto">
          <a:xfrm>
            <a:off x="360000" y="360000"/>
            <a:ext cx="8229600" cy="106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50761" rIns="101520" bIns="50761"/>
          <a:lstStyle>
            <a:lvl1pPr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bg1"/>
                </a:solidFill>
                <a:latin typeface="Arial" pitchFamily="34" charset="0"/>
              </a:rPr>
              <a:t>North Africa and Middle East:</a:t>
            </a:r>
          </a:p>
          <a:p>
            <a:pPr eaLnBrk="1" hangingPunct="1"/>
            <a:r>
              <a:rPr lang="en-GB" sz="2800" b="1" dirty="0">
                <a:solidFill>
                  <a:schemeClr val="bg1"/>
                </a:solidFill>
                <a:latin typeface="Arial" pitchFamily="34" charset="0"/>
              </a:rPr>
              <a:t>EUMEDCONNECT3</a:t>
            </a:r>
            <a:endParaRPr lang="en-GB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4" y="1393687"/>
            <a:ext cx="2808313" cy="13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1118766" y="4058697"/>
            <a:ext cx="3240360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n-lt"/>
                <a:hlinkClick r:id="rId4"/>
              </a:rPr>
              <a:t>www.eumedconnect3.net</a:t>
            </a:r>
            <a:endParaRPr lang="en-US" sz="2000" dirty="0">
              <a:latin typeface="+mn-lt"/>
            </a:endParaRPr>
          </a:p>
        </p:txBody>
      </p:sp>
      <p:sp>
        <p:nvSpPr>
          <p:cNvPr id="8" name="4 Marcador de contenido"/>
          <p:cNvSpPr txBox="1">
            <a:spLocks/>
          </p:cNvSpPr>
          <p:nvPr/>
        </p:nvSpPr>
        <p:spPr bwMode="auto">
          <a:xfrm>
            <a:off x="52771" y="4723968"/>
            <a:ext cx="10047760" cy="237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marL="2905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0988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430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3pPr>
            <a:lvl4pPr marL="1711325" indent="-2778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Helvetica CE"/>
              <a:buChar char="–"/>
              <a:defRPr sz="2000" i="1">
                <a:solidFill>
                  <a:schemeClr val="tx1"/>
                </a:solidFill>
                <a:latin typeface="+mn-lt"/>
              </a:defRPr>
            </a:lvl4pPr>
            <a:lvl5pPr marL="2192338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5pPr>
            <a:lvl6pPr marL="26495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6pPr>
            <a:lvl7pPr marL="31067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7pPr>
            <a:lvl8pPr marL="35639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8pPr>
            <a:lvl9pPr marL="40211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/>
              <a:t>Currently connects Algeria at 622Mbps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/>
              <a:t>Egypt connects to GÉANT at 622Mbps via own link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/>
              <a:t>Work to re-build the network underway, focusing on Morocco, Tunisia, Jordan and Palestine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/>
              <a:t>EUMEDCONNECT3 2011 – 2015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/>
              <a:t>     3.3M Euro, 36% EC funding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/>
              <a:t>Managed by DANTE with support of NRENs from Cyprus, France, Greece, Italy and Spain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/>
              <a:t>Actively supported formation of the Arab States Research and education Network (ASREN</a:t>
            </a:r>
            <a:r>
              <a:rPr lang="en-GB" sz="1800" kern="0" dirty="0" smtClean="0"/>
              <a:t>)</a:t>
            </a:r>
            <a:endParaRPr lang="en-GB" sz="1800" kern="0" dirty="0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 bwMode="auto">
          <a:xfrm>
            <a:off x="110653" y="2863682"/>
            <a:ext cx="4680521" cy="145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marL="2905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0988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430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3pPr>
            <a:lvl4pPr marL="1711325" indent="-2778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Helvetica CE"/>
              <a:buChar char="–"/>
              <a:defRPr sz="2000" i="1">
                <a:solidFill>
                  <a:schemeClr val="tx1"/>
                </a:solidFill>
                <a:latin typeface="+mn-lt"/>
              </a:defRPr>
            </a:lvl4pPr>
            <a:lvl5pPr marL="2192338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5pPr>
            <a:lvl6pPr marL="26495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6pPr>
            <a:lvl7pPr marL="31067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7pPr>
            <a:lvl8pPr marL="35639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8pPr>
            <a:lvl9pPr marL="40211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kern="0" dirty="0"/>
              <a:t>Regional network since 2004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kern="0" dirty="0"/>
              <a:t>Network reach affected by Arab Spring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218" y="1393687"/>
            <a:ext cx="5258655" cy="31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>
          <a:xfrm>
            <a:off x="360000" y="360000"/>
            <a:ext cx="6261100" cy="654679"/>
          </a:xfrm>
        </p:spPr>
        <p:txBody>
          <a:bodyPr/>
          <a:lstStyle/>
          <a:p>
            <a:r>
              <a:rPr lang="en-GB" sz="2800" dirty="0" smtClean="0"/>
              <a:t>Sub-Saharan Africa (today)</a:t>
            </a:r>
          </a:p>
        </p:txBody>
      </p:sp>
      <p:sp>
        <p:nvSpPr>
          <p:cNvPr id="68611" name="4 Marcador de contenido"/>
          <p:cNvSpPr>
            <a:spLocks noGrp="1"/>
          </p:cNvSpPr>
          <p:nvPr>
            <p:ph idx="4294967295"/>
          </p:nvPr>
        </p:nvSpPr>
        <p:spPr>
          <a:xfrm>
            <a:off x="1" y="2450858"/>
            <a:ext cx="6087318" cy="4742109"/>
          </a:xfrm>
        </p:spPr>
        <p:txBody>
          <a:bodyPr/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dirty="0"/>
              <a:t>UbuntuNet Alliance is regional organisation for Southern and Eastern Africa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dirty="0"/>
              <a:t>UbuntuNet PoPs in London &amp; Amsterdam with connectivity from: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dirty="0"/>
              <a:t>Kenya, Mozambique, Tanzania, South Africa, Sudan &amp; Zambia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dirty="0"/>
              <a:t>EC-funded AfricaConnect project is 4-year project from May 2011 to build out regional network</a:t>
            </a:r>
          </a:p>
          <a:p>
            <a:pPr marL="798566" lvl="1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dirty="0"/>
              <a:t>Total Budget of 15 M Euro (divided in 80:20) </a:t>
            </a:r>
          </a:p>
          <a:p>
            <a:pPr marL="317231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dirty="0"/>
              <a:t>Partners:</a:t>
            </a:r>
          </a:p>
          <a:p>
            <a:pPr marL="808837" lvl="1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dirty="0"/>
              <a:t>UbuntuNet Alliance, UA member NRENs, WACREN and AAU, and some EU NRENs. DANTE is the Coordinating Partner</a:t>
            </a:r>
          </a:p>
          <a:p>
            <a:pPr marL="327065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dirty="0"/>
              <a:t>First AfricaConnect operational links implemented in March </a:t>
            </a:r>
            <a:r>
              <a:rPr lang="en-GB" sz="1600" dirty="0" smtClean="0"/>
              <a:t>2014</a:t>
            </a:r>
            <a:endParaRPr lang="en-GB" sz="1600" dirty="0"/>
          </a:p>
          <a:p>
            <a:pPr marL="327065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dirty="0" smtClean="0"/>
              <a:t>2 x 10G connection to GÉANT</a:t>
            </a:r>
            <a:endParaRPr lang="en-GB" sz="1600" dirty="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2" y="1359831"/>
            <a:ext cx="1008165" cy="10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1744dd70-2899-436e-bff0-ecd527ea2b9e" descr="BA993364-8FF1-466A-8DAC-CDC8C2F23C5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18" y="1431931"/>
            <a:ext cx="4066030" cy="575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0814" y="1250529"/>
            <a:ext cx="2493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defTabSz="1015682">
              <a:buClr>
                <a:srgbClr val="A0D100"/>
              </a:buClr>
              <a:buNone/>
              <a:defRPr/>
            </a:pPr>
            <a:endParaRPr lang="en-GB" dirty="0">
              <a:hlinkClick r:id=""/>
            </a:endParaRPr>
          </a:p>
          <a:p>
            <a:pPr marL="0" indent="0" defTabSz="1015682">
              <a:buClr>
                <a:srgbClr val="A0D100"/>
              </a:buClr>
              <a:buNone/>
              <a:defRPr/>
            </a:pPr>
            <a:r>
              <a:rPr lang="en-GB" dirty="0">
                <a:hlinkClick r:id=""/>
              </a:rPr>
              <a:t>www.africaconnect.eu</a:t>
            </a:r>
            <a:r>
              <a:rPr lang="en-GB" dirty="0"/>
              <a:t> </a:t>
            </a:r>
          </a:p>
          <a:p>
            <a:pPr marL="0" indent="0" defTabSz="1015682">
              <a:buClr>
                <a:srgbClr val="A0D100"/>
              </a:buClr>
              <a:buNone/>
              <a:defRPr/>
            </a:pPr>
            <a:r>
              <a:rPr lang="en-GB" dirty="0">
                <a:hlinkClick r:id="rId5"/>
              </a:rPr>
              <a:t>www.ubuntunet.net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>
          <a:xfrm>
            <a:off x="360000" y="360000"/>
            <a:ext cx="6261100" cy="654679"/>
          </a:xfrm>
        </p:spPr>
        <p:txBody>
          <a:bodyPr/>
          <a:lstStyle/>
          <a:p>
            <a:r>
              <a:rPr lang="en-GB" sz="2800" dirty="0" smtClean="0"/>
              <a:t>Sub-Saharan Africa (tomorrow)</a:t>
            </a:r>
          </a:p>
        </p:txBody>
      </p:sp>
      <p:sp>
        <p:nvSpPr>
          <p:cNvPr id="68611" name="4 Marcador de contenido"/>
          <p:cNvSpPr>
            <a:spLocks noGrp="1"/>
          </p:cNvSpPr>
          <p:nvPr>
            <p:ph idx="4294967295"/>
          </p:nvPr>
        </p:nvSpPr>
        <p:spPr>
          <a:xfrm>
            <a:off x="329510" y="3448372"/>
            <a:ext cx="9641655" cy="3168353"/>
          </a:xfrm>
        </p:spPr>
        <p:txBody>
          <a:bodyPr/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sz="1600" dirty="0"/>
          </a:p>
          <a:p>
            <a:pPr marL="327065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TENET/SANREN (ongoing arrangement on </a:t>
            </a:r>
            <a:r>
              <a:rPr lang="en-GB" sz="2400" dirty="0" err="1" smtClean="0"/>
              <a:t>UbuntuNet</a:t>
            </a:r>
            <a:r>
              <a:rPr lang="en-GB" sz="2400" dirty="0" smtClean="0"/>
              <a:t> usage)</a:t>
            </a:r>
          </a:p>
          <a:p>
            <a:pPr marL="327065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SKA is a pushing factor towards major upgrades</a:t>
            </a:r>
          </a:p>
          <a:p>
            <a:pPr marL="327065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2 x 100G upgrade on WACS cable system</a:t>
            </a:r>
          </a:p>
          <a:p>
            <a:pPr marL="808400" lvl="1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000" dirty="0" smtClean="0"/>
              <a:t>20G dedicated for SKA soon, up to 100G in 5yrs</a:t>
            </a:r>
          </a:p>
          <a:p>
            <a:pPr marL="327065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Upgrade from 10G to 40G on SEACOM cable system</a:t>
            </a:r>
          </a:p>
          <a:p>
            <a:pPr marL="327065" indent="-317311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Total foreseeable </a:t>
            </a:r>
            <a:r>
              <a:rPr lang="en-GB" sz="2400" dirty="0"/>
              <a:t>capacity </a:t>
            </a:r>
            <a:r>
              <a:rPr lang="en-GB" sz="2400" dirty="0" smtClean="0"/>
              <a:t>for </a:t>
            </a:r>
            <a:r>
              <a:rPr lang="en-GB" sz="2400" dirty="0"/>
              <a:t>S.A</a:t>
            </a:r>
            <a:r>
              <a:rPr lang="en-GB" sz="2400" dirty="0" smtClean="0"/>
              <a:t>. is going to be 240G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58" y="1501029"/>
            <a:ext cx="3415873" cy="15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360000"/>
            <a:ext cx="6912198" cy="628263"/>
          </a:xfrm>
        </p:spPr>
        <p:txBody>
          <a:bodyPr/>
          <a:lstStyle/>
          <a:p>
            <a:r>
              <a:rPr lang="en-GB" sz="2800" dirty="0"/>
              <a:t>Central Asia 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26678" y="1566069"/>
            <a:ext cx="5071232" cy="4946650"/>
          </a:xfrm>
        </p:spPr>
        <p:txBody>
          <a:bodyPr/>
          <a:lstStyle/>
          <a:p>
            <a:pPr marL="290422" indent="-290422" defTabSz="1015682">
              <a:lnSpc>
                <a:spcPct val="80000"/>
              </a:lnSpc>
              <a:defRPr/>
            </a:pPr>
            <a:r>
              <a:rPr lang="en-GB" sz="2000" dirty="0"/>
              <a:t>CAREN connects GÉANT with Central Asia</a:t>
            </a:r>
            <a:r>
              <a:rPr lang="en-GB" sz="1800" dirty="0"/>
              <a:t>:</a:t>
            </a:r>
          </a:p>
          <a:p>
            <a:pPr marL="761923" lvl="1" indent="-290422" defTabSz="1015682">
              <a:lnSpc>
                <a:spcPct val="80000"/>
              </a:lnSpc>
              <a:defRPr/>
            </a:pPr>
            <a:r>
              <a:rPr lang="en-GB" sz="2000" dirty="0">
                <a:ea typeface="+mn-ea"/>
                <a:cs typeface="+mn-cs"/>
              </a:rPr>
              <a:t>Kazakhstan: 622Mbps</a:t>
            </a:r>
          </a:p>
          <a:p>
            <a:pPr marL="761923" lvl="1" indent="-290422" defTabSz="1015682">
              <a:lnSpc>
                <a:spcPct val="80000"/>
              </a:lnSpc>
              <a:defRPr/>
            </a:pPr>
            <a:r>
              <a:rPr lang="en-GB" sz="2000" dirty="0">
                <a:ea typeface="+mn-ea"/>
                <a:cs typeface="+mn-cs"/>
              </a:rPr>
              <a:t>Kyrgyzstan: 600Mbps</a:t>
            </a:r>
          </a:p>
          <a:p>
            <a:pPr marL="761923" lvl="1" indent="-290422" defTabSz="1015682">
              <a:lnSpc>
                <a:spcPct val="80000"/>
              </a:lnSpc>
              <a:defRPr/>
            </a:pPr>
            <a:r>
              <a:rPr lang="en-GB" sz="2000" dirty="0">
                <a:ea typeface="+mn-ea"/>
                <a:cs typeface="+mn-cs"/>
              </a:rPr>
              <a:t>Tajikistan: 155Mbps</a:t>
            </a:r>
          </a:p>
          <a:p>
            <a:pPr marL="761923" lvl="1" indent="-290422" defTabSz="1015682">
              <a:lnSpc>
                <a:spcPct val="80000"/>
              </a:lnSpc>
              <a:defRPr/>
            </a:pPr>
            <a:r>
              <a:rPr lang="en-GB" sz="2000" dirty="0">
                <a:ea typeface="+mn-ea"/>
                <a:cs typeface="+mn-cs"/>
              </a:rPr>
              <a:t>Turkmenistan: 155Mbps</a:t>
            </a:r>
          </a:p>
          <a:p>
            <a:pPr marL="0" indent="0" defTabSz="1015682">
              <a:lnSpc>
                <a:spcPct val="80000"/>
              </a:lnSpc>
              <a:buNone/>
              <a:defRPr/>
            </a:pPr>
            <a:endParaRPr lang="en-GB" sz="1800" dirty="0"/>
          </a:p>
          <a:p>
            <a:pPr marL="290422" indent="-290422" defTabSz="1015682">
              <a:lnSpc>
                <a:spcPct val="80000"/>
              </a:lnSpc>
              <a:defRPr/>
            </a:pPr>
            <a:r>
              <a:rPr lang="en-GB" sz="1800" dirty="0"/>
              <a:t>CAREN hubs in Frankfurt and Hong Kong</a:t>
            </a:r>
          </a:p>
          <a:p>
            <a:pPr marL="0" indent="0" defTabSz="1015682">
              <a:lnSpc>
                <a:spcPct val="80000"/>
              </a:lnSpc>
              <a:buNone/>
              <a:defRPr/>
            </a:pPr>
            <a:endParaRPr lang="en-GB" sz="1800" dirty="0"/>
          </a:p>
          <a:p>
            <a:pPr marL="0" indent="0" defTabSz="1015682">
              <a:lnSpc>
                <a:spcPct val="80000"/>
              </a:lnSpc>
              <a:buNone/>
              <a:defRPr/>
            </a:pPr>
            <a:endParaRPr lang="en-GB" sz="1800" dirty="0"/>
          </a:p>
          <a:p>
            <a:pPr marL="290422" indent="-290422" defTabSz="1015682">
              <a:lnSpc>
                <a:spcPct val="80000"/>
              </a:lnSpc>
              <a:defRPr/>
            </a:pPr>
            <a:r>
              <a:rPr lang="en-GB" sz="1800" dirty="0"/>
              <a:t>2</a:t>
            </a:r>
            <a:r>
              <a:rPr lang="en-GB" sz="1800" baseline="30000" dirty="0"/>
              <a:t>nd</a:t>
            </a:r>
            <a:r>
              <a:rPr lang="en-GB" sz="1800" dirty="0"/>
              <a:t> phase due to end in March 2015 but further extension planned</a:t>
            </a:r>
          </a:p>
        </p:txBody>
      </p:sp>
      <p:sp>
        <p:nvSpPr>
          <p:cNvPr id="14340" name="Content Placeholder 1"/>
          <p:cNvSpPr>
            <a:spLocks noGrp="1"/>
          </p:cNvSpPr>
          <p:nvPr>
            <p:ph sz="half" idx="2"/>
          </p:nvPr>
        </p:nvSpPr>
        <p:spPr>
          <a:xfrm>
            <a:off x="6088064" y="1525594"/>
            <a:ext cx="3308350" cy="2930525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06" y="1488822"/>
            <a:ext cx="4159781" cy="29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6149105" y="4643934"/>
            <a:ext cx="3382962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sz="1800" b="1" dirty="0">
                <a:latin typeface="+mj-lt"/>
                <a:hlinkClick r:id="rId4"/>
              </a:rPr>
              <a:t>http://caren.dante.net</a:t>
            </a:r>
            <a:endParaRPr lang="en-GB" sz="1800" dirty="0">
              <a:latin typeface="+mj-lt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420725" y="5215673"/>
            <a:ext cx="4365956" cy="10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marL="2905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0988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2430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3pPr>
            <a:lvl4pPr marL="1711325" indent="-2778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Helvetica CE"/>
              <a:buChar char="–"/>
              <a:defRPr sz="1800" i="1">
                <a:solidFill>
                  <a:schemeClr val="tx1"/>
                </a:solidFill>
                <a:latin typeface="+mn-lt"/>
              </a:defRPr>
            </a:lvl4pPr>
            <a:lvl5pPr marL="2192338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5pPr>
            <a:lvl6pPr marL="26495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6pPr>
            <a:lvl7pPr marL="31067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7pPr>
            <a:lvl8pPr marL="35639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8pPr>
            <a:lvl9pPr marL="40211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1800" i="1">
                <a:solidFill>
                  <a:schemeClr val="tx1"/>
                </a:solidFill>
                <a:latin typeface="+mn-lt"/>
              </a:defRPr>
            </a:lvl9pPr>
          </a:lstStyle>
          <a:p>
            <a:pPr marL="290422" indent="-290422" defTabSz="1015682">
              <a:lnSpc>
                <a:spcPct val="80000"/>
              </a:lnSpc>
              <a:defRPr/>
            </a:pPr>
            <a:r>
              <a:rPr lang="en-GB" sz="2000" kern="0" dirty="0"/>
              <a:t>Also, Afghanistan connects at 155Mbps to GÉANT in Vienna via NATO-funded SILK-Afghanistan project.</a:t>
            </a:r>
          </a:p>
        </p:txBody>
      </p:sp>
    </p:spTree>
    <p:extLst>
      <p:ext uri="{BB962C8B-B14F-4D97-AF65-F5344CB8AC3E}">
        <p14:creationId xmlns:p14="http://schemas.microsoft.com/office/powerpoint/2010/main" val="8964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79" y="1384939"/>
            <a:ext cx="6213432" cy="3620777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705258" cy="761366"/>
          </a:xfrm>
        </p:spPr>
        <p:txBody>
          <a:bodyPr/>
          <a:lstStyle/>
          <a:p>
            <a:r>
              <a:rPr lang="en-GB" altLang="en-US" sz="2800" dirty="0" smtClean="0"/>
              <a:t>China: </a:t>
            </a:r>
            <a:r>
              <a:rPr lang="en-GB" altLang="en-US" sz="2800" dirty="0" err="1" smtClean="0"/>
              <a:t>ORIENTplus</a:t>
            </a:r>
            <a:endParaRPr lang="en-GB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2" y="4456484"/>
            <a:ext cx="9865096" cy="27340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1600" dirty="0"/>
              <a:t>Direct EU-China R&amp;E connectivity since </a:t>
            </a:r>
            <a:r>
              <a:rPr lang="en-GB" sz="1600" dirty="0" smtClean="0"/>
              <a:t>2007</a:t>
            </a:r>
            <a:endParaRPr lang="en-GB" sz="160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1600" dirty="0"/>
              <a:t>2nd phase: July 2011 – Dec 2014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1600" dirty="0"/>
              <a:t>€4m budget; EC (FP7) contribution: 940K € for connectivity only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1600" dirty="0"/>
              <a:t>Partners: BASNET, CERNET, CESNET, CSTNET, DFN, </a:t>
            </a:r>
            <a:r>
              <a:rPr lang="en-GB" sz="1600" dirty="0" smtClean="0"/>
              <a:t>E-ARENA</a:t>
            </a:r>
            <a:r>
              <a:rPr lang="en-GB" sz="1600" dirty="0"/>
              <a:t>, GARR, GRNET, </a:t>
            </a:r>
            <a:r>
              <a:rPr lang="en-GB" sz="1600" dirty="0" smtClean="0"/>
              <a:t>JISC, </a:t>
            </a:r>
            <a:r>
              <a:rPr lang="en-GB" sz="1600" dirty="0"/>
              <a:t>NORDUNET, PSNC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1600" dirty="0"/>
              <a:t>Hybrid: high-capacity IP and point-to-point connectivity </a:t>
            </a:r>
            <a:r>
              <a:rPr lang="en-GB" sz="1600" dirty="0" smtClean="0"/>
              <a:t>services </a:t>
            </a:r>
            <a:endParaRPr lang="en-GB" sz="160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1600" dirty="0"/>
              <a:t>London – Beijing link upgraded to 10 </a:t>
            </a:r>
            <a:r>
              <a:rPr lang="en-GB" sz="1600" dirty="0" err="1"/>
              <a:t>Gbps</a:t>
            </a:r>
            <a:r>
              <a:rPr lang="en-GB" sz="1600" dirty="0"/>
              <a:t> in January 2013 to meet increasing </a:t>
            </a:r>
            <a:r>
              <a:rPr lang="en-GB" sz="1600" dirty="0" smtClean="0"/>
              <a:t>usage</a:t>
            </a:r>
            <a:endParaRPr lang="en-GB" sz="160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1600" dirty="0"/>
              <a:t>Major applications: </a:t>
            </a:r>
            <a:r>
              <a:rPr lang="en-GB" sz="1600" dirty="0" smtClean="0"/>
              <a:t>(high-energy physics, astrophysics</a:t>
            </a:r>
            <a:r>
              <a:rPr lang="en-GB" sz="1600" dirty="0"/>
              <a:t>, meteorology, genomics, radio-astronomy etc.)  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1600" dirty="0"/>
              <a:t>Enables transnational education (TNE) initiatives (</a:t>
            </a:r>
            <a:r>
              <a:rPr lang="en-GB" sz="1600" dirty="0" err="1"/>
              <a:t>e.g</a:t>
            </a:r>
            <a:r>
              <a:rPr lang="en-GB" sz="1600" dirty="0"/>
              <a:t> agreement between CERNET and </a:t>
            </a:r>
            <a:r>
              <a:rPr lang="en-GB" sz="1600" dirty="0" smtClean="0"/>
              <a:t>JISC)</a:t>
            </a:r>
            <a:endParaRPr lang="en-GB" sz="160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endParaRPr lang="en-GB" sz="160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endParaRPr lang="en-GB" sz="160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endParaRPr lang="en-GB" sz="160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endParaRPr lang="en-GB" sz="1600" dirty="0"/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452084"/>
            <a:ext cx="21828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705258" cy="593046"/>
          </a:xfrm>
        </p:spPr>
        <p:txBody>
          <a:bodyPr/>
          <a:lstStyle/>
          <a:p>
            <a:r>
              <a:rPr lang="en-US" sz="2800" dirty="0" smtClean="0">
                <a:ea typeface="MS PGothic" pitchFamily="34" charset="-128"/>
              </a:rPr>
              <a:t>Asia-Pacific (today)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2" y="1375662"/>
            <a:ext cx="5930249" cy="4088933"/>
          </a:xfrm>
        </p:spPr>
      </p:pic>
      <p:sp>
        <p:nvSpPr>
          <p:cNvPr id="8" name="4 Marcador de contenido"/>
          <p:cNvSpPr txBox="1">
            <a:spLocks/>
          </p:cNvSpPr>
          <p:nvPr/>
        </p:nvSpPr>
        <p:spPr bwMode="auto">
          <a:xfrm>
            <a:off x="6112911" y="1648172"/>
            <a:ext cx="404550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marL="2905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8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0988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430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3pPr>
            <a:lvl4pPr marL="1711325" indent="-2778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Helvetica CE"/>
              <a:buChar char="–"/>
              <a:defRPr sz="2000" i="1">
                <a:solidFill>
                  <a:schemeClr val="tx1"/>
                </a:solidFill>
                <a:latin typeface="+mn-lt"/>
              </a:defRPr>
            </a:lvl4pPr>
            <a:lvl5pPr marL="2192338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5pPr>
            <a:lvl6pPr marL="26495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6pPr>
            <a:lvl7pPr marL="31067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7pPr>
            <a:lvl8pPr marL="35639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8pPr>
            <a:lvl9pPr marL="40211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/>
              <a:t>TEIN4 for Asia-Pacific is the world’s largest regional R&amp;E </a:t>
            </a:r>
            <a:r>
              <a:rPr lang="en-GB" sz="1800" kern="0" dirty="0" smtClean="0"/>
              <a:t>network</a:t>
            </a:r>
            <a:endParaRPr lang="en-GB" sz="1800" kern="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 smtClean="0"/>
              <a:t>TEIN4 </a:t>
            </a:r>
            <a:r>
              <a:rPr lang="en-GB" sz="1800" kern="0" dirty="0"/>
              <a:t>receives funding of €8 million from EC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 smtClean="0"/>
              <a:t>TEIN5 </a:t>
            </a:r>
            <a:r>
              <a:rPr lang="en-GB" sz="1800" kern="0" dirty="0"/>
              <a:t>2016 – 2020 under discussion with EC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/>
              <a:t>Managed by TEIN*Cooperation </a:t>
            </a:r>
            <a:r>
              <a:rPr lang="en-GB" sz="1800" kern="0" dirty="0" err="1"/>
              <a:t>Center</a:t>
            </a:r>
            <a:r>
              <a:rPr lang="en-GB" sz="1800" kern="0" dirty="0"/>
              <a:t> (based in Korea</a:t>
            </a:r>
            <a:r>
              <a:rPr lang="en-GB" sz="1800" kern="0" dirty="0" smtClean="0"/>
              <a:t>)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 smtClean="0"/>
              <a:t>2 x 2.5G connection with GÉANT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 err="1" smtClean="0"/>
              <a:t>ORIENTplus</a:t>
            </a:r>
            <a:r>
              <a:rPr lang="en-GB" sz="1800" kern="0" dirty="0" smtClean="0"/>
              <a:t> project provides 10Gbps link from China to Europe</a:t>
            </a:r>
            <a:endParaRPr lang="en-GB" sz="1800" kern="0" dirty="0" smtClean="0">
              <a:solidFill>
                <a:srgbClr val="7030A0"/>
              </a:solidFill>
              <a:hlinkClick r:id="rId5"/>
            </a:endParaRP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kern="0" dirty="0" smtClean="0"/>
              <a:t>2.5G to Australia (AARNET)</a:t>
            </a:r>
          </a:p>
          <a:p>
            <a:pPr marL="761909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i="1" kern="0" dirty="0" smtClean="0"/>
              <a:t>2 x 40G AARNET to North America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dirty="0" smtClean="0"/>
              <a:t>10G Japan to TEIN</a:t>
            </a:r>
          </a:p>
          <a:p>
            <a:pPr marL="761909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600" i="1" dirty="0" smtClean="0"/>
              <a:t>10Gbps </a:t>
            </a:r>
            <a:r>
              <a:rPr lang="en-GB" sz="1600" i="1" dirty="0"/>
              <a:t>via </a:t>
            </a:r>
            <a:r>
              <a:rPr lang="en-GB" sz="1600" i="1" dirty="0" smtClean="0"/>
              <a:t>MANLAN to GÉANT</a:t>
            </a:r>
          </a:p>
          <a:p>
            <a:pPr marL="0" indent="0" algn="r" defTabSz="1015682">
              <a:buClr>
                <a:srgbClr val="A0D100"/>
              </a:buClr>
              <a:buNone/>
              <a:defRPr/>
            </a:pPr>
            <a:endParaRPr lang="en-US" sz="1800" dirty="0">
              <a:solidFill>
                <a:srgbClr val="7030A0"/>
              </a:solidFill>
              <a:hlinkClick r:id="rId5"/>
            </a:endParaRPr>
          </a:p>
          <a:p>
            <a:pPr marL="0" indent="0" algn="r" defTabSz="1015682">
              <a:buClr>
                <a:srgbClr val="A0D100"/>
              </a:buClr>
              <a:buNone/>
              <a:defRPr/>
            </a:pPr>
            <a:endParaRPr lang="en-US" sz="1800" dirty="0">
              <a:solidFill>
                <a:srgbClr val="7030A0"/>
              </a:solidFill>
              <a:hlinkClick r:id="rId5"/>
            </a:endParaRP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9" name="4 Marcador de contenido"/>
          <p:cNvSpPr txBox="1">
            <a:spLocks/>
          </p:cNvSpPr>
          <p:nvPr/>
        </p:nvSpPr>
        <p:spPr bwMode="auto">
          <a:xfrm>
            <a:off x="110654" y="5654871"/>
            <a:ext cx="424812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marL="2905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8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0988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43013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3pPr>
            <a:lvl4pPr marL="1711325" indent="-2778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Helvetica CE"/>
              <a:buChar char="–"/>
              <a:defRPr sz="2000" i="1">
                <a:solidFill>
                  <a:schemeClr val="tx1"/>
                </a:solidFill>
                <a:latin typeface="+mn-lt"/>
              </a:defRPr>
            </a:lvl4pPr>
            <a:lvl5pPr marL="2192338" indent="-290513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5pPr>
            <a:lvl6pPr marL="26495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6pPr>
            <a:lvl7pPr marL="31067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7pPr>
            <a:lvl8pPr marL="35639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8pPr>
            <a:lvl9pPr marL="4021138" indent="-290513" algn="l" defTabSz="10160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–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sz="18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70694" y="6472708"/>
            <a:ext cx="159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hlinkClick r:id="rId5"/>
              </a:rPr>
              <a:t>www.tein.asia</a:t>
            </a:r>
            <a:endParaRPr lang="en-GB" kern="0" dirty="0">
              <a:solidFill>
                <a:srgbClr val="7030A0"/>
              </a:solidFill>
              <a:hlinkClick r:id="rId5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43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94" y="1432148"/>
            <a:ext cx="9289032" cy="5400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 smtClean="0"/>
              <a:t>TEIN future upgrades</a:t>
            </a:r>
          </a:p>
          <a:p>
            <a:pPr marL="771757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dirty="0" smtClean="0"/>
              <a:t>Beijing – Hong Kong upgrade to 10G</a:t>
            </a:r>
          </a:p>
          <a:p>
            <a:pPr marL="771757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dirty="0" smtClean="0"/>
              <a:t>Australia </a:t>
            </a:r>
            <a:r>
              <a:rPr lang="en-GB" dirty="0"/>
              <a:t>(AARNET</a:t>
            </a:r>
            <a:r>
              <a:rPr lang="en-GB" dirty="0" smtClean="0"/>
              <a:t>)</a:t>
            </a:r>
          </a:p>
          <a:p>
            <a:pPr marL="1242515" lvl="2" indent="-290422" defTabSz="1015682">
              <a:buClr>
                <a:srgbClr val="A0D100"/>
              </a:buClr>
              <a:buSzPct val="70000"/>
              <a:buFont typeface="Wingdings 2" pitchFamily="18" charset="2"/>
              <a:buChar char=""/>
            </a:pPr>
            <a:r>
              <a:rPr lang="en-GB" dirty="0" smtClean="0"/>
              <a:t>10G to TEIN</a:t>
            </a:r>
          </a:p>
          <a:p>
            <a:pPr marL="1242515" lvl="2" indent="-290422" defTabSz="1015682">
              <a:buClr>
                <a:srgbClr val="A0D100"/>
              </a:buClr>
              <a:buSzPct val="70000"/>
              <a:buFont typeface="Wingdings 2" pitchFamily="18" charset="2"/>
              <a:buChar char=""/>
            </a:pPr>
            <a:r>
              <a:rPr lang="en-GB" dirty="0" smtClean="0"/>
              <a:t>2 x 100G to US (100G to NZ)</a:t>
            </a:r>
          </a:p>
          <a:p>
            <a:pPr marL="771757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dirty="0"/>
              <a:t>India (NKN) – plans for NKN links to GÉANT at 2 x </a:t>
            </a:r>
            <a:r>
              <a:rPr lang="en-GB" dirty="0" smtClean="0"/>
              <a:t>5G next year</a:t>
            </a:r>
            <a:endParaRPr lang="en-GB" dirty="0"/>
          </a:p>
          <a:p>
            <a:pPr marL="771757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dirty="0" smtClean="0"/>
              <a:t>Singapore (</a:t>
            </a:r>
            <a:r>
              <a:rPr lang="en-GB" dirty="0" err="1" smtClean="0"/>
              <a:t>SingAREN</a:t>
            </a:r>
            <a:r>
              <a:rPr lang="en-GB" dirty="0" smtClean="0"/>
              <a:t>) - 10G direct to GÉANT (1Q ‘15)</a:t>
            </a:r>
          </a:p>
          <a:p>
            <a:pPr marL="771757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dirty="0"/>
              <a:t>Korea (KOREN) – 2.5Gbps via </a:t>
            </a:r>
            <a:r>
              <a:rPr lang="en-GB" dirty="0" smtClean="0"/>
              <a:t>TEIN</a:t>
            </a:r>
            <a:endParaRPr lang="en-GB" dirty="0"/>
          </a:p>
          <a:p>
            <a:pPr marL="771757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dirty="0"/>
              <a:t>Malaysia (MYREN) - </a:t>
            </a:r>
            <a:r>
              <a:rPr lang="en-GB" dirty="0" smtClean="0"/>
              <a:t>upgrade </a:t>
            </a:r>
            <a:r>
              <a:rPr lang="en-GB" dirty="0"/>
              <a:t>to 622Mbps or higher underway </a:t>
            </a:r>
          </a:p>
          <a:p>
            <a:pPr marL="771757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dirty="0"/>
              <a:t>Pakistan (PERN) </a:t>
            </a:r>
            <a:r>
              <a:rPr lang="en-GB" dirty="0" smtClean="0"/>
              <a:t>- upgrade </a:t>
            </a:r>
            <a:r>
              <a:rPr lang="en-GB" dirty="0"/>
              <a:t>to 622Mbps or higher </a:t>
            </a:r>
            <a:r>
              <a:rPr lang="en-GB" dirty="0" smtClean="0"/>
              <a:t>underway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The total foreseeable </a:t>
            </a:r>
            <a:r>
              <a:rPr lang="en-GB" sz="2400" dirty="0" smtClean="0"/>
              <a:t>bandwidth to </a:t>
            </a:r>
            <a:r>
              <a:rPr lang="en-GB" sz="2400" dirty="0"/>
              <a:t>TEIN could go up to 40G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 smtClean="0"/>
              <a:t>Japan </a:t>
            </a:r>
            <a:r>
              <a:rPr lang="en-GB" sz="2400" dirty="0"/>
              <a:t>(JGN/NICT, SINET4/NII and MAFFIN) – </a:t>
            </a:r>
            <a:r>
              <a:rPr lang="en-GB" sz="2400" dirty="0" smtClean="0"/>
              <a:t>10G direct eastward to GÉANT for SINET5 underway, up to 100G in 5 yrs.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6705258" cy="593046"/>
          </a:xfrm>
        </p:spPr>
        <p:txBody>
          <a:bodyPr/>
          <a:lstStyle/>
          <a:p>
            <a:r>
              <a:rPr lang="en-US" sz="2800" dirty="0">
                <a:ea typeface="MS PGothic" pitchFamily="34" charset="-128"/>
              </a:rPr>
              <a:t>Asia-Pacific </a:t>
            </a:r>
            <a:r>
              <a:rPr lang="en-US" sz="2800" dirty="0" smtClean="0">
                <a:ea typeface="MS PGothic" pitchFamily="34" charset="-128"/>
              </a:rPr>
              <a:t>(tomorrow)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328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360000"/>
            <a:ext cx="7559675" cy="9652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GÉANT:</a:t>
            </a:r>
            <a:br>
              <a:rPr lang="en-GB" sz="2800" dirty="0" smtClean="0"/>
            </a:br>
            <a:r>
              <a:rPr lang="en-GB" sz="2800" dirty="0" smtClean="0"/>
              <a:t>The Best-connected R&amp;E Network</a:t>
            </a:r>
          </a:p>
        </p:txBody>
      </p:sp>
      <p:graphicFrame>
        <p:nvGraphicFramePr>
          <p:cNvPr id="720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93791"/>
              </p:ext>
            </p:extLst>
          </p:nvPr>
        </p:nvGraphicFramePr>
        <p:xfrm>
          <a:off x="1038231" y="1827219"/>
          <a:ext cx="8799513" cy="422275"/>
        </p:xfrm>
        <a:graphic>
          <a:graphicData uri="http://schemas.openxmlformats.org/drawingml/2006/table">
            <a:tbl>
              <a:tblPr/>
              <a:tblGrid>
                <a:gridCol w="2799123"/>
                <a:gridCol w="3599882"/>
                <a:gridCol w="2400508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Americas &amp; the Caribbean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1074" marR="111074" marT="57603" marB="576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Middle East &amp; Africa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1074" marR="111074" marT="57603" marB="576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Asia &amp; Oceania (cont.)</a:t>
                      </a:r>
                    </a:p>
                  </a:txBody>
                  <a:tcPr marL="111074" marR="111074" marT="57603" marB="576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1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71133"/>
              </p:ext>
            </p:extLst>
          </p:nvPr>
        </p:nvGraphicFramePr>
        <p:xfrm>
          <a:off x="477844" y="2147888"/>
          <a:ext cx="9432925" cy="5041046"/>
        </p:xfrm>
        <a:graphic>
          <a:graphicData uri="http://schemas.openxmlformats.org/drawingml/2006/table">
            <a:tbl>
              <a:tblPr/>
              <a:tblGrid>
                <a:gridCol w="1253844"/>
                <a:gridCol w="1536003"/>
                <a:gridCol w="1770547"/>
                <a:gridCol w="1918680"/>
                <a:gridCol w="1599488"/>
                <a:gridCol w="1354363"/>
              </a:tblGrid>
              <a:tr h="504104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CANARIE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C@ribNET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Symbol" pitchFamily="18" charset="2"/>
                        <a:buChar char="·"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Symbol" pitchFamily="18" charset="2"/>
                        <a:buChar char="·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Symbol" pitchFamily="18" charset="2"/>
                        <a:buChar char="·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Symbol" pitchFamily="18" charset="2"/>
                        <a:buChar char="·"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CEDIA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CUDI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ESNet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INNOVA|RED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Internet2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NISN (NASA)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NLR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RAAP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RAGIE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RAICES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RAU2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REACCIUN2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Red </a:t>
                      </a: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CoNARE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RedCyT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RENATA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RNP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USLHCNet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11055" marR="111055" marT="57739" marB="577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Anguilla, Antigua, Barbados, BVI, Dominica, Dominican Rep., Grenada, Jamaica, Montserrat, St. Kitts, St. Lucia, St. Vincent, Trinidad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Ecuador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Mexico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Argentina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Guatemala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 Salvador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Uruguay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Venezuela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Costa 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Colombia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Brazil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</a:txBody>
                  <a:tcPr marL="111055" marR="111055" marT="57739" marB="577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ANKABUT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ARN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ENSTINET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EUN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KENET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Symbol" pitchFamily="18" charset="2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MoRENet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Qatar Foundation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RENU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RwEdNet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SARInet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SUIN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TENET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TERNET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s-E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ZAMREN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Asia &amp; Oceania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AARNet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AfRENA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ASGC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s-E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BdREN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CamREN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CERNET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CSTNET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INHERENT/ITB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1055" marR="111055" marT="57739" marB="577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Arab Emirates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Algeria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Egypt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Egypt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Mozambique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Qatar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Uganda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Rwanda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Saudi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Arabia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Sudan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South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Tanzania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Zambia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Australia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Afghanistan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Taiwan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Bangladesh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Cambodia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Indonesia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1055" marR="111055" marT="57739" marB="577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JGN-X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HARNET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s-E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KazRENA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KOREN/NIA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KRENA-AKNET 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LEARN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MAFFIN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MYREN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NKN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NREN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PERN2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PREGINET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REANNZ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SINET3/NII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SingAREN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TARENA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ThaiREN</a:t>
                      </a: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ThaiSARN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ThaiREN</a:t>
                      </a: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UniNet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TuRENA</a:t>
                      </a:r>
                      <a:endParaRPr kumimoji="0" lang="en-GB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TWAREN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4D100"/>
                        </a:buClr>
                        <a:buSzPct val="100000"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VINAREN</a:t>
                      </a:r>
                    </a:p>
                  </a:txBody>
                  <a:tcPr marL="111055" marR="111055" marT="57739" marB="577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Hong Kong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Kazakhstan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Kyrgyzstan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Sri Lanka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Malaysia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Pakistan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Philippines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</a:t>
                      </a: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Zealand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Tajikistan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Thailand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Thailand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Turkmenistan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Taiwan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359"/>
                        </a:buClr>
                        <a:buSzPct val="100000"/>
                        <a:buFont typeface="Times" pitchFamily="-107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Vietnam</a:t>
                      </a:r>
                    </a:p>
                  </a:txBody>
                  <a:tcPr marL="111055" marR="111055" marT="57739" marB="577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2" name="4 CuadroTexto"/>
          <p:cNvSpPr txBox="1">
            <a:spLocks noChangeArrowheads="1"/>
          </p:cNvSpPr>
          <p:nvPr/>
        </p:nvSpPr>
        <p:spPr bwMode="auto">
          <a:xfrm>
            <a:off x="1879600" y="1328739"/>
            <a:ext cx="6719888" cy="44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66" tIns="50784" rIns="101566" bIns="5078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2200" dirty="0"/>
              <a:t>65 countries outside Europe connected to GÉANT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95430" y="6400700"/>
            <a:ext cx="2520280" cy="3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72" tIns="50786" rIns="101572" bIns="5078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hlinkClick r:id="rId3"/>
              </a:rPr>
              <a:t>http://global.geant.net/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4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705258" cy="959707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85" y="1525130"/>
            <a:ext cx="8634651" cy="55956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800" dirty="0"/>
              <a:t>The GÉANT backbone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800" dirty="0"/>
              <a:t>International connectivity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North America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South America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Africa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China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Asia-Pacific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800" dirty="0"/>
              <a:t>GÉANT service portfolio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800" dirty="0"/>
              <a:t>GÉANT Open Calls </a:t>
            </a:r>
            <a:r>
              <a:rPr lang="en-GB" sz="2800" dirty="0" smtClean="0"/>
              <a:t>projects</a:t>
            </a:r>
            <a:endParaRPr lang="en-GB" sz="2800" dirty="0"/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ICOF project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800" dirty="0" smtClean="0"/>
              <a:t>SKA/GÉANT @ SC14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8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028943" cy="719554"/>
          </a:xfrm>
        </p:spPr>
        <p:txBody>
          <a:bodyPr/>
          <a:lstStyle/>
          <a:p>
            <a:r>
              <a:rPr lang="en-GB" altLang="en-US" sz="2800" dirty="0"/>
              <a:t>GÉANT </a:t>
            </a:r>
            <a:r>
              <a:rPr lang="en-GB" altLang="en-US" sz="2800" dirty="0" smtClean="0"/>
              <a:t>Service Portfolio</a:t>
            </a:r>
            <a:endParaRPr lang="en-GB" altLang="en-US" sz="28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6718" y="1360140"/>
            <a:ext cx="8568952" cy="549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Connectivity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1600" dirty="0"/>
              <a:t>IP, up to 100Gbps </a:t>
            </a:r>
            <a:r>
              <a:rPr lang="en-GB" altLang="en-US" sz="1600" dirty="0" smtClean="0"/>
              <a:t>access (for NRENs)</a:t>
            </a:r>
            <a:endParaRPr lang="en-GB" altLang="en-US" sz="1600" dirty="0"/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1600" dirty="0"/>
              <a:t>MD-VPNs (L2 and L3)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1600" dirty="0" err="1"/>
              <a:t>BoD</a:t>
            </a:r>
            <a:r>
              <a:rPr lang="en-GB" altLang="en-US" sz="1600" dirty="0"/>
              <a:t> and Point-to-point </a:t>
            </a:r>
            <a:r>
              <a:rPr lang="en-GB" altLang="en-US" sz="1600" dirty="0" smtClean="0"/>
              <a:t>circuits (GÉANT+)</a:t>
            </a:r>
            <a:endParaRPr lang="en-GB" altLang="en-US" sz="1600" dirty="0"/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1600" dirty="0"/>
              <a:t>Wavelengths: 10-100Gbps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endParaRPr lang="en-GB" altLang="en-US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End to end Performance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1600" dirty="0" err="1"/>
              <a:t>perfSONAR</a:t>
            </a:r>
            <a:r>
              <a:rPr lang="en-GB" altLang="en-US" sz="1600" dirty="0"/>
              <a:t> – Network monitoring &amp; testing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endParaRPr lang="en-GB" altLang="en-US" sz="1600" dirty="0"/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1600" dirty="0" err="1"/>
              <a:t>eduPERT</a:t>
            </a:r>
            <a:r>
              <a:rPr lang="en-GB" altLang="en-US" sz="1600" dirty="0"/>
              <a:t> – Performance troubleshooting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endParaRPr lang="en-GB" altLang="en-US" sz="160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AAI: </a:t>
            </a:r>
            <a:r>
              <a:rPr lang="en-GB" altLang="en-US" sz="2000" dirty="0" err="1"/>
              <a:t>eduGAIN</a:t>
            </a:r>
            <a:r>
              <a:rPr lang="en-GB" altLang="en-US" sz="2000" dirty="0"/>
              <a:t> – Secure access, single sign-on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endParaRPr lang="en-GB" altLang="en-US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One Stop Shop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1600" dirty="0"/>
              <a:t>Consultancy 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1600" dirty="0"/>
              <a:t>International co-ordination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1600" dirty="0"/>
              <a:t>Bespoke solutions</a:t>
            </a:r>
          </a:p>
        </p:txBody>
      </p:sp>
      <p:pic>
        <p:nvPicPr>
          <p:cNvPr id="9220" name="Picture 9" descr="eduGAIN we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18" y="4643712"/>
            <a:ext cx="1259220" cy="45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eduPERT 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18" y="4038106"/>
            <a:ext cx="1259220" cy="45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98" y="3448372"/>
            <a:ext cx="1395459" cy="4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2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16015" y="2387392"/>
            <a:ext cx="4025735" cy="3515096"/>
            <a:chOff x="4156364" y="2363191"/>
            <a:chExt cx="4025735" cy="35150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4" t="36759" r="31829" b="10854"/>
            <a:stretch/>
          </p:blipFill>
          <p:spPr>
            <a:xfrm>
              <a:off x="4156364" y="2363191"/>
              <a:ext cx="4025735" cy="351509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285299" y="3241972"/>
              <a:ext cx="1818408" cy="1731036"/>
              <a:chOff x="3586848" y="3607434"/>
              <a:chExt cx="1400186" cy="139844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586848" y="3607434"/>
                <a:ext cx="1398445" cy="1398445"/>
              </a:xfrm>
              <a:prstGeom prst="ellipse">
                <a:avLst/>
              </a:prstGeom>
              <a:solidFill>
                <a:srgbClr val="CADB2A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3595991" y="3650378"/>
                <a:ext cx="1391043" cy="13171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2800" b="1" dirty="0" smtClean="0"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OPEN CALL</a:t>
                </a:r>
                <a:endParaRPr lang="en-GB" sz="2800" b="1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239486" cy="737062"/>
          </a:xfrm>
        </p:spPr>
        <p:txBody>
          <a:bodyPr/>
          <a:lstStyle/>
          <a:p>
            <a:r>
              <a:rPr lang="en-GB" sz="2800" dirty="0"/>
              <a:t>GÉANT Open Call – some background…. 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82664" y="1808335"/>
            <a:ext cx="6111661" cy="907311"/>
          </a:xfrm>
          <a:prstGeom prst="rect">
            <a:avLst/>
          </a:prstGeom>
          <a:solidFill>
            <a:schemeClr val="bg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869" tIns="136869" rIns="136869" bIns="13686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GB" sz="2100" kern="1200" dirty="0" smtClean="0">
                <a:latin typeface="Gill Sans"/>
                <a:cs typeface="Gill Sans Light"/>
              </a:rPr>
              <a:t>“Open Call” EC process to select new partners (leveraging talent outside </a:t>
            </a:r>
            <a:r>
              <a:rPr lang="en-US" sz="2000" dirty="0" smtClean="0"/>
              <a:t>GÉANT</a:t>
            </a:r>
            <a:r>
              <a:rPr lang="en-GB" sz="2100" kern="1200" dirty="0" smtClean="0">
                <a:latin typeface="Gill Sans"/>
                <a:cs typeface="Gill Sans Light"/>
              </a:rPr>
              <a:t>)</a:t>
            </a:r>
            <a:endParaRPr lang="en-GB" sz="2100" kern="1200" dirty="0">
              <a:latin typeface="Gill Sans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662" y="4089079"/>
            <a:ext cx="6111661" cy="99345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869" tIns="136869" rIns="136869" bIns="13686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GB" sz="2100" kern="1200" dirty="0" smtClean="0">
                <a:solidFill>
                  <a:schemeClr val="bg1"/>
                </a:solidFill>
                <a:latin typeface="Gill Sans"/>
                <a:cs typeface="Gill Sans Light"/>
              </a:rPr>
              <a:t>EC requirement that 50% of </a:t>
            </a:r>
            <a:r>
              <a:rPr lang="en-US" sz="2000" dirty="0" smtClean="0"/>
              <a:t>GÉANT’s </a:t>
            </a:r>
            <a:r>
              <a:rPr lang="en-GB" sz="2100" kern="1200" dirty="0" smtClean="0">
                <a:solidFill>
                  <a:schemeClr val="bg1"/>
                </a:solidFill>
                <a:latin typeface="Gill Sans"/>
                <a:cs typeface="Gill Sans Light"/>
              </a:rPr>
              <a:t>R&amp;D budget (€3.3m) spent via Open Call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662" y="2918210"/>
            <a:ext cx="6111661" cy="988871"/>
          </a:xfrm>
          <a:prstGeom prst="rect">
            <a:avLst/>
          </a:prstGeom>
          <a:solidFill>
            <a:schemeClr val="bg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869" tIns="136869" rIns="136869" bIns="136869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endParaRPr lang="en-GB" sz="2100" dirty="0" smtClean="0">
              <a:latin typeface="Gill Sans"/>
              <a:cs typeface="Gill Sans Light"/>
            </a:endParaRPr>
          </a:p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GB" sz="2100" dirty="0">
                <a:latin typeface="Gill Sans"/>
                <a:cs typeface="Gill Sans Light"/>
              </a:rPr>
              <a:t>U</a:t>
            </a:r>
            <a:r>
              <a:rPr lang="en-GB" sz="2100" dirty="0" smtClean="0">
                <a:latin typeface="Gill Sans"/>
                <a:cs typeface="Gill Sans Light"/>
              </a:rPr>
              <a:t>sed to meet project objectives – focus on innovation</a:t>
            </a:r>
            <a:r>
              <a:rPr lang="en-GB" sz="2100" dirty="0">
                <a:latin typeface="Gill Sans"/>
                <a:cs typeface="Gill Sans Light"/>
              </a:rPr>
              <a:t> </a:t>
            </a:r>
            <a:r>
              <a:rPr lang="en-GB" sz="2100" dirty="0" smtClean="0">
                <a:latin typeface="Gill Sans"/>
                <a:cs typeface="Gill Sans Light"/>
              </a:rPr>
              <a:t>(new services/technologies) and enabling new users </a:t>
            </a:r>
            <a:endParaRPr lang="en-GB" sz="2100" dirty="0">
              <a:latin typeface="Gill Sans"/>
              <a:cs typeface="Gill Sans Light"/>
            </a:endParaRP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100" kern="1200" dirty="0" smtClean="0">
                <a:solidFill>
                  <a:schemeClr val="bg1"/>
                </a:solidFill>
                <a:latin typeface="Gill Sans"/>
                <a:cs typeface="Gill Sans Ligh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662" y="5320580"/>
            <a:ext cx="6111661" cy="100078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869" tIns="136869" rIns="136869" bIns="13686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100" kern="1200" dirty="0" smtClean="0">
                <a:solidFill>
                  <a:schemeClr val="bg1"/>
                </a:solidFill>
                <a:latin typeface="Gill Sans"/>
                <a:cs typeface="Gill Sans Light"/>
              </a:rPr>
              <a:t>18-month projects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100" dirty="0" smtClean="0">
                <a:solidFill>
                  <a:schemeClr val="bg1"/>
                </a:solidFill>
                <a:latin typeface="Gill Sans"/>
                <a:cs typeface="Gill Sans Light"/>
              </a:rPr>
              <a:t>EC contribution €100k–350k</a:t>
            </a:r>
            <a:endParaRPr lang="en-GB" sz="2100" kern="1200" dirty="0" smtClean="0">
              <a:solidFill>
                <a:schemeClr val="bg1"/>
              </a:solidFill>
              <a:latin typeface="Gill Sans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64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90" y="1221497"/>
            <a:ext cx="6705258" cy="719949"/>
          </a:xfrm>
        </p:spPr>
        <p:txBody>
          <a:bodyPr/>
          <a:lstStyle/>
          <a:p>
            <a:r>
              <a:rPr lang="en-GB" sz="2101" dirty="0"/>
              <a:t>Funding outcomes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510" y="2910074"/>
            <a:ext cx="1929660" cy="566084"/>
          </a:xfrm>
          <a:prstGeom prst="rect">
            <a:avLst/>
          </a:prstGeom>
          <a:solidFill>
            <a:srgbClr val="0D8B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6" tIns="34298" rIns="68596" bIns="34298" numCol="1" rtlCol="0" anchor="ctr" anchorCtr="0" compatLnSpc="1">
            <a:prstTxWarp prst="textNoShape">
              <a:avLst/>
            </a:prstTxWarp>
          </a:bodyPr>
          <a:lstStyle/>
          <a:p>
            <a:pPr algn="ctr" defTabSz="687174"/>
            <a:r>
              <a:rPr lang="en-GB" b="1" dirty="0" smtClean="0">
                <a:solidFill>
                  <a:schemeClr val="bg1"/>
                </a:solidFill>
                <a:latin typeface="+mn-lt"/>
              </a:rPr>
              <a:t>€4.5m total budget</a:t>
            </a:r>
            <a:r>
              <a:rPr lang="en-GB" b="1" dirty="0" smtClean="0">
                <a:latin typeface="+mn-lt"/>
              </a:rPr>
              <a:t> </a:t>
            </a:r>
            <a:endParaRPr lang="en-GB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513" y="2115175"/>
            <a:ext cx="1929659" cy="566084"/>
          </a:xfrm>
          <a:prstGeom prst="rect">
            <a:avLst/>
          </a:prstGeom>
          <a:solidFill>
            <a:srgbClr val="0D8B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6" tIns="34298" rIns="68596" bIns="34298" numCol="1" rtlCol="0" anchor="ctr" anchorCtr="0" compatLnSpc="1">
            <a:prstTxWarp prst="textNoShape">
              <a:avLst/>
            </a:prstTxWarp>
          </a:bodyPr>
          <a:lstStyle/>
          <a:p>
            <a:pPr algn="ctr" defTabSz="687174"/>
            <a:r>
              <a:rPr lang="en-GB" b="1" dirty="0" smtClean="0">
                <a:solidFill>
                  <a:schemeClr val="bg1"/>
                </a:solidFill>
                <a:latin typeface="+mn-lt"/>
              </a:rPr>
              <a:t>21 projects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0510" y="4454657"/>
            <a:ext cx="1929662" cy="566084"/>
          </a:xfrm>
          <a:prstGeom prst="rect">
            <a:avLst/>
          </a:prstGeom>
          <a:solidFill>
            <a:srgbClr val="0D8B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6" tIns="34298" rIns="68596" bIns="34298" numCol="1" rtlCol="0" anchor="ctr" anchorCtr="0" compatLnSpc="1">
            <a:prstTxWarp prst="textNoShape">
              <a:avLst/>
            </a:prstTxWarp>
          </a:bodyPr>
          <a:lstStyle/>
          <a:p>
            <a:pPr algn="ctr" defTabSz="687174"/>
            <a:r>
              <a:rPr lang="en-GB" b="1" dirty="0" smtClean="0">
                <a:solidFill>
                  <a:schemeClr val="bg1"/>
                </a:solidFill>
                <a:latin typeface="+mn-lt"/>
              </a:rPr>
              <a:t>37 beneficiaries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512" y="5249556"/>
            <a:ext cx="1929663" cy="566084"/>
          </a:xfrm>
          <a:prstGeom prst="rect">
            <a:avLst/>
          </a:prstGeom>
          <a:solidFill>
            <a:srgbClr val="0D8B9F"/>
          </a:solidFill>
          <a:ln w="76200" cap="flat" cmpd="sng" algn="ctr">
            <a:solidFill>
              <a:srgbClr val="E9FF6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6" tIns="34298" rIns="68596" bIns="34298" numCol="1" rtlCol="0" anchor="ctr" anchorCtr="0" compatLnSpc="1">
            <a:prstTxWarp prst="textNoShape">
              <a:avLst/>
            </a:prstTxWarp>
          </a:bodyPr>
          <a:lstStyle/>
          <a:p>
            <a:pPr algn="ctr" defTabSz="687174"/>
            <a:r>
              <a:rPr lang="en-GB" b="1" dirty="0" smtClean="0">
                <a:solidFill>
                  <a:schemeClr val="bg1"/>
                </a:solidFill>
                <a:latin typeface="+mn-lt"/>
              </a:rPr>
              <a:t>30 new partners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0511" y="3704972"/>
            <a:ext cx="1929662" cy="520870"/>
          </a:xfrm>
          <a:prstGeom prst="rect">
            <a:avLst/>
          </a:prstGeom>
          <a:solidFill>
            <a:srgbClr val="0D8B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6" tIns="34298" rIns="68596" bIns="34298" numCol="1" rtlCol="0" anchor="ctr" anchorCtr="0" compatLnSpc="1">
            <a:prstTxWarp prst="textNoShape">
              <a:avLst/>
            </a:prstTxWarp>
          </a:bodyPr>
          <a:lstStyle/>
          <a:p>
            <a:pPr algn="ctr" defTabSz="687174"/>
            <a:r>
              <a:rPr lang="en-GB" b="1" dirty="0" smtClean="0">
                <a:solidFill>
                  <a:schemeClr val="bg1"/>
                </a:solidFill>
                <a:latin typeface="+mn-lt"/>
              </a:rPr>
              <a:t>€3.3m EC Contribution </a:t>
            </a:r>
            <a:r>
              <a:rPr lang="en-GB" b="1" dirty="0" smtClean="0">
                <a:latin typeface="+mn-lt"/>
              </a:rPr>
              <a:t> </a:t>
            </a:r>
            <a:endParaRPr lang="en-GB" dirty="0">
              <a:solidFill>
                <a:schemeClr val="bg1"/>
              </a:solidFill>
              <a:latin typeface="Time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88" y="2115176"/>
            <a:ext cx="7716135" cy="39254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60000" y="360000"/>
            <a:ext cx="6705258" cy="7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Arial" charset="0"/>
              </a:defRPr>
            </a:lvl5pPr>
            <a:lvl6pPr marL="507783" algn="l" rtl="0" eaLnBrk="1" fontAlgn="base" hangingPunct="1">
              <a:spcBef>
                <a:spcPct val="0"/>
              </a:spcBef>
              <a:spcAft>
                <a:spcPct val="0"/>
              </a:spcAft>
              <a:defRPr sz="2777" b="1">
                <a:solidFill>
                  <a:schemeClr val="bg1"/>
                </a:solidFill>
                <a:latin typeface="Arial" charset="0"/>
              </a:defRPr>
            </a:lvl6pPr>
            <a:lvl7pPr marL="1015566" algn="l" rtl="0" eaLnBrk="1" fontAlgn="base" hangingPunct="1">
              <a:spcBef>
                <a:spcPct val="0"/>
              </a:spcBef>
              <a:spcAft>
                <a:spcPct val="0"/>
              </a:spcAft>
              <a:defRPr sz="2777" b="1">
                <a:solidFill>
                  <a:schemeClr val="bg1"/>
                </a:solidFill>
                <a:latin typeface="Arial" charset="0"/>
              </a:defRPr>
            </a:lvl7pPr>
            <a:lvl8pPr marL="1523350" algn="l" rtl="0" eaLnBrk="1" fontAlgn="base" hangingPunct="1">
              <a:spcBef>
                <a:spcPct val="0"/>
              </a:spcBef>
              <a:spcAft>
                <a:spcPct val="0"/>
              </a:spcAft>
              <a:defRPr sz="2777" b="1">
                <a:solidFill>
                  <a:schemeClr val="bg1"/>
                </a:solidFill>
                <a:latin typeface="Arial" charset="0"/>
              </a:defRPr>
            </a:lvl8pPr>
            <a:lvl9pPr marL="2031133" algn="l" rtl="0" eaLnBrk="1" fontAlgn="base" hangingPunct="1">
              <a:spcBef>
                <a:spcPct val="0"/>
              </a:spcBef>
              <a:spcAft>
                <a:spcPct val="0"/>
              </a:spcAft>
              <a:defRPr sz="2777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800" kern="0" dirty="0" smtClean="0"/>
              <a:t>Funding outcomes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0941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90" y="1221497"/>
            <a:ext cx="6705258" cy="7199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r>
              <a:rPr lang="en-GB" sz="2101" dirty="0"/>
              <a:t>Next steps</a:t>
            </a:r>
          </a:p>
        </p:txBody>
      </p:sp>
      <p:pic>
        <p:nvPicPr>
          <p:cNvPr id="4" name="Picture 3" descr="hi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19" y="2398633"/>
            <a:ext cx="4932624" cy="3699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61721" y="4888532"/>
            <a:ext cx="4694912" cy="1143422"/>
            <a:chOff x="474220" y="4726498"/>
            <a:chExt cx="5271908" cy="1280769"/>
          </a:xfrm>
        </p:grpSpPr>
        <p:sp>
          <p:nvSpPr>
            <p:cNvPr id="6" name="Rectangle 5"/>
            <p:cNvSpPr/>
            <p:nvPr/>
          </p:nvSpPr>
          <p:spPr bwMode="auto">
            <a:xfrm>
              <a:off x="658813" y="4726498"/>
              <a:ext cx="4950226" cy="1280769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96" tIns="34298" rIns="68596" bIns="34298" numCol="1" rtlCol="0" anchor="t" anchorCtr="0" compatLnSpc="1">
              <a:prstTxWarp prst="textNoShape">
                <a:avLst/>
              </a:prstTxWarp>
            </a:bodyPr>
            <a:lstStyle/>
            <a:p>
              <a:pPr defTabSz="687174" eaLnBrk="0" hangingPunct="0"/>
              <a:endParaRPr lang="en-GB" dirty="0">
                <a:latin typeface="Times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4220" y="5109675"/>
              <a:ext cx="5271908" cy="759005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marL="325128" lvl="1">
                <a:spcAft>
                  <a:spcPts val="300"/>
                </a:spcAft>
                <a:buClr>
                  <a:schemeClr val="tx1">
                    <a:lumMod val="90000"/>
                    <a:lumOff val="10000"/>
                  </a:schemeClr>
                </a:buClr>
              </a:pPr>
              <a:endParaRPr lang="en-GB" sz="1500" b="1" dirty="0">
                <a:solidFill>
                  <a:srgbClr val="FFFFFF"/>
                </a:solidFill>
                <a:latin typeface="Gill Sans"/>
                <a:cs typeface="Gill Sans Light"/>
              </a:endParaRPr>
            </a:p>
            <a:p>
              <a:pPr marL="325128" lvl="1">
                <a:lnSpc>
                  <a:spcPct val="90000"/>
                </a:lnSpc>
                <a:spcAft>
                  <a:spcPts val="300"/>
                </a:spcAft>
                <a:buClr>
                  <a:schemeClr val="tx1">
                    <a:lumMod val="90000"/>
                    <a:lumOff val="10000"/>
                  </a:schemeClr>
                </a:buClr>
              </a:pPr>
              <a:endParaRPr lang="en-GB" sz="1500" dirty="0">
                <a:solidFill>
                  <a:srgbClr val="FFFFFF"/>
                </a:solidFill>
                <a:latin typeface="Gill Sans"/>
                <a:cs typeface="Gill Sans Ligh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6398" y="2343057"/>
            <a:ext cx="4596716" cy="1272808"/>
            <a:chOff x="460165" y="1411621"/>
            <a:chExt cx="5148874" cy="1425698"/>
          </a:xfrm>
        </p:grpSpPr>
        <p:sp>
          <p:nvSpPr>
            <p:cNvPr id="9" name="Rectangle 8"/>
            <p:cNvSpPr/>
            <p:nvPr/>
          </p:nvSpPr>
          <p:spPr bwMode="auto">
            <a:xfrm>
              <a:off x="658813" y="1509259"/>
              <a:ext cx="4950226" cy="128076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96" tIns="34298" rIns="68596" bIns="34298" numCol="1" rtlCol="0" anchor="t" anchorCtr="0" compatLnSpc="1">
              <a:prstTxWarp prst="textNoShape">
                <a:avLst/>
              </a:prstTxWarp>
            </a:bodyPr>
            <a:lstStyle/>
            <a:p>
              <a:pPr defTabSz="687174" eaLnBrk="0" hangingPunct="0"/>
              <a:endParaRPr lang="en-GB" dirty="0">
                <a:latin typeface="Time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165" y="1411621"/>
              <a:ext cx="4950226" cy="142569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325128" lvl="1">
                <a:spcAft>
                  <a:spcPts val="300"/>
                </a:spcAft>
                <a:buClr>
                  <a:schemeClr val="tx1">
                    <a:lumMod val="90000"/>
                    <a:lumOff val="10000"/>
                  </a:schemeClr>
                </a:buClr>
              </a:pPr>
              <a:endParaRPr lang="en-GB" sz="1500" dirty="0">
                <a:solidFill>
                  <a:schemeClr val="tx2"/>
                </a:solidFill>
                <a:latin typeface="Gill Sans"/>
                <a:cs typeface="Gill Sans Light"/>
              </a:endParaRPr>
            </a:p>
            <a:p>
              <a:pPr marL="325128" lvl="1" algn="ctr">
                <a:spcAft>
                  <a:spcPts val="300"/>
                </a:spcAft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GB" sz="1500" b="1" dirty="0">
                  <a:solidFill>
                    <a:schemeClr val="tx2"/>
                  </a:solidFill>
                  <a:latin typeface="+mn-lt"/>
                  <a:cs typeface="Gill Sans Light"/>
                </a:rPr>
                <a:t>Wide consultation across Consortium and beyond </a:t>
              </a:r>
            </a:p>
            <a:p>
              <a:pPr marL="582371" lvl="1" indent="-257244">
                <a:lnSpc>
                  <a:spcPct val="90000"/>
                </a:lnSpc>
                <a:spcAft>
                  <a:spcPts val="300"/>
                </a:spcAft>
                <a:buClr>
                  <a:schemeClr val="tx1">
                    <a:lumMod val="90000"/>
                    <a:lumOff val="10000"/>
                  </a:schemeClr>
                </a:buClr>
                <a:buFontTx/>
                <a:buChar char="-"/>
              </a:pPr>
              <a:endParaRPr lang="en-GB" sz="1500" dirty="0">
                <a:solidFill>
                  <a:schemeClr val="tx2"/>
                </a:solidFill>
                <a:latin typeface="Gill Sans"/>
                <a:cs typeface="Gill Sans Ligh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6169" y="5160123"/>
            <a:ext cx="4075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tx2"/>
                </a:solidFill>
                <a:latin typeface="+mn-lt"/>
                <a:cs typeface="Gill Sans Light"/>
              </a:rPr>
              <a:t>Launch Open Call - September 2015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534" y="3381412"/>
            <a:ext cx="4704580" cy="1426117"/>
            <a:chOff x="331229" y="2795770"/>
            <a:chExt cx="5277810" cy="159988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58813" y="3098893"/>
              <a:ext cx="4950226" cy="1296759"/>
            </a:xfrm>
            <a:prstGeom prst="rect">
              <a:avLst/>
            </a:prstGeom>
            <a:solidFill>
              <a:srgbClr val="BFD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96" tIns="34298" rIns="68596" bIns="34298" numCol="1" rtlCol="0" anchor="t" anchorCtr="0" compatLnSpc="1">
              <a:prstTxWarp prst="textNoShape">
                <a:avLst/>
              </a:prstTxWarp>
            </a:bodyPr>
            <a:lstStyle/>
            <a:p>
              <a:pPr defTabSz="687174" eaLnBrk="0" hangingPunct="0"/>
              <a:endParaRPr lang="en-GB" dirty="0">
                <a:latin typeface="Times" charset="0"/>
              </a:endParaRPr>
            </a:p>
          </p:txBody>
        </p:sp>
        <p:sp>
          <p:nvSpPr>
            <p:cNvPr id="14" name="Content Placeholder 6"/>
            <p:cNvSpPr txBox="1">
              <a:spLocks/>
            </p:cNvSpPr>
            <p:nvPr/>
          </p:nvSpPr>
          <p:spPr bwMode="auto">
            <a:xfrm>
              <a:off x="331229" y="2795770"/>
              <a:ext cx="5208097" cy="12650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135032" tIns="140433" rIns="68589" bIns="34295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4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76288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20015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4359"/>
                </a:buClr>
                <a:buSzPct val="80000"/>
                <a:buFont typeface="Arial" panose="020B0604020202020204" pitchFamily="34" charset="0"/>
                <a:buChar char="–"/>
                <a:defRPr i="1">
                  <a:solidFill>
                    <a:schemeClr val="tx1"/>
                  </a:solidFill>
                  <a:latin typeface="+mn-lt"/>
                </a:defRPr>
              </a:lvl3pPr>
              <a:lvl4pPr marL="1633538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4359"/>
                </a:buClr>
                <a:buSzPct val="80000"/>
                <a:buChar char="–"/>
                <a:defRPr i="1">
                  <a:solidFill>
                    <a:schemeClr val="tx1"/>
                  </a:solidFill>
                  <a:latin typeface="+mn-lt"/>
                </a:defRPr>
              </a:lvl4pPr>
              <a:lvl5pPr marL="2054225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4359"/>
                </a:buClr>
                <a:buSzPct val="80000"/>
                <a:buChar char="–"/>
                <a:defRPr i="1">
                  <a:solidFill>
                    <a:schemeClr val="tx1"/>
                  </a:solidFill>
                  <a:latin typeface="+mn-lt"/>
                </a:defRPr>
              </a:lvl5pPr>
              <a:lvl6pPr marL="2511425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4359"/>
                </a:buClr>
                <a:buSzPct val="125000"/>
                <a:buChar char="–"/>
                <a:defRPr i="1">
                  <a:solidFill>
                    <a:schemeClr val="tx1"/>
                  </a:solidFill>
                  <a:latin typeface="+mn-lt"/>
                </a:defRPr>
              </a:lvl6pPr>
              <a:lvl7pPr marL="2968625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4359"/>
                </a:buClr>
                <a:buSzPct val="125000"/>
                <a:buChar char="–"/>
                <a:defRPr i="1">
                  <a:solidFill>
                    <a:schemeClr val="tx1"/>
                  </a:solidFill>
                  <a:latin typeface="+mn-lt"/>
                </a:defRPr>
              </a:lvl7pPr>
              <a:lvl8pPr marL="3425825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4359"/>
                </a:buClr>
                <a:buSzPct val="125000"/>
                <a:buChar char="–"/>
                <a:defRPr i="1">
                  <a:solidFill>
                    <a:schemeClr val="tx1"/>
                  </a:solidFill>
                  <a:latin typeface="+mn-lt"/>
                </a:defRPr>
              </a:lvl8pPr>
              <a:lvl9pPr marL="3883025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4359"/>
                </a:buClr>
                <a:buSzPct val="125000"/>
                <a:buChar char="–"/>
                <a:defRPr 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5128" lvl="1" indent="0">
                <a:spcAft>
                  <a:spcPts val="300"/>
                </a:spcAft>
                <a:buClr>
                  <a:schemeClr val="tx1">
                    <a:lumMod val="90000"/>
                    <a:lumOff val="10000"/>
                  </a:schemeClr>
                </a:buClr>
                <a:buNone/>
              </a:pPr>
              <a:endParaRPr lang="en-GB" sz="1500" b="1" dirty="0">
                <a:solidFill>
                  <a:schemeClr val="tx2"/>
                </a:solidFill>
                <a:cs typeface="Gill Sans Light"/>
              </a:endParaRPr>
            </a:p>
            <a:p>
              <a:pPr marL="325128" lvl="1" indent="0">
                <a:spcAft>
                  <a:spcPts val="300"/>
                </a:spcAft>
                <a:buClr>
                  <a:schemeClr val="tx1">
                    <a:lumMod val="90000"/>
                    <a:lumOff val="10000"/>
                  </a:schemeClr>
                </a:buClr>
                <a:buNone/>
              </a:pPr>
              <a:r>
                <a:rPr lang="en-GB" sz="1500" b="1" dirty="0">
                  <a:solidFill>
                    <a:schemeClr val="tx2"/>
                  </a:solidFill>
                  <a:cs typeface="Gill Sans Light"/>
                </a:rPr>
                <a:t>Select themes early 2015 (EC preference is a focus on  “Services” + inclusion of more businesses)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360000" y="360000"/>
            <a:ext cx="6705258" cy="7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54" b="1">
                <a:solidFill>
                  <a:schemeClr val="bg1"/>
                </a:solidFill>
                <a:latin typeface="Arial" charset="0"/>
              </a:defRPr>
            </a:lvl5pPr>
            <a:lvl6pPr marL="507783" algn="l" rtl="0" eaLnBrk="1" fontAlgn="base" hangingPunct="1">
              <a:spcBef>
                <a:spcPct val="0"/>
              </a:spcBef>
              <a:spcAft>
                <a:spcPct val="0"/>
              </a:spcAft>
              <a:defRPr sz="2777" b="1">
                <a:solidFill>
                  <a:schemeClr val="bg1"/>
                </a:solidFill>
                <a:latin typeface="Arial" charset="0"/>
              </a:defRPr>
            </a:lvl6pPr>
            <a:lvl7pPr marL="1015566" algn="l" rtl="0" eaLnBrk="1" fontAlgn="base" hangingPunct="1">
              <a:spcBef>
                <a:spcPct val="0"/>
              </a:spcBef>
              <a:spcAft>
                <a:spcPct val="0"/>
              </a:spcAft>
              <a:defRPr sz="2777" b="1">
                <a:solidFill>
                  <a:schemeClr val="bg1"/>
                </a:solidFill>
                <a:latin typeface="Arial" charset="0"/>
              </a:defRPr>
            </a:lvl7pPr>
            <a:lvl8pPr marL="1523350" algn="l" rtl="0" eaLnBrk="1" fontAlgn="base" hangingPunct="1">
              <a:spcBef>
                <a:spcPct val="0"/>
              </a:spcBef>
              <a:spcAft>
                <a:spcPct val="0"/>
              </a:spcAft>
              <a:defRPr sz="2777" b="1">
                <a:solidFill>
                  <a:schemeClr val="bg1"/>
                </a:solidFill>
                <a:latin typeface="Arial" charset="0"/>
              </a:defRPr>
            </a:lvl8pPr>
            <a:lvl9pPr marL="2031133" algn="l" rtl="0" eaLnBrk="1" fontAlgn="base" hangingPunct="1">
              <a:spcBef>
                <a:spcPct val="0"/>
              </a:spcBef>
              <a:spcAft>
                <a:spcPct val="0"/>
              </a:spcAft>
              <a:defRPr sz="2777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800" kern="0" dirty="0" smtClean="0"/>
              <a:t>Next steps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7534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705258" cy="593046"/>
          </a:xfrm>
        </p:spPr>
        <p:txBody>
          <a:bodyPr/>
          <a:lstStyle/>
          <a:p>
            <a:r>
              <a:rPr lang="en-GB" sz="2800" dirty="0" smtClean="0"/>
              <a:t>ICOF project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94625" y="6940550"/>
            <a:ext cx="2116138" cy="5064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38B2C9-9B58-4F30-99CD-0414F137A62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2662" y="1669602"/>
            <a:ext cx="4831139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43" tIns="50772" rIns="101543" bIns="50772" numCol="1" anchor="t" anchorCtr="0" compatLnSpc="1">
            <a:prstTxWarp prst="textNoShape">
              <a:avLst/>
            </a:prstTxWarp>
          </a:bodyPr>
          <a:lstStyle>
            <a:lvl1pPr marL="290429" indent="-290429" algn="l" defTabSz="101570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1779" indent="-280906" algn="l" defTabSz="1015706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42653" indent="-290429" algn="l" defTabSz="101570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D100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3pPr>
            <a:lvl4pPr marL="1710831" indent="-277732" algn="l" defTabSz="101570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4pPr>
            <a:lvl5pPr marL="2191705" indent="-290429" algn="l" defTabSz="101570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5pPr>
            <a:lvl6pPr marL="2648771" indent="-290429" algn="l" defTabSz="1015706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6pPr>
            <a:lvl7pPr marL="3105839" indent="-290429" algn="l" defTabSz="1015706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7pPr>
            <a:lvl8pPr marL="3562908" indent="-290429" algn="l" defTabSz="1015706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8pPr>
            <a:lvl9pPr marL="4019975" indent="-290429" algn="l" defTabSz="1015706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5000"/>
              <a:buChar char="–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1800" dirty="0" smtClean="0"/>
              <a:t>Clock transfer </a:t>
            </a:r>
            <a:r>
              <a:rPr lang="en-GB" sz="1800" dirty="0"/>
              <a:t>techniques developed </a:t>
            </a:r>
            <a:r>
              <a:rPr lang="en-GB" sz="1800" dirty="0" smtClean="0"/>
              <a:t>NEAT-FT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aims </a:t>
            </a:r>
            <a:r>
              <a:rPr lang="en-GB" sz="1800" dirty="0"/>
              <a:t>at an </a:t>
            </a:r>
            <a:r>
              <a:rPr lang="en-GB" sz="1800" dirty="0" smtClean="0"/>
              <a:t>comparison </a:t>
            </a:r>
            <a:r>
              <a:rPr lang="en-GB" sz="1800" dirty="0"/>
              <a:t>of clocks at NPL (London) and SYRTE (Paris</a:t>
            </a:r>
            <a:r>
              <a:rPr lang="en-GB" sz="18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connected </a:t>
            </a:r>
            <a:r>
              <a:rPr lang="en-GB" sz="1800" dirty="0"/>
              <a:t>through 760 km of dark fibre mostly belonging to </a:t>
            </a:r>
            <a:r>
              <a:rPr lang="en-GB" sz="1800" dirty="0" smtClean="0"/>
              <a:t>GÉANT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Parts of link situated </a:t>
            </a:r>
            <a:r>
              <a:rPr lang="en-GB" sz="1800" dirty="0"/>
              <a:t>in noisy environments, e.g. the metropolitan areas of London and Paris and the Eurotunnel</a:t>
            </a:r>
            <a:r>
              <a:rPr lang="en-GB" sz="1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Techniques </a:t>
            </a:r>
            <a:r>
              <a:rPr lang="en-GB" sz="1800" dirty="0"/>
              <a:t>of cancelling fibre-induced phase </a:t>
            </a:r>
            <a:r>
              <a:rPr lang="en-GB" sz="1800" dirty="0" smtClean="0"/>
              <a:t>noise uses fully bi-directional links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Up </a:t>
            </a:r>
            <a:r>
              <a:rPr lang="en-GB" sz="1800" dirty="0"/>
              <a:t>to </a:t>
            </a:r>
            <a:r>
              <a:rPr lang="en-GB" sz="1800" dirty="0" smtClean="0"/>
              <a:t>8 bi-directional EDFAs also high-gain </a:t>
            </a:r>
            <a:r>
              <a:rPr lang="en-GB" sz="1800" dirty="0"/>
              <a:t>fibre </a:t>
            </a:r>
            <a:r>
              <a:rPr lang="en-GB" sz="1800" dirty="0" err="1"/>
              <a:t>Brillouin</a:t>
            </a:r>
            <a:r>
              <a:rPr lang="en-GB" sz="1800" dirty="0"/>
              <a:t> amplifiers at the end points.</a:t>
            </a:r>
            <a:endParaRPr lang="en-GB" sz="1800" kern="0" dirty="0"/>
          </a:p>
        </p:txBody>
      </p:sp>
      <p:pic>
        <p:nvPicPr>
          <p:cNvPr id="7" name="Picture 6" descr="C:\Users\guy\Desktop\Capture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82" y="2127002"/>
            <a:ext cx="5325377" cy="343789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29103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095470" cy="959707"/>
          </a:xfrm>
        </p:spPr>
        <p:txBody>
          <a:bodyPr/>
          <a:lstStyle/>
          <a:p>
            <a:r>
              <a:rPr lang="en-GB" dirty="0" smtClean="0"/>
              <a:t>GÉANT/SKA demo @ SC14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0" y="3785703"/>
            <a:ext cx="9579370" cy="24709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43" tIns="50772" rIns="101543" bIns="50772" numCol="1" anchor="t" anchorCtr="0" compatLnSpc="1">
            <a:prstTxWarp prst="textNoShape">
              <a:avLst/>
            </a:prstTxWarp>
          </a:bodyPr>
          <a:lstStyle/>
          <a:p>
            <a:pPr marL="290429" indent="-290429" defTabSz="1015706" eaLnBrk="0" hangingPunct="0">
              <a:spcBef>
                <a:spcPts val="1200"/>
              </a:spcBef>
              <a:buClr>
                <a:srgbClr val="B4D100"/>
              </a:buClr>
              <a:buSzPct val="80000"/>
              <a:buBlip>
                <a:blip r:embed="rId2"/>
              </a:buBlip>
            </a:pPr>
            <a:r>
              <a:rPr lang="en-GB" kern="1200" dirty="0" err="1" smtClean="0"/>
              <a:t>SuperComputing</a:t>
            </a:r>
            <a:r>
              <a:rPr lang="en-GB" kern="1200" dirty="0" smtClean="0"/>
              <a:t> 2014 is to be held </a:t>
            </a:r>
            <a:r>
              <a:rPr lang="en-GB" kern="1200" dirty="0"/>
              <a:t>in New Orleans (US), 17-21 Nov. 2014</a:t>
            </a:r>
          </a:p>
          <a:p>
            <a:pPr marL="290429" indent="-290429" defTabSz="1015706" eaLnBrk="0" hangingPunct="0">
              <a:spcBef>
                <a:spcPts val="1200"/>
              </a:spcBef>
              <a:buClr>
                <a:srgbClr val="B4D100"/>
              </a:buClr>
              <a:buSzPct val="80000"/>
              <a:buBlip>
                <a:blip r:embed="rId2"/>
              </a:buBlip>
            </a:pPr>
            <a:r>
              <a:rPr lang="en-GB" kern="1200" dirty="0" smtClean="0"/>
              <a:t>GÉANT will host SKA at the booth (SADT staff present)</a:t>
            </a:r>
          </a:p>
          <a:p>
            <a:pPr marL="290429" indent="-290429" defTabSz="1015706" eaLnBrk="0" hangingPunct="0">
              <a:spcBef>
                <a:spcPts val="1200"/>
              </a:spcBef>
              <a:buClr>
                <a:srgbClr val="B4D100"/>
              </a:buClr>
              <a:buSzPct val="80000"/>
              <a:buBlip>
                <a:blip r:embed="rId2"/>
              </a:buBlip>
            </a:pPr>
            <a:r>
              <a:rPr lang="en-GB" kern="1200" dirty="0" smtClean="0"/>
              <a:t>Remote </a:t>
            </a:r>
            <a:r>
              <a:rPr lang="en-GB" kern="1200" dirty="0"/>
              <a:t>operation session to the Australian SKA (ASKAP) precursor (Murchison)</a:t>
            </a:r>
          </a:p>
          <a:p>
            <a:pPr marL="290429" indent="-290429" defTabSz="1015706" eaLnBrk="0" hangingPunct="0">
              <a:spcBef>
                <a:spcPts val="1200"/>
              </a:spcBef>
              <a:buClr>
                <a:srgbClr val="B4D100"/>
              </a:buClr>
              <a:buSzPct val="80000"/>
              <a:buBlip>
                <a:blip r:embed="rId2"/>
              </a:buBlip>
            </a:pPr>
            <a:r>
              <a:rPr lang="en-GB" kern="1200" dirty="0" smtClean="0"/>
              <a:t>Remote connection to the </a:t>
            </a:r>
            <a:r>
              <a:rPr lang="en-GB" kern="1200" dirty="0"/>
              <a:t>University of Cambridge</a:t>
            </a:r>
          </a:p>
          <a:p>
            <a:pPr marL="290429" indent="-290429" defTabSz="1015706" eaLnBrk="0" hangingPunct="0">
              <a:spcBef>
                <a:spcPts val="1200"/>
              </a:spcBef>
              <a:buClr>
                <a:srgbClr val="B4D100"/>
              </a:buClr>
              <a:buSzPct val="80000"/>
              <a:buBlip>
                <a:blip r:embed="rId2"/>
              </a:buBlip>
            </a:pPr>
            <a:r>
              <a:rPr lang="en-GB" kern="1200" dirty="0"/>
              <a:t>Press release: </a:t>
            </a:r>
            <a:r>
              <a:rPr lang="en-GB" kern="1200" dirty="0">
                <a:hlinkClick r:id="rId3"/>
              </a:rPr>
              <a:t>http://</a:t>
            </a:r>
            <a:r>
              <a:rPr lang="en-GB" kern="1200" dirty="0" smtClean="0">
                <a:hlinkClick r:id="rId3"/>
              </a:rPr>
              <a:t>www.geant.net/MediaCentreEvents/news/Pages/GEANT-exhibiting-at-SC14.aspx</a:t>
            </a:r>
            <a:endParaRPr lang="en-GB" kern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53" y="2073088"/>
            <a:ext cx="2675247" cy="17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21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989" y="2512268"/>
            <a:ext cx="10155767" cy="132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GB" sz="3998" dirty="0">
                <a:solidFill>
                  <a:srgbClr val="FFFF00"/>
                </a:solidFill>
                <a:latin typeface="Arial" charset="0"/>
                <a:cs typeface="Arial" charset="0"/>
              </a:rPr>
              <a:t>Thank you</a:t>
            </a:r>
            <a:r>
              <a:rPr lang="en-GB" sz="3998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!</a:t>
            </a:r>
          </a:p>
          <a:p>
            <a:pPr algn="ctr"/>
            <a:r>
              <a:rPr lang="en-GB" sz="3998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(Questions?)</a:t>
            </a:r>
            <a:endParaRPr lang="en-GB" sz="3998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703511" cy="89022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Europe’s 100Gbps Network </a:t>
            </a:r>
            <a:br>
              <a:rPr lang="en-GB" altLang="en-US" sz="2800" dirty="0" smtClean="0"/>
            </a:br>
            <a:r>
              <a:rPr lang="en-GB" altLang="en-US" sz="2800" i="1" dirty="0" smtClean="0"/>
              <a:t>e-Infrastructure </a:t>
            </a:r>
            <a:r>
              <a:rPr lang="en-GB" altLang="en-US" sz="2800" i="1" dirty="0"/>
              <a:t>for the “data deluge”</a:t>
            </a:r>
            <a:br>
              <a:rPr lang="en-GB" altLang="en-US" sz="2800" i="1" dirty="0"/>
            </a:br>
            <a:endParaRPr lang="en-GB" altLang="en-US" sz="2800" i="1" dirty="0" smtClean="0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6744567" y="1525128"/>
            <a:ext cx="3413846" cy="55956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Latest transmission and switching technology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Routers with 100Gbps capability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Optical transmission platform designed to provide 500Gbps super-channels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12,000km of dark fibre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Over 100,000km of leased capacity (including transatlantic connections) 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altLang="en-US" sz="2000" dirty="0"/>
              <a:t>28 main sites covering European footprint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8" y="1360144"/>
            <a:ext cx="6634035" cy="58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705258" cy="959707"/>
          </a:xfrm>
        </p:spPr>
        <p:txBody>
          <a:bodyPr/>
          <a:lstStyle/>
          <a:p>
            <a:r>
              <a:rPr lang="en-GB" dirty="0" smtClean="0"/>
              <a:t>We selected…</a:t>
            </a:r>
            <a:br>
              <a:rPr lang="en-GB" dirty="0" smtClean="0"/>
            </a:br>
            <a:r>
              <a:rPr lang="en-GB" sz="2000" i="1" dirty="0"/>
              <a:t>(for transmission)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42702" y="1685928"/>
            <a:ext cx="5618386" cy="47863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DTN-X solution from </a:t>
            </a:r>
            <a:r>
              <a:rPr lang="en-GB" sz="2400" dirty="0" err="1"/>
              <a:t>Infinera</a:t>
            </a:r>
            <a:endParaRPr lang="en-GB" sz="2400" dirty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Why?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Photonic integration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Large pools of “virtualised” BW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Ease of use 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400" dirty="0"/>
              <a:t>Excellent service wrap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endParaRPr lang="en-GB" sz="2400" dirty="0"/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4" y="1862140"/>
            <a:ext cx="3317875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705258" cy="959707"/>
          </a:xfrm>
        </p:spPr>
        <p:txBody>
          <a:bodyPr/>
          <a:lstStyle/>
          <a:p>
            <a:r>
              <a:rPr lang="en-GB" dirty="0" smtClean="0"/>
              <a:t>Switching/routing layer</a:t>
            </a:r>
            <a:endParaRPr lang="en-GB" sz="2000" i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70694" y="1720180"/>
            <a:ext cx="5125126" cy="52203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MX series of IP/MPLS switch/routers from Juniper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Why?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Supports a wide array of switched services (based on </a:t>
            </a:r>
            <a:r>
              <a:rPr lang="en-GB" sz="2200" dirty="0" err="1"/>
              <a:t>EoMPLS</a:t>
            </a:r>
            <a:r>
              <a:rPr lang="en-GB" sz="2200" dirty="0"/>
              <a:t>)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Includes MP2MP as well as P2P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Optimised for Ethernet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Supports 100GE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120Gbps/slot (new SCBs)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Also good at routing…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…and ready for “virtualisation”…</a:t>
            </a:r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</a:pPr>
            <a:r>
              <a:rPr lang="en-GB" sz="2200" dirty="0"/>
              <a:t>…and </a:t>
            </a:r>
            <a:r>
              <a:rPr lang="en-GB" sz="2200" dirty="0" smtClean="0"/>
              <a:t>SDN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94625" y="6940550"/>
            <a:ext cx="2116138" cy="5064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8E00B5-814A-4EB5-88AE-BF4C2A099B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924050"/>
            <a:ext cx="3024188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8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360000"/>
            <a:ext cx="7345362" cy="93610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GÉANT:</a:t>
            </a:r>
            <a:br>
              <a:rPr lang="en-GB" sz="2800" dirty="0" smtClean="0"/>
            </a:br>
            <a:r>
              <a:rPr lang="en-GB" sz="2800" dirty="0" smtClean="0"/>
              <a:t>At the heart of the Global R&amp;E Village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727" r="4278" b="11801"/>
          <a:stretch/>
        </p:blipFill>
        <p:spPr bwMode="auto">
          <a:xfrm>
            <a:off x="686718" y="1311473"/>
            <a:ext cx="8784976" cy="58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3346" y="6813377"/>
            <a:ext cx="26400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72" tIns="50786" rIns="101572" bIns="5078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hlinkClick r:id="rId4"/>
              </a:rPr>
              <a:t>http://global.geant.net/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>
          <a:xfrm>
            <a:off x="360000" y="360000"/>
            <a:ext cx="6261100" cy="576064"/>
          </a:xfrm>
        </p:spPr>
        <p:txBody>
          <a:bodyPr/>
          <a:lstStyle/>
          <a:p>
            <a:r>
              <a:rPr lang="en-GB" sz="2800" dirty="0" smtClean="0"/>
              <a:t>North America (today)</a:t>
            </a:r>
          </a:p>
        </p:txBody>
      </p:sp>
      <p:sp>
        <p:nvSpPr>
          <p:cNvPr id="68611" name="4 Marcador de contenido"/>
          <p:cNvSpPr>
            <a:spLocks noGrp="1"/>
          </p:cNvSpPr>
          <p:nvPr>
            <p:ph idx="4294967295"/>
          </p:nvPr>
        </p:nvSpPr>
        <p:spPr>
          <a:xfrm>
            <a:off x="398686" y="1790360"/>
            <a:ext cx="9089320" cy="5186404"/>
          </a:xfrm>
        </p:spPr>
        <p:txBody>
          <a:bodyPr/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800" dirty="0" smtClean="0"/>
              <a:t>GÉANT Interconnects with: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CANARIE (Canada)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ESnet (USA)</a:t>
            </a:r>
            <a:endParaRPr lang="en-GB" sz="2400" dirty="0"/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Internet2 (USA)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NISN (USA)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sz="2400" dirty="0" smtClean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800" dirty="0" smtClean="0"/>
              <a:t>Transatlantic Capacity: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60Gbps for IP traffic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10Gbps for point-to-point connectivity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Reciprocal funding for links from GÉANT and NSF funding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30Gbps for LHC and ITER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34" y="1792188"/>
            <a:ext cx="1605955" cy="594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55" y="2581154"/>
            <a:ext cx="952500" cy="116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32" y="3985005"/>
            <a:ext cx="920329" cy="6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>
          <a:xfrm>
            <a:off x="360000" y="360000"/>
            <a:ext cx="6261100" cy="576064"/>
          </a:xfrm>
        </p:spPr>
        <p:txBody>
          <a:bodyPr/>
          <a:lstStyle/>
          <a:p>
            <a:r>
              <a:rPr lang="en-GB" sz="2800" dirty="0" smtClean="0"/>
              <a:t>North America (tomorrow)</a:t>
            </a:r>
          </a:p>
        </p:txBody>
      </p:sp>
      <p:sp>
        <p:nvSpPr>
          <p:cNvPr id="68611" name="4 Marcador de contenido"/>
          <p:cNvSpPr>
            <a:spLocks noGrp="1"/>
          </p:cNvSpPr>
          <p:nvPr>
            <p:ph idx="4294967295"/>
          </p:nvPr>
        </p:nvSpPr>
        <p:spPr>
          <a:xfrm>
            <a:off x="692191" y="1507355"/>
            <a:ext cx="9089320" cy="2445074"/>
          </a:xfrm>
        </p:spPr>
        <p:txBody>
          <a:bodyPr/>
          <a:lstStyle/>
          <a:p>
            <a:pPr marL="280588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/>
              <a:t>EEX (</a:t>
            </a:r>
            <a:r>
              <a:rPr lang="en-GB" sz="2400" dirty="0" err="1"/>
              <a:t>ESNet</a:t>
            </a:r>
            <a:r>
              <a:rPr lang="en-GB" sz="2400" dirty="0"/>
              <a:t> Extension to Europe)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000" dirty="0"/>
              <a:t>2 x 100G New York - London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000" dirty="0"/>
              <a:t>100G Washington - Geneva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000" dirty="0"/>
              <a:t>40G Boston </a:t>
            </a:r>
            <a:r>
              <a:rPr lang="en-GB" sz="2000" dirty="0" smtClean="0"/>
              <a:t>– Amsterdam</a:t>
            </a:r>
          </a:p>
          <a:p>
            <a:pPr marL="280588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The intra-European section is provided by GÉANT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000" dirty="0" smtClean="0"/>
              <a:t>In production for Jan. 2015</a:t>
            </a:r>
            <a:endParaRPr lang="en-GB" sz="2000" dirty="0"/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sz="2000" dirty="0" smtClean="0"/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66" y="1792188"/>
            <a:ext cx="95250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b="28026"/>
          <a:stretch/>
        </p:blipFill>
        <p:spPr>
          <a:xfrm>
            <a:off x="653839" y="3899644"/>
            <a:ext cx="8961871" cy="32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>
          <a:xfrm>
            <a:off x="360000" y="360000"/>
            <a:ext cx="6261100" cy="576064"/>
          </a:xfrm>
        </p:spPr>
        <p:txBody>
          <a:bodyPr/>
          <a:lstStyle/>
          <a:p>
            <a:r>
              <a:rPr lang="en-GB" sz="2800" dirty="0" smtClean="0"/>
              <a:t>North America (tomorrow)</a:t>
            </a:r>
          </a:p>
        </p:txBody>
      </p:sp>
      <p:sp>
        <p:nvSpPr>
          <p:cNvPr id="68611" name="4 Marcador de contenido"/>
          <p:cNvSpPr>
            <a:spLocks noGrp="1"/>
          </p:cNvSpPr>
          <p:nvPr>
            <p:ph idx="4294967295"/>
          </p:nvPr>
        </p:nvSpPr>
        <p:spPr>
          <a:xfrm>
            <a:off x="542702" y="1507354"/>
            <a:ext cx="8913217" cy="5325387"/>
          </a:xfrm>
        </p:spPr>
        <p:txBody>
          <a:bodyPr/>
          <a:lstStyle/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GÉANT 100G circuit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000" dirty="0" smtClean="0"/>
              <a:t>New York - Paris</a:t>
            </a:r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000" dirty="0" smtClean="0"/>
              <a:t>Expected 2015</a:t>
            </a:r>
          </a:p>
          <a:p>
            <a:pPr marL="471501" lvl="1" indent="0" defTabSz="1015682">
              <a:buClr>
                <a:srgbClr val="A0D100"/>
              </a:buClr>
              <a:buNone/>
              <a:defRPr/>
            </a:pPr>
            <a:endParaRPr lang="en-GB" sz="2000" dirty="0" smtClean="0"/>
          </a:p>
          <a:p>
            <a:pPr marL="290422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ANA-100G</a:t>
            </a:r>
            <a:endParaRPr lang="en-GB" sz="2400" dirty="0"/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000" dirty="0" smtClean="0"/>
              <a:t>Internet2 100G circuit (expected end 2014)</a:t>
            </a:r>
            <a:endParaRPr lang="en-GB" sz="2000" dirty="0"/>
          </a:p>
          <a:p>
            <a:pPr marL="761923" lvl="1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000" dirty="0" err="1" smtClean="0"/>
              <a:t>NORDUnet</a:t>
            </a:r>
            <a:r>
              <a:rPr lang="en-GB" sz="2000" dirty="0" smtClean="0"/>
              <a:t> 100G circuit </a:t>
            </a:r>
            <a:r>
              <a:rPr lang="en-GB" sz="2000" dirty="0"/>
              <a:t>(expected end 2014)</a:t>
            </a:r>
            <a:endParaRPr lang="en-GB" sz="2000" dirty="0" smtClean="0"/>
          </a:p>
          <a:p>
            <a:pPr marL="471501" lvl="1" indent="0" defTabSz="1015682">
              <a:buClr>
                <a:srgbClr val="A0D100"/>
              </a:buClr>
              <a:buNone/>
              <a:defRPr/>
            </a:pPr>
            <a:endParaRPr lang="en-GB" sz="2000" dirty="0"/>
          </a:p>
          <a:p>
            <a:pPr marL="280588" indent="-290422" defTabSz="1015682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2400" dirty="0" smtClean="0"/>
              <a:t>The foreseeable total bandwidth for R&amp;E trans-Atlantic is going to be 640Gb (backup included)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64" y="1792188"/>
            <a:ext cx="1605955" cy="594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76" y="2386518"/>
            <a:ext cx="920329" cy="6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ÉANT_template_2013">
  <a:themeElements>
    <a:clrScheme name="">
      <a:dk1>
        <a:srgbClr val="07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GÉANT GN3plus template</Template>
  <TotalTime>12755</TotalTime>
  <Words>1659</Words>
  <Application>Microsoft Office PowerPoint</Application>
  <PresentationFormat>Custom</PresentationFormat>
  <Paragraphs>405</Paragraphs>
  <Slides>26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Gill Sans</vt:lpstr>
      <vt:lpstr>Gill Sans Light</vt:lpstr>
      <vt:lpstr>Neo Sans Std</vt:lpstr>
      <vt:lpstr>Segoe UI</vt:lpstr>
      <vt:lpstr>Symbol</vt:lpstr>
      <vt:lpstr>Times</vt:lpstr>
      <vt:lpstr>Wingdings 2</vt:lpstr>
      <vt:lpstr>GÉANT_template_2013</vt:lpstr>
      <vt:lpstr>The GÉANT network: current status and future plans</vt:lpstr>
      <vt:lpstr>Summary</vt:lpstr>
      <vt:lpstr>Europe’s 100Gbps Network  e-Infrastructure for the “data deluge” </vt:lpstr>
      <vt:lpstr>We selected… (for transmission)</vt:lpstr>
      <vt:lpstr>Switching/routing layer</vt:lpstr>
      <vt:lpstr>GÉANT: At the heart of the Global R&amp;E Village</vt:lpstr>
      <vt:lpstr>North America (today)</vt:lpstr>
      <vt:lpstr>North America (tomorrow)</vt:lpstr>
      <vt:lpstr>North America (tomorrow)</vt:lpstr>
      <vt:lpstr>Latin America</vt:lpstr>
      <vt:lpstr>Caribbean</vt:lpstr>
      <vt:lpstr>PowerPoint Presentation</vt:lpstr>
      <vt:lpstr>Sub-Saharan Africa (today)</vt:lpstr>
      <vt:lpstr>Sub-Saharan Africa (tomorrow)</vt:lpstr>
      <vt:lpstr>Central Asia  </vt:lpstr>
      <vt:lpstr>China: ORIENTplus</vt:lpstr>
      <vt:lpstr>Asia-Pacific (today)</vt:lpstr>
      <vt:lpstr>Asia-Pacific (tomorrow)</vt:lpstr>
      <vt:lpstr>GÉANT: The Best-connected R&amp;E Network</vt:lpstr>
      <vt:lpstr>GÉANT Service Portfolio</vt:lpstr>
      <vt:lpstr>GÉANT Open Call – some background….   </vt:lpstr>
      <vt:lpstr>Funding outcomes</vt:lpstr>
      <vt:lpstr>Next steps</vt:lpstr>
      <vt:lpstr>ICOF project</vt:lpstr>
      <vt:lpstr>GÉANT/SKA demo @ SC14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MAIN TITLE FOR THE WHOLE PRESENTATION</dc:title>
  <dc:creator>helen</dc:creator>
  <cp:lastModifiedBy>Vincenzo Capone</cp:lastModifiedBy>
  <cp:revision>279</cp:revision>
  <cp:lastPrinted>2011-04-11T14:49:27Z</cp:lastPrinted>
  <dcterms:created xsi:type="dcterms:W3CDTF">2009-04-02T14:40:51Z</dcterms:created>
  <dcterms:modified xsi:type="dcterms:W3CDTF">2014-11-12T15:40:00Z</dcterms:modified>
</cp:coreProperties>
</file>