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63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7FEA8-79AB-4881-B58D-92BA8CB940C4}" type="datetimeFigureOut">
              <a:rPr lang="en-GB" smtClean="0"/>
              <a:t>06/10/2014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2949-87E7-404F-ACC3-CEFA854B1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13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7FEA8-79AB-4881-B58D-92BA8CB940C4}" type="datetimeFigureOut">
              <a:rPr lang="en-GB" smtClean="0"/>
              <a:t>06/10/2014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2949-87E7-404F-ACC3-CEFA854B1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309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7FEA8-79AB-4881-B58D-92BA8CB940C4}" type="datetimeFigureOut">
              <a:rPr lang="en-GB" smtClean="0"/>
              <a:t>06/10/2014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2949-87E7-404F-ACC3-CEFA854B1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668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7FEA8-79AB-4881-B58D-92BA8CB940C4}" type="datetimeFigureOut">
              <a:rPr lang="en-GB" smtClean="0"/>
              <a:t>06/10/2014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2949-87E7-404F-ACC3-CEFA854B1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125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7FEA8-79AB-4881-B58D-92BA8CB940C4}" type="datetimeFigureOut">
              <a:rPr lang="en-GB" smtClean="0"/>
              <a:t>06/10/2014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2949-87E7-404F-ACC3-CEFA854B1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512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7FEA8-79AB-4881-B58D-92BA8CB940C4}" type="datetimeFigureOut">
              <a:rPr lang="en-GB" smtClean="0"/>
              <a:t>06/10/2014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2949-87E7-404F-ACC3-CEFA854B1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50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7FEA8-79AB-4881-B58D-92BA8CB940C4}" type="datetimeFigureOut">
              <a:rPr lang="en-GB" smtClean="0"/>
              <a:t>06/10/2014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2949-87E7-404F-ACC3-CEFA854B1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989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7FEA8-79AB-4881-B58D-92BA8CB940C4}" type="datetimeFigureOut">
              <a:rPr lang="en-GB" smtClean="0"/>
              <a:t>06/10/2014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2949-87E7-404F-ACC3-CEFA854B1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056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7FEA8-79AB-4881-B58D-92BA8CB940C4}" type="datetimeFigureOut">
              <a:rPr lang="en-GB" smtClean="0"/>
              <a:t>06/10/2014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2949-87E7-404F-ACC3-CEFA854B1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4661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7FEA8-79AB-4881-B58D-92BA8CB940C4}" type="datetimeFigureOut">
              <a:rPr lang="en-GB" smtClean="0"/>
              <a:t>06/10/2014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2949-87E7-404F-ACC3-CEFA854B1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878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7FEA8-79AB-4881-B58D-92BA8CB940C4}" type="datetimeFigureOut">
              <a:rPr lang="en-GB" smtClean="0"/>
              <a:t>06/10/2014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2949-87E7-404F-ACC3-CEFA854B1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53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7FEA8-79AB-4881-B58D-92BA8CB940C4}" type="datetimeFigureOut">
              <a:rPr lang="en-GB" smtClean="0"/>
              <a:t>06/10/2014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B2949-87E7-404F-ACC3-CEFA854B1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15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95069" y="1413269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err="1" smtClean="0"/>
              <a:t>EVN</a:t>
            </a:r>
            <a:r>
              <a:rPr lang="en-GB" b="1" dirty="0" smtClean="0"/>
              <a:t> </a:t>
            </a:r>
            <a:r>
              <a:rPr lang="en-GB" b="1" dirty="0" err="1"/>
              <a:t>OoS</a:t>
            </a:r>
            <a:r>
              <a:rPr lang="en-GB" b="1" dirty="0"/>
              <a:t> observations </a:t>
            </a:r>
            <a:r>
              <a:rPr lang="en-GB" b="1" dirty="0" smtClean="0"/>
              <a:t>will </a:t>
            </a:r>
            <a:r>
              <a:rPr lang="en-GB" b="1" dirty="0"/>
              <a:t>be supported for up to 6 days (144 hours) per year</a:t>
            </a:r>
            <a:r>
              <a:rPr lang="en-GB" b="1" dirty="0" smtClean="0"/>
              <a:t>.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95069" y="2107730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The </a:t>
            </a:r>
            <a:r>
              <a:rPr lang="en-GB" b="1" dirty="0" err="1"/>
              <a:t>EVN</a:t>
            </a:r>
            <a:r>
              <a:rPr lang="en-GB" b="1" dirty="0"/>
              <a:t> Scheduler </a:t>
            </a:r>
            <a:r>
              <a:rPr lang="en-GB" b="1" dirty="0" smtClean="0"/>
              <a:t>will </a:t>
            </a:r>
            <a:r>
              <a:rPr lang="en-GB" b="1" dirty="0"/>
              <a:t>ensure that 2 days of observing are removed from each regular </a:t>
            </a:r>
            <a:r>
              <a:rPr lang="en-GB" b="1" dirty="0" smtClean="0"/>
              <a:t>session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83568" y="3104093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err="1" smtClean="0"/>
              <a:t>EVN</a:t>
            </a:r>
            <a:r>
              <a:rPr lang="en-GB" b="1" dirty="0" smtClean="0"/>
              <a:t> </a:t>
            </a:r>
            <a:r>
              <a:rPr lang="en-GB" b="1" dirty="0" err="1"/>
              <a:t>OoS</a:t>
            </a:r>
            <a:r>
              <a:rPr lang="en-GB" b="1" dirty="0"/>
              <a:t> observations </a:t>
            </a:r>
            <a:r>
              <a:rPr lang="en-GB" b="1" dirty="0" smtClean="0"/>
              <a:t>will </a:t>
            </a:r>
            <a:r>
              <a:rPr lang="en-GB" b="1" dirty="0"/>
              <a:t>be open to all proposals from the 1</a:t>
            </a:r>
            <a:r>
              <a:rPr lang="en-GB" b="1" baseline="30000" dirty="0"/>
              <a:t>st</a:t>
            </a:r>
            <a:r>
              <a:rPr lang="en-GB" b="1" dirty="0"/>
              <a:t> June 2014 deadline, with clear instructions to PIs provided in the Call for Proposals</a:t>
            </a:r>
            <a:r>
              <a:rPr lang="en-GB" b="1" dirty="0" smtClean="0"/>
              <a:t>.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708637" y="4005064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err="1" smtClean="0"/>
              <a:t>EVN</a:t>
            </a:r>
            <a:r>
              <a:rPr lang="en-GB" b="1" dirty="0" smtClean="0"/>
              <a:t> </a:t>
            </a:r>
            <a:r>
              <a:rPr lang="en-GB" b="1" dirty="0" err="1"/>
              <a:t>OoS</a:t>
            </a:r>
            <a:r>
              <a:rPr lang="en-GB" b="1" dirty="0"/>
              <a:t> proposals will have to demonstrate a clear scientific or technical justification for out-of-session time to the </a:t>
            </a:r>
            <a:r>
              <a:rPr lang="en-GB" b="1" dirty="0" err="1"/>
              <a:t>EVN</a:t>
            </a:r>
            <a:r>
              <a:rPr lang="en-GB" b="1" dirty="0"/>
              <a:t>-PC in order to be approved, but otherwise follow the same proposal submission, review and grading process as regular </a:t>
            </a:r>
            <a:r>
              <a:rPr lang="en-GB" b="1" dirty="0" err="1"/>
              <a:t>EVN</a:t>
            </a:r>
            <a:r>
              <a:rPr lang="en-GB" b="1" dirty="0"/>
              <a:t> proposals</a:t>
            </a:r>
            <a:r>
              <a:rPr lang="en-GB" b="1" dirty="0" smtClean="0"/>
              <a:t>.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721379" y="5373216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err="1" smtClean="0"/>
              <a:t>EVN</a:t>
            </a:r>
            <a:r>
              <a:rPr lang="en-GB" b="1" dirty="0" smtClean="0"/>
              <a:t> </a:t>
            </a:r>
            <a:r>
              <a:rPr lang="en-GB" b="1" dirty="0" err="1"/>
              <a:t>OoS</a:t>
            </a:r>
            <a:r>
              <a:rPr lang="en-GB" b="1" dirty="0"/>
              <a:t> proposals </a:t>
            </a:r>
            <a:r>
              <a:rPr lang="en-GB" b="1" dirty="0" smtClean="0"/>
              <a:t>will </a:t>
            </a:r>
            <a:r>
              <a:rPr lang="en-GB" b="1" dirty="0"/>
              <a:t>provide details of the dates/times required and the minimum requirement in terms of numbers of telescopes (and any particular telescopes). 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2613638" y="557453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 err="1" smtClean="0"/>
              <a:t>OoS</a:t>
            </a:r>
            <a:r>
              <a:rPr lang="en-GB" b="1" u="sng" dirty="0" smtClean="0"/>
              <a:t> Observations</a:t>
            </a: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3140503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548680"/>
            <a:ext cx="77048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err="1" smtClean="0"/>
              <a:t>EVN</a:t>
            </a:r>
            <a:r>
              <a:rPr lang="en-GB" b="1" dirty="0" smtClean="0"/>
              <a:t> </a:t>
            </a:r>
            <a:r>
              <a:rPr lang="en-GB" b="1" dirty="0" err="1"/>
              <a:t>OoS</a:t>
            </a:r>
            <a:r>
              <a:rPr lang="en-GB" b="1" dirty="0"/>
              <a:t> observing blocks </a:t>
            </a:r>
            <a:r>
              <a:rPr lang="en-GB" b="1" dirty="0" smtClean="0"/>
              <a:t>will </a:t>
            </a:r>
            <a:r>
              <a:rPr lang="en-GB" b="1" dirty="0"/>
              <a:t>be no less than 12 hours in duration (although individual observations can be shorter), no more than 144 hours in duration, and occur no more than 10 times per year (up to a maximum of 144 hours</a:t>
            </a:r>
            <a:r>
              <a:rPr lang="en-GB" b="1" dirty="0" smtClean="0"/>
              <a:t>).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55576" y="1844824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err="1" smtClean="0"/>
              <a:t>EVN</a:t>
            </a:r>
            <a:r>
              <a:rPr lang="en-GB" b="1" dirty="0" smtClean="0"/>
              <a:t> </a:t>
            </a:r>
            <a:r>
              <a:rPr lang="en-GB" b="1" dirty="0" err="1" smtClean="0"/>
              <a:t>OoS</a:t>
            </a:r>
            <a:r>
              <a:rPr lang="en-GB" b="1" dirty="0" smtClean="0"/>
              <a:t> </a:t>
            </a:r>
            <a:r>
              <a:rPr lang="en-GB" b="1" dirty="0"/>
              <a:t>proposals </a:t>
            </a:r>
            <a:r>
              <a:rPr lang="en-GB" b="1" dirty="0" smtClean="0"/>
              <a:t>will </a:t>
            </a:r>
            <a:r>
              <a:rPr lang="en-GB" b="1" dirty="0"/>
              <a:t>not request observing time less than 4 months from the date of submission. 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746448" y="2780928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err="1" smtClean="0"/>
              <a:t>EVN</a:t>
            </a:r>
            <a:r>
              <a:rPr lang="en-GB" b="1" dirty="0" smtClean="0"/>
              <a:t> </a:t>
            </a:r>
            <a:r>
              <a:rPr lang="en-GB" b="1" dirty="0" err="1" smtClean="0"/>
              <a:t>OoS</a:t>
            </a:r>
            <a:r>
              <a:rPr lang="en-GB" b="1" dirty="0" smtClean="0"/>
              <a:t> observations will </a:t>
            </a:r>
            <a:r>
              <a:rPr lang="en-GB" b="1" dirty="0"/>
              <a:t>be recorded on disk packs separate from those for regular </a:t>
            </a:r>
            <a:r>
              <a:rPr lang="en-GB" b="1" dirty="0" err="1"/>
              <a:t>EVN</a:t>
            </a:r>
            <a:r>
              <a:rPr lang="en-GB" b="1" dirty="0"/>
              <a:t> sessions, to prevent delays in sending data to the </a:t>
            </a:r>
            <a:r>
              <a:rPr lang="en-GB" b="1" dirty="0" err="1"/>
              <a:t>correlator</a:t>
            </a:r>
            <a:r>
              <a:rPr lang="en-GB" b="1" dirty="0"/>
              <a:t>. 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411760" y="3748390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 smtClean="0"/>
              <a:t>Frequency Agility</a:t>
            </a:r>
            <a:endParaRPr lang="en-GB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791580" y="5485874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Please fill in the </a:t>
            </a:r>
            <a:r>
              <a:rPr lang="en-GB" b="1" dirty="0" err="1" smtClean="0"/>
              <a:t>deki</a:t>
            </a:r>
            <a:r>
              <a:rPr lang="en-GB" b="1" dirty="0" smtClean="0"/>
              <a:t> webpage detailing frequency agility at your antenna</a:t>
            </a:r>
            <a:endParaRPr lang="en-GB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79901" y="4365104"/>
            <a:ext cx="77048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The </a:t>
            </a:r>
            <a:r>
              <a:rPr lang="en-GB" b="1" dirty="0" err="1" smtClean="0"/>
              <a:t>EVN</a:t>
            </a:r>
            <a:r>
              <a:rPr lang="en-GB" b="1" dirty="0" smtClean="0"/>
              <a:t> Scheduler is interested in creative ways of combining observations in different frequency sub-sessions and minimising the time for frequency changes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38258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260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Gunn</dc:creator>
  <cp:lastModifiedBy>A. Gunn</cp:lastModifiedBy>
  <cp:revision>2</cp:revision>
  <dcterms:created xsi:type="dcterms:W3CDTF">2014-10-06T07:13:49Z</dcterms:created>
  <dcterms:modified xsi:type="dcterms:W3CDTF">2014-10-06T07:32:44Z</dcterms:modified>
</cp:coreProperties>
</file>