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86" r:id="rId2"/>
    <p:sldId id="289" r:id="rId3"/>
    <p:sldId id="290" r:id="rId4"/>
    <p:sldId id="291" r:id="rId5"/>
    <p:sldId id="303" r:id="rId6"/>
    <p:sldId id="288" r:id="rId7"/>
    <p:sldId id="307" r:id="rId8"/>
    <p:sldId id="302" r:id="rId9"/>
    <p:sldId id="308" r:id="rId10"/>
    <p:sldId id="293" r:id="rId11"/>
    <p:sldId id="309" r:id="rId12"/>
    <p:sldId id="306" r:id="rId13"/>
    <p:sldId id="324" r:id="rId14"/>
    <p:sldId id="25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05" r:id="rId27"/>
    <p:sldId id="321" r:id="rId28"/>
    <p:sldId id="283" r:id="rId29"/>
    <p:sldId id="261" r:id="rId30"/>
    <p:sldId id="322" r:id="rId31"/>
    <p:sldId id="323" r:id="rId32"/>
    <p:sldId id="295" r:id="rId33"/>
    <p:sldId id="296" r:id="rId34"/>
    <p:sldId id="297" r:id="rId35"/>
    <p:sldId id="32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3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C194-E5C3-2949-AD19-566E6E0708C0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E55F-E06D-B744-98A7-22641F7C6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4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 1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net-Powerpoint-Template1-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9094" y="4833776"/>
            <a:ext cx="3774905" cy="2024224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Janet Logo 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2000" y="334658"/>
            <a:ext cx="1076833" cy="49159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468000" y="988678"/>
            <a:ext cx="8240833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0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6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4049713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buClr>
                <a:schemeClr val="tx2"/>
              </a:buClr>
              <a:buFont typeface="Gill Sans MT" pitchFamily="34" charset="0"/>
              <a:buChar char="•"/>
              <a:defRPr sz="2400">
                <a:latin typeface="+mn-lt"/>
                <a:cs typeface="Gill Sans"/>
              </a:defRPr>
            </a:lvl1pPr>
            <a:lvl2pPr>
              <a:defRPr sz="2000"/>
            </a:lvl2pPr>
            <a:lvl3pPr>
              <a:defRPr sz="2000" baseline="0"/>
            </a:lvl3pPr>
            <a:lvl4pPr>
              <a:defRPr baseline="0"/>
            </a:lvl4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Add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93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 4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net Logo 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000" y="334658"/>
            <a:ext cx="1076833" cy="49159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68000" y="988678"/>
            <a:ext cx="8240833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Janet-Powerpoint-Template1-1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4868" y="5796737"/>
            <a:ext cx="5349132" cy="106126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7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6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AAF9-8C83-C546-969F-31E11120B17F}" type="datetimeFigureOut">
              <a:rPr lang="en-US" smtClean="0"/>
              <a:t>13/11/14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D9E6-3396-D44A-A366-255D835B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david.salmon@jisc.ac.uk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Janet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VLBI Technology Workshop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13th</a:t>
            </a:r>
            <a:r>
              <a:rPr lang="en-US" dirty="0" smtClean="0"/>
              <a:t> </a:t>
            </a:r>
            <a:r>
              <a:rPr lang="en-US" dirty="0" smtClean="0"/>
              <a:t>Nov 2014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Groningen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David Salmon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5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Janet </a:t>
            </a:r>
            <a:r>
              <a:rPr lang="en-US" dirty="0" err="1" smtClean="0"/>
              <a:t>Testbed</a:t>
            </a:r>
            <a:r>
              <a:rPr lang="en-US" dirty="0" smtClean="0"/>
              <a:t> facilities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Aurora2 / NDFIS</a:t>
            </a:r>
          </a:p>
          <a:p>
            <a:r>
              <a:rPr lang="en-US" dirty="0" smtClean="0"/>
              <a:t>SDN overlay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6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4856163" y="228600"/>
            <a:ext cx="374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JANET </a:t>
            </a:r>
            <a:r>
              <a:rPr lang="en-GB" sz="2800" dirty="0" smtClean="0"/>
              <a:t>Aurora - </a:t>
            </a:r>
            <a:r>
              <a:rPr lang="en-GB" sz="2800" dirty="0" smtClean="0"/>
              <a:t>2013</a:t>
            </a:r>
            <a:endParaRPr lang="en-GB" sz="2800" dirty="0"/>
          </a:p>
        </p:txBody>
      </p:sp>
      <p:sp>
        <p:nvSpPr>
          <p:cNvPr id="13315" name="Text Box 46"/>
          <p:cNvSpPr txBox="1">
            <a:spLocks noChangeAspect="1" noChangeArrowheads="1"/>
          </p:cNvSpPr>
          <p:nvPr/>
        </p:nvSpPr>
        <p:spPr bwMode="auto">
          <a:xfrm>
            <a:off x="2336800" y="5565775"/>
            <a:ext cx="210185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Intermediate equipment</a:t>
            </a:r>
            <a:br>
              <a:rPr lang="en-GB" sz="1200"/>
            </a:br>
            <a:r>
              <a:rPr lang="en-GB" sz="1200"/>
              <a:t>co-location point</a:t>
            </a:r>
          </a:p>
        </p:txBody>
      </p:sp>
      <p:sp>
        <p:nvSpPr>
          <p:cNvPr id="2096" name="Text Box 48"/>
          <p:cNvSpPr txBox="1">
            <a:spLocks noChangeAspect="1" noChangeArrowheads="1"/>
          </p:cNvSpPr>
          <p:nvPr/>
        </p:nvSpPr>
        <p:spPr bwMode="auto">
          <a:xfrm>
            <a:off x="2336800" y="5973763"/>
            <a:ext cx="210185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University / JANET access point</a:t>
            </a:r>
          </a:p>
        </p:txBody>
      </p:sp>
      <p:sp>
        <p:nvSpPr>
          <p:cNvPr id="13317" name="Line 49"/>
          <p:cNvSpPr>
            <a:spLocks noChangeAspect="1" noChangeShapeType="1"/>
          </p:cNvSpPr>
          <p:nvPr/>
        </p:nvSpPr>
        <p:spPr bwMode="auto">
          <a:xfrm flipH="1">
            <a:off x="1905000" y="6573838"/>
            <a:ext cx="377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Text Box 50"/>
          <p:cNvSpPr txBox="1">
            <a:spLocks noChangeAspect="1" noChangeArrowheads="1"/>
          </p:cNvSpPr>
          <p:nvPr/>
        </p:nvSpPr>
        <p:spPr bwMode="auto">
          <a:xfrm>
            <a:off x="2336800" y="6430963"/>
            <a:ext cx="1293813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Fibre spans</a:t>
            </a:r>
          </a:p>
        </p:txBody>
      </p:sp>
      <p:sp>
        <p:nvSpPr>
          <p:cNvPr id="13319" name="AutoShape 51"/>
          <p:cNvSpPr>
            <a:spLocks noChangeAspect="1" noChangeArrowheads="1"/>
          </p:cNvSpPr>
          <p:nvPr/>
        </p:nvSpPr>
        <p:spPr bwMode="auto">
          <a:xfrm>
            <a:off x="2054225" y="5715000"/>
            <a:ext cx="120650" cy="1222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52"/>
          <p:cNvSpPr>
            <a:spLocks noChangeAspect="1" noChangeArrowheads="1"/>
          </p:cNvSpPr>
          <p:nvPr/>
        </p:nvSpPr>
        <p:spPr bwMode="auto">
          <a:xfrm>
            <a:off x="1985963" y="6078538"/>
            <a:ext cx="242887" cy="242887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Text Box 57"/>
          <p:cNvSpPr txBox="1">
            <a:spLocks noChangeArrowheads="1"/>
          </p:cNvSpPr>
          <p:nvPr/>
        </p:nvSpPr>
        <p:spPr bwMode="auto">
          <a:xfrm>
            <a:off x="6221413" y="4022725"/>
            <a:ext cx="2519362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International </a:t>
            </a:r>
            <a:r>
              <a:rPr lang="en-GB" sz="1400" dirty="0" err="1"/>
              <a:t>Lightpath</a:t>
            </a:r>
            <a:r>
              <a:rPr lang="en-GB" sz="1400" dirty="0"/>
              <a:t> access to other </a:t>
            </a:r>
            <a:r>
              <a:rPr lang="en-GB" sz="1400" dirty="0" err="1"/>
              <a:t>NRENs</a:t>
            </a:r>
            <a:r>
              <a:rPr lang="en-GB" sz="1400" dirty="0" smtClean="0"/>
              <a:t> via </a:t>
            </a:r>
            <a:r>
              <a:rPr lang="en-GB" sz="1400" dirty="0"/>
              <a:t>JANET &amp; GEANT</a:t>
            </a:r>
          </a:p>
        </p:txBody>
      </p:sp>
      <p:sp>
        <p:nvSpPr>
          <p:cNvPr id="13322" name="Text Box 59"/>
          <p:cNvSpPr txBox="1">
            <a:spLocks noChangeArrowheads="1"/>
          </p:cNvSpPr>
          <p:nvPr/>
        </p:nvSpPr>
        <p:spPr bwMode="auto">
          <a:xfrm>
            <a:off x="280988" y="2805113"/>
            <a:ext cx="244792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JANET Lightpath access to</a:t>
            </a:r>
            <a:br>
              <a:rPr lang="en-GB" sz="1400"/>
            </a:br>
            <a:r>
              <a:rPr lang="en-GB" sz="1400"/>
              <a:t>other UK Locations</a:t>
            </a:r>
          </a:p>
        </p:txBody>
      </p:sp>
      <p:sp>
        <p:nvSpPr>
          <p:cNvPr id="13323" name="Line 9"/>
          <p:cNvSpPr>
            <a:spLocks noChangeAspect="1" noChangeShapeType="1"/>
          </p:cNvSpPr>
          <p:nvPr/>
        </p:nvSpPr>
        <p:spPr bwMode="auto">
          <a:xfrm>
            <a:off x="4311650" y="1714500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Line 10"/>
          <p:cNvSpPr>
            <a:spLocks noChangeAspect="1" noChangeShapeType="1"/>
          </p:cNvSpPr>
          <p:nvPr/>
        </p:nvSpPr>
        <p:spPr bwMode="auto">
          <a:xfrm>
            <a:off x="4364038" y="1746250"/>
            <a:ext cx="1500187" cy="895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Line 11"/>
          <p:cNvSpPr>
            <a:spLocks noChangeAspect="1" noChangeShapeType="1"/>
          </p:cNvSpPr>
          <p:nvPr/>
        </p:nvSpPr>
        <p:spPr bwMode="auto">
          <a:xfrm flipV="1">
            <a:off x="4249738" y="2643188"/>
            <a:ext cx="1624012" cy="1069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Line 12"/>
          <p:cNvSpPr>
            <a:spLocks noChangeAspect="1" noChangeShapeType="1"/>
          </p:cNvSpPr>
          <p:nvPr/>
        </p:nvSpPr>
        <p:spPr bwMode="auto">
          <a:xfrm flipV="1">
            <a:off x="1774825" y="3716338"/>
            <a:ext cx="24765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AutoShape 20"/>
          <p:cNvSpPr>
            <a:spLocks noChangeAspect="1" noChangeArrowheads="1"/>
          </p:cNvSpPr>
          <p:nvPr/>
        </p:nvSpPr>
        <p:spPr bwMode="auto">
          <a:xfrm>
            <a:off x="5680075" y="2482850"/>
            <a:ext cx="323850" cy="325438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22"/>
          <p:cNvSpPr>
            <a:spLocks noChangeAspect="1" noChangeArrowheads="1"/>
          </p:cNvSpPr>
          <p:nvPr/>
        </p:nvSpPr>
        <p:spPr bwMode="auto">
          <a:xfrm>
            <a:off x="2584450" y="3538538"/>
            <a:ext cx="323850" cy="325437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AutoShape 24"/>
          <p:cNvSpPr>
            <a:spLocks noChangeAspect="1" noChangeArrowheads="1"/>
          </p:cNvSpPr>
          <p:nvPr/>
        </p:nvSpPr>
        <p:spPr bwMode="auto">
          <a:xfrm>
            <a:off x="1647825" y="5194300"/>
            <a:ext cx="323850" cy="325438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AutoShape 31"/>
          <p:cNvSpPr>
            <a:spLocks noChangeAspect="1" noChangeArrowheads="1"/>
          </p:cNvSpPr>
          <p:nvPr/>
        </p:nvSpPr>
        <p:spPr bwMode="auto">
          <a:xfrm>
            <a:off x="4724400" y="1903413"/>
            <a:ext cx="161925" cy="1619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1" name="AutoShape 32"/>
          <p:cNvSpPr>
            <a:spLocks noChangeAspect="1" noChangeArrowheads="1"/>
          </p:cNvSpPr>
          <p:nvPr/>
        </p:nvSpPr>
        <p:spPr bwMode="auto">
          <a:xfrm>
            <a:off x="5248275" y="2890838"/>
            <a:ext cx="161925" cy="1619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2" name="AutoShape 33"/>
          <p:cNvSpPr>
            <a:spLocks noChangeAspect="1" noChangeArrowheads="1"/>
          </p:cNvSpPr>
          <p:nvPr/>
        </p:nvSpPr>
        <p:spPr bwMode="auto">
          <a:xfrm>
            <a:off x="5176838" y="2170113"/>
            <a:ext cx="161925" cy="1619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3" name="AutoShape 34"/>
          <p:cNvSpPr>
            <a:spLocks noChangeAspect="1" noChangeArrowheads="1"/>
          </p:cNvSpPr>
          <p:nvPr/>
        </p:nvSpPr>
        <p:spPr bwMode="auto">
          <a:xfrm>
            <a:off x="4816475" y="3178175"/>
            <a:ext cx="161925" cy="1619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AutoShape 35"/>
          <p:cNvSpPr>
            <a:spLocks noChangeAspect="1" noChangeArrowheads="1"/>
          </p:cNvSpPr>
          <p:nvPr/>
        </p:nvSpPr>
        <p:spPr bwMode="auto">
          <a:xfrm>
            <a:off x="3463925" y="4086225"/>
            <a:ext cx="161925" cy="1619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5" name="AutoShape 36"/>
          <p:cNvSpPr>
            <a:spLocks noChangeAspect="1" noChangeArrowheads="1"/>
          </p:cNvSpPr>
          <p:nvPr/>
        </p:nvSpPr>
        <p:spPr bwMode="auto">
          <a:xfrm>
            <a:off x="2841625" y="4511675"/>
            <a:ext cx="161925" cy="1619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AutoShape 37"/>
          <p:cNvSpPr>
            <a:spLocks noChangeAspect="1" noChangeArrowheads="1"/>
          </p:cNvSpPr>
          <p:nvPr/>
        </p:nvSpPr>
        <p:spPr bwMode="auto">
          <a:xfrm>
            <a:off x="2314575" y="4860925"/>
            <a:ext cx="161925" cy="1619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Text Box 38"/>
          <p:cNvSpPr txBox="1">
            <a:spLocks noChangeAspect="1" noChangeArrowheads="1"/>
          </p:cNvSpPr>
          <p:nvPr/>
        </p:nvSpPr>
        <p:spPr bwMode="auto">
          <a:xfrm>
            <a:off x="2819400" y="1295400"/>
            <a:ext cx="1416050" cy="482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University of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Cambridge</a:t>
            </a:r>
          </a:p>
        </p:txBody>
      </p:sp>
      <p:sp>
        <p:nvSpPr>
          <p:cNvPr id="2087" name="Text Box 39"/>
          <p:cNvSpPr txBox="1">
            <a:spLocks noChangeAspect="1" noChangeArrowheads="1"/>
          </p:cNvSpPr>
          <p:nvPr/>
        </p:nvSpPr>
        <p:spPr bwMode="auto">
          <a:xfrm>
            <a:off x="6248400" y="2438400"/>
            <a:ext cx="1244600" cy="482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University of Essex</a:t>
            </a:r>
          </a:p>
        </p:txBody>
      </p:sp>
      <p:sp>
        <p:nvSpPr>
          <p:cNvPr id="2089" name="Text Box 41"/>
          <p:cNvSpPr txBox="1">
            <a:spLocks noChangeAspect="1" noChangeArrowheads="1"/>
          </p:cNvSpPr>
          <p:nvPr/>
        </p:nvSpPr>
        <p:spPr bwMode="auto">
          <a:xfrm>
            <a:off x="1871663" y="3557588"/>
            <a:ext cx="622300" cy="2873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UCL</a:t>
            </a:r>
          </a:p>
        </p:txBody>
      </p:sp>
      <p:sp>
        <p:nvSpPr>
          <p:cNvPr id="2091" name="Text Box 43"/>
          <p:cNvSpPr txBox="1">
            <a:spLocks noChangeAspect="1" noChangeArrowheads="1"/>
          </p:cNvSpPr>
          <p:nvPr/>
        </p:nvSpPr>
        <p:spPr bwMode="auto">
          <a:xfrm>
            <a:off x="228600" y="5465763"/>
            <a:ext cx="1520825" cy="482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University</a:t>
            </a:r>
            <a:r>
              <a:rPr lang="en-GB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of Southampton</a:t>
            </a:r>
          </a:p>
        </p:txBody>
      </p:sp>
      <p:sp>
        <p:nvSpPr>
          <p:cNvPr id="2092" name="Text Box 44"/>
          <p:cNvSpPr txBox="1">
            <a:spLocks noChangeAspect="1" noChangeArrowheads="1"/>
          </p:cNvSpPr>
          <p:nvPr/>
        </p:nvSpPr>
        <p:spPr bwMode="auto">
          <a:xfrm>
            <a:off x="4652963" y="3522663"/>
            <a:ext cx="1244600" cy="482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Telehouse</a:t>
            </a:r>
            <a:r>
              <a:rPr lang="en-GB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London</a:t>
            </a:r>
          </a:p>
        </p:txBody>
      </p:sp>
      <p:sp>
        <p:nvSpPr>
          <p:cNvPr id="13342" name="AutoShape 64"/>
          <p:cNvSpPr>
            <a:spLocks noChangeArrowheads="1"/>
          </p:cNvSpPr>
          <p:nvPr/>
        </p:nvSpPr>
        <p:spPr bwMode="auto">
          <a:xfrm rot="5445610" flipH="1">
            <a:off x="2565400" y="2054226"/>
            <a:ext cx="865187" cy="2881312"/>
          </a:xfrm>
          <a:custGeom>
            <a:avLst/>
            <a:gdLst>
              <a:gd name="T0" fmla="*/ 30514064 w 21600"/>
              <a:gd name="T1" fmla="*/ 67492599 h 21600"/>
              <a:gd name="T2" fmla="*/ 19525548 w 21600"/>
              <a:gd name="T3" fmla="*/ 14341997 h 21600"/>
              <a:gd name="T4" fmla="*/ 28771674 w 21600"/>
              <a:gd name="T5" fmla="*/ 83969836 h 21600"/>
              <a:gd name="T6" fmla="*/ 38980480 w 21600"/>
              <a:gd name="T7" fmla="*/ 197619986 h 21600"/>
              <a:gd name="T8" fmla="*/ 33381117 w 21600"/>
              <a:gd name="T9" fmla="*/ 256980616 h 21600"/>
              <a:gd name="T10" fmla="*/ 28030457 w 21600"/>
              <a:gd name="T11" fmla="*/ 19486193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170" y="11012"/>
                </a:moveTo>
                <a:cubicBezTo>
                  <a:pt x="20172" y="10942"/>
                  <a:pt x="20173" y="10871"/>
                  <a:pt x="20173" y="10800"/>
                </a:cubicBezTo>
                <a:cubicBezTo>
                  <a:pt x="20173" y="6115"/>
                  <a:pt x="16714" y="2150"/>
                  <a:pt x="12073" y="1513"/>
                </a:cubicBezTo>
                <a:lnTo>
                  <a:pt x="12267" y="100"/>
                </a:lnTo>
                <a:cubicBezTo>
                  <a:pt x="17614" y="833"/>
                  <a:pt x="21600" y="5402"/>
                  <a:pt x="21600" y="10800"/>
                </a:cubicBezTo>
                <a:cubicBezTo>
                  <a:pt x="21600" y="10881"/>
                  <a:pt x="21599" y="10963"/>
                  <a:pt x="21597" y="11045"/>
                </a:cubicBezTo>
                <a:lnTo>
                  <a:pt x="24296" y="11106"/>
                </a:lnTo>
                <a:lnTo>
                  <a:pt x="20806" y="14442"/>
                </a:lnTo>
                <a:lnTo>
                  <a:pt x="17471" y="10951"/>
                </a:lnTo>
                <a:lnTo>
                  <a:pt x="20170" y="1101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3" name="AutoShape 65"/>
          <p:cNvSpPr>
            <a:spLocks noChangeArrowheads="1"/>
          </p:cNvSpPr>
          <p:nvPr/>
        </p:nvSpPr>
        <p:spPr bwMode="auto">
          <a:xfrm rot="5536252" flipV="1">
            <a:off x="5142706" y="2545557"/>
            <a:ext cx="1019175" cy="2741612"/>
          </a:xfrm>
          <a:custGeom>
            <a:avLst/>
            <a:gdLst>
              <a:gd name="T0" fmla="*/ 42342616 w 21600"/>
              <a:gd name="T1" fmla="*/ 61106470 h 21600"/>
              <a:gd name="T2" fmla="*/ 27094484 w 21600"/>
              <a:gd name="T3" fmla="*/ 12984960 h 21600"/>
              <a:gd name="T4" fmla="*/ 39924812 w 21600"/>
              <a:gd name="T5" fmla="*/ 76024647 h 21600"/>
              <a:gd name="T6" fmla="*/ 54090967 w 21600"/>
              <a:gd name="T7" fmla="*/ 178921407 h 21600"/>
              <a:gd name="T8" fmla="*/ 46321079 w 21600"/>
              <a:gd name="T9" fmla="*/ 232665379 h 21600"/>
              <a:gd name="T10" fmla="*/ 38896248 w 21600"/>
              <a:gd name="T11" fmla="*/ 1764242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170" y="11012"/>
                </a:moveTo>
                <a:cubicBezTo>
                  <a:pt x="20172" y="10942"/>
                  <a:pt x="20173" y="10871"/>
                  <a:pt x="20173" y="10800"/>
                </a:cubicBezTo>
                <a:cubicBezTo>
                  <a:pt x="20173" y="6115"/>
                  <a:pt x="16714" y="2150"/>
                  <a:pt x="12073" y="1513"/>
                </a:cubicBezTo>
                <a:lnTo>
                  <a:pt x="12267" y="100"/>
                </a:lnTo>
                <a:cubicBezTo>
                  <a:pt x="17614" y="833"/>
                  <a:pt x="21600" y="5402"/>
                  <a:pt x="21600" y="10800"/>
                </a:cubicBezTo>
                <a:cubicBezTo>
                  <a:pt x="21600" y="10881"/>
                  <a:pt x="21599" y="10963"/>
                  <a:pt x="21597" y="11045"/>
                </a:cubicBezTo>
                <a:lnTo>
                  <a:pt x="24296" y="11106"/>
                </a:lnTo>
                <a:lnTo>
                  <a:pt x="20806" y="14442"/>
                </a:lnTo>
                <a:lnTo>
                  <a:pt x="17471" y="10951"/>
                </a:lnTo>
                <a:lnTo>
                  <a:pt x="20170" y="1101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4" name="Text Box 71"/>
          <p:cNvSpPr txBox="1">
            <a:spLocks noChangeArrowheads="1"/>
          </p:cNvSpPr>
          <p:nvPr/>
        </p:nvSpPr>
        <p:spPr bwMode="auto">
          <a:xfrm>
            <a:off x="5897563" y="130651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550km of fibre-pairs</a:t>
            </a:r>
          </a:p>
        </p:txBody>
      </p:sp>
      <p:sp>
        <p:nvSpPr>
          <p:cNvPr id="13345" name="Text Box 72"/>
          <p:cNvSpPr txBox="1">
            <a:spLocks noChangeAspect="1" noChangeArrowheads="1"/>
          </p:cNvSpPr>
          <p:nvPr/>
        </p:nvSpPr>
        <p:spPr bwMode="auto">
          <a:xfrm>
            <a:off x="2439988" y="4041775"/>
            <a:ext cx="1022350" cy="2159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VM Brentford PoP</a:t>
            </a:r>
          </a:p>
        </p:txBody>
      </p:sp>
      <p:sp>
        <p:nvSpPr>
          <p:cNvPr id="13346" name="Text Box 73"/>
          <p:cNvSpPr txBox="1">
            <a:spLocks noChangeAspect="1" noChangeArrowheads="1"/>
          </p:cNvSpPr>
          <p:nvPr/>
        </p:nvSpPr>
        <p:spPr bwMode="auto">
          <a:xfrm>
            <a:off x="1720850" y="4473575"/>
            <a:ext cx="1166813" cy="2143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VM Camberley PoP</a:t>
            </a:r>
          </a:p>
        </p:txBody>
      </p:sp>
      <p:sp>
        <p:nvSpPr>
          <p:cNvPr id="13347" name="Text Box 74"/>
          <p:cNvSpPr txBox="1">
            <a:spLocks noChangeAspect="1" noChangeArrowheads="1"/>
          </p:cNvSpPr>
          <p:nvPr/>
        </p:nvSpPr>
        <p:spPr bwMode="auto">
          <a:xfrm>
            <a:off x="1073150" y="4833938"/>
            <a:ext cx="1238250" cy="2143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VM Crawley Court PoP</a:t>
            </a:r>
          </a:p>
        </p:txBody>
      </p:sp>
      <p:sp>
        <p:nvSpPr>
          <p:cNvPr id="13348" name="Text Box 75"/>
          <p:cNvSpPr txBox="1">
            <a:spLocks noChangeAspect="1" noChangeArrowheads="1"/>
          </p:cNvSpPr>
          <p:nvPr/>
        </p:nvSpPr>
        <p:spPr bwMode="auto">
          <a:xfrm>
            <a:off x="4225925" y="2786063"/>
            <a:ext cx="1127125" cy="2143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VM Chelmsford PoP</a:t>
            </a:r>
          </a:p>
        </p:txBody>
      </p:sp>
      <p:sp>
        <p:nvSpPr>
          <p:cNvPr id="13349" name="Text Box 76"/>
          <p:cNvSpPr txBox="1">
            <a:spLocks noChangeAspect="1" noChangeArrowheads="1"/>
          </p:cNvSpPr>
          <p:nvPr/>
        </p:nvSpPr>
        <p:spPr bwMode="auto">
          <a:xfrm>
            <a:off x="4013200" y="3073400"/>
            <a:ext cx="1022350" cy="2159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VM Enfield PoP</a:t>
            </a:r>
          </a:p>
        </p:txBody>
      </p:sp>
      <p:sp>
        <p:nvSpPr>
          <p:cNvPr id="13350" name="Text Box 77"/>
          <p:cNvSpPr txBox="1">
            <a:spLocks noChangeAspect="1" noChangeArrowheads="1"/>
          </p:cNvSpPr>
          <p:nvPr/>
        </p:nvSpPr>
        <p:spPr bwMode="auto">
          <a:xfrm>
            <a:off x="4306888" y="2270125"/>
            <a:ext cx="1238250" cy="2143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VM Ipswich PoP</a:t>
            </a:r>
          </a:p>
        </p:txBody>
      </p:sp>
      <p:sp>
        <p:nvSpPr>
          <p:cNvPr id="13351" name="Text Box 78"/>
          <p:cNvSpPr txBox="1">
            <a:spLocks noChangeAspect="1" noChangeArrowheads="1"/>
          </p:cNvSpPr>
          <p:nvPr/>
        </p:nvSpPr>
        <p:spPr bwMode="auto">
          <a:xfrm>
            <a:off x="3436938" y="2038350"/>
            <a:ext cx="1546225" cy="2143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VM Bury St Edmonds PoP</a:t>
            </a:r>
          </a:p>
        </p:txBody>
      </p:sp>
      <p:sp>
        <p:nvSpPr>
          <p:cNvPr id="13352" name="Text Box 95"/>
          <p:cNvSpPr txBox="1">
            <a:spLocks noChangeArrowheads="1"/>
          </p:cNvSpPr>
          <p:nvPr/>
        </p:nvSpPr>
        <p:spPr bwMode="auto">
          <a:xfrm>
            <a:off x="3787775" y="3984625"/>
            <a:ext cx="11985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31km</a:t>
            </a:r>
          </a:p>
        </p:txBody>
      </p:sp>
      <p:sp>
        <p:nvSpPr>
          <p:cNvPr id="13353" name="Text Box 96"/>
          <p:cNvSpPr txBox="1">
            <a:spLocks noChangeArrowheads="1"/>
          </p:cNvSpPr>
          <p:nvPr/>
        </p:nvSpPr>
        <p:spPr bwMode="auto">
          <a:xfrm>
            <a:off x="3160713" y="4402138"/>
            <a:ext cx="11795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52km</a:t>
            </a:r>
          </a:p>
        </p:txBody>
      </p:sp>
      <p:sp>
        <p:nvSpPr>
          <p:cNvPr id="13354" name="Text Box 97"/>
          <p:cNvSpPr txBox="1">
            <a:spLocks noChangeArrowheads="1"/>
          </p:cNvSpPr>
          <p:nvPr/>
        </p:nvSpPr>
        <p:spPr bwMode="auto">
          <a:xfrm>
            <a:off x="2584450" y="4762500"/>
            <a:ext cx="1284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58km</a:t>
            </a:r>
          </a:p>
        </p:txBody>
      </p:sp>
      <p:sp>
        <p:nvSpPr>
          <p:cNvPr id="13355" name="Text Box 98"/>
          <p:cNvSpPr txBox="1">
            <a:spLocks noChangeArrowheads="1"/>
          </p:cNvSpPr>
          <p:nvPr/>
        </p:nvSpPr>
        <p:spPr bwMode="auto">
          <a:xfrm>
            <a:off x="2081213" y="5122863"/>
            <a:ext cx="124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43km</a:t>
            </a:r>
          </a:p>
        </p:txBody>
      </p:sp>
      <p:sp>
        <p:nvSpPr>
          <p:cNvPr id="13357" name="Line 107"/>
          <p:cNvSpPr>
            <a:spLocks noChangeShapeType="1"/>
          </p:cNvSpPr>
          <p:nvPr/>
        </p:nvSpPr>
        <p:spPr bwMode="auto">
          <a:xfrm flipH="1">
            <a:off x="2873375" y="3683000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8" name="AutoShape 23"/>
          <p:cNvSpPr>
            <a:spLocks noChangeAspect="1" noChangeArrowheads="1"/>
          </p:cNvSpPr>
          <p:nvPr/>
        </p:nvSpPr>
        <p:spPr bwMode="auto">
          <a:xfrm>
            <a:off x="4168775" y="3538538"/>
            <a:ext cx="323850" cy="325437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9" name="Text Box 110"/>
          <p:cNvSpPr txBox="1">
            <a:spLocks noChangeArrowheads="1"/>
          </p:cNvSpPr>
          <p:nvPr/>
        </p:nvSpPr>
        <p:spPr bwMode="auto">
          <a:xfrm>
            <a:off x="4616450" y="3370263"/>
            <a:ext cx="12969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30km</a:t>
            </a:r>
            <a:endParaRPr lang="en-GB" sz="800" b="1"/>
          </a:p>
        </p:txBody>
      </p:sp>
      <p:sp>
        <p:nvSpPr>
          <p:cNvPr id="13360" name="Text Box 112"/>
          <p:cNvSpPr txBox="1">
            <a:spLocks noChangeArrowheads="1"/>
          </p:cNvSpPr>
          <p:nvPr/>
        </p:nvSpPr>
        <p:spPr bwMode="auto">
          <a:xfrm>
            <a:off x="5118100" y="3100388"/>
            <a:ext cx="12969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55km</a:t>
            </a:r>
            <a:endParaRPr lang="en-GB" sz="800" b="1"/>
          </a:p>
        </p:txBody>
      </p:sp>
      <p:sp>
        <p:nvSpPr>
          <p:cNvPr id="13361" name="Text Box 113"/>
          <p:cNvSpPr txBox="1">
            <a:spLocks noChangeArrowheads="1"/>
          </p:cNvSpPr>
          <p:nvPr/>
        </p:nvSpPr>
        <p:spPr bwMode="auto">
          <a:xfrm>
            <a:off x="5499100" y="2814638"/>
            <a:ext cx="12969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57km</a:t>
            </a:r>
            <a:endParaRPr lang="en-GB" sz="800" b="1"/>
          </a:p>
        </p:txBody>
      </p:sp>
      <p:sp>
        <p:nvSpPr>
          <p:cNvPr id="13362" name="Text Box 114"/>
          <p:cNvSpPr txBox="1">
            <a:spLocks noChangeArrowheads="1"/>
          </p:cNvSpPr>
          <p:nvPr/>
        </p:nvSpPr>
        <p:spPr bwMode="auto">
          <a:xfrm>
            <a:off x="5410200" y="2239963"/>
            <a:ext cx="12969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54km</a:t>
            </a:r>
            <a:endParaRPr lang="en-GB" sz="800" b="1"/>
          </a:p>
        </p:txBody>
      </p:sp>
      <p:sp>
        <p:nvSpPr>
          <p:cNvPr id="13363" name="Text Box 115"/>
          <p:cNvSpPr txBox="1">
            <a:spLocks noChangeArrowheads="1"/>
          </p:cNvSpPr>
          <p:nvPr/>
        </p:nvSpPr>
        <p:spPr bwMode="auto">
          <a:xfrm>
            <a:off x="4987925" y="1970088"/>
            <a:ext cx="12969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="1"/>
              <a:t>5</a:t>
            </a:r>
            <a:r>
              <a:rPr lang="en-GB" sz="800"/>
              <a:t>0km</a:t>
            </a:r>
            <a:endParaRPr lang="en-GB" sz="800" b="1"/>
          </a:p>
        </p:txBody>
      </p:sp>
      <p:sp>
        <p:nvSpPr>
          <p:cNvPr id="13364" name="Text Box 116"/>
          <p:cNvSpPr txBox="1">
            <a:spLocks noChangeArrowheads="1"/>
          </p:cNvSpPr>
          <p:nvPr/>
        </p:nvSpPr>
        <p:spPr bwMode="auto">
          <a:xfrm>
            <a:off x="4518025" y="1709738"/>
            <a:ext cx="12969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72km</a:t>
            </a:r>
            <a:r>
              <a:rPr lang="en-GB" sz="800" b="1"/>
              <a:t> </a:t>
            </a:r>
          </a:p>
        </p:txBody>
      </p:sp>
      <p:sp>
        <p:nvSpPr>
          <p:cNvPr id="13365" name="AutoShape 20"/>
          <p:cNvSpPr>
            <a:spLocks noChangeAspect="1" noChangeArrowheads="1"/>
          </p:cNvSpPr>
          <p:nvPr/>
        </p:nvSpPr>
        <p:spPr bwMode="auto">
          <a:xfrm>
            <a:off x="4156075" y="1543050"/>
            <a:ext cx="323850" cy="325438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2"/>
          <a:srcRect l="28091" t="16164" r="34584" b="22037"/>
          <a:stretch>
            <a:fillRect/>
          </a:stretch>
        </p:blipFill>
        <p:spPr bwMode="auto">
          <a:xfrm>
            <a:off x="-53975" y="-842962"/>
            <a:ext cx="2638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1295400"/>
            <a:ext cx="8159262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 txBox="1">
            <a:spLocks/>
          </p:cNvSpPr>
          <p:nvPr/>
        </p:nvSpPr>
        <p:spPr bwMode="auto">
          <a:xfrm>
            <a:off x="0" y="130175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2400" b="1">
                <a:solidFill>
                  <a:schemeClr val="bg1"/>
                </a:solidFill>
                <a:latin typeface="Comic Sans MS" charset="0"/>
              </a:rPr>
              <a:t>NDFIS Topology</a:t>
            </a:r>
          </a:p>
          <a:p>
            <a:pPr algn="r" eaLnBrk="0" hangingPunct="0"/>
            <a:endParaRPr lang="en-GB" sz="2400" b="1">
              <a:solidFill>
                <a:schemeClr val="bg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45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45" y="1612784"/>
            <a:ext cx="8707468" cy="456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/>
          <a:lstStyle/>
          <a:p>
            <a:r>
              <a:rPr lang="en-US" sz="2400" dirty="0"/>
              <a:t>First Experimental SDM Network Demonstration over 680 Km NDFIS dark fiber – ECOC 2013 </a:t>
            </a:r>
            <a:r>
              <a:rPr lang="en-US" sz="2400" dirty="0" err="1"/>
              <a:t>Postdeadline</a:t>
            </a:r>
            <a:endParaRPr lang="en-US" sz="2400" dirty="0"/>
          </a:p>
        </p:txBody>
      </p:sp>
      <p:grpSp>
        <p:nvGrpSpPr>
          <p:cNvPr id="3" name="Group 980"/>
          <p:cNvGrpSpPr/>
          <p:nvPr/>
        </p:nvGrpSpPr>
        <p:grpSpPr>
          <a:xfrm>
            <a:off x="191069" y="3138984"/>
            <a:ext cx="5513695" cy="3064625"/>
            <a:chOff x="191069" y="3138984"/>
            <a:chExt cx="5513695" cy="3064625"/>
          </a:xfrm>
        </p:grpSpPr>
        <p:cxnSp>
          <p:nvCxnSpPr>
            <p:cNvPr id="969" name="Straight Arrow Connector 968"/>
            <p:cNvCxnSpPr/>
            <p:nvPr/>
          </p:nvCxnSpPr>
          <p:spPr>
            <a:xfrm rot="10800000" flipV="1">
              <a:off x="859810" y="3138984"/>
              <a:ext cx="4531059" cy="1542197"/>
            </a:xfrm>
            <a:prstGeom prst="straightConnector1">
              <a:avLst/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2754" y="4447399"/>
              <a:ext cx="3074411" cy="141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72" name="Straight Arrow Connector 971"/>
            <p:cNvCxnSpPr/>
            <p:nvPr/>
          </p:nvCxnSpPr>
          <p:spPr>
            <a:xfrm rot="5400000">
              <a:off x="3500650" y="3609835"/>
              <a:ext cx="2552134" cy="1856095"/>
            </a:xfrm>
            <a:prstGeom prst="straightConnector1">
              <a:avLst/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6" name="TextBox 975"/>
            <p:cNvSpPr txBox="1"/>
            <p:nvPr/>
          </p:nvSpPr>
          <p:spPr>
            <a:xfrm>
              <a:off x="191069" y="5895832"/>
              <a:ext cx="45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V. J. </a:t>
              </a:r>
              <a:r>
                <a:rPr lang="es-ES" sz="1400" dirty="0" err="1" smtClean="0"/>
                <a:t>Rancaño</a:t>
              </a:r>
              <a:r>
                <a:rPr lang="es-ES" sz="1400" dirty="0" smtClean="0"/>
                <a:t>, et. al,  JTh2A.19/OTh1C.2, OFC 2013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82" name="Content Placeholder 2"/>
          <p:cNvSpPr>
            <a:spLocks noGrp="1"/>
          </p:cNvSpPr>
          <p:nvPr>
            <p:ph idx="1"/>
          </p:nvPr>
        </p:nvSpPr>
        <p:spPr>
          <a:xfrm>
            <a:off x="0" y="944001"/>
            <a:ext cx="8229600" cy="1296144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Calibri" charset="0"/>
              </a:rPr>
              <a:t>Four </a:t>
            </a:r>
            <a:r>
              <a:rPr lang="en-GB" sz="1800" dirty="0" err="1">
                <a:latin typeface="Calibri" charset="0"/>
              </a:rPr>
              <a:t>AoD</a:t>
            </a:r>
            <a:r>
              <a:rPr lang="en-GB" sz="1800" dirty="0">
                <a:latin typeface="Calibri" charset="0"/>
              </a:rPr>
              <a:t> nodes and two 7-core fibre links.</a:t>
            </a:r>
          </a:p>
          <a:p>
            <a:r>
              <a:rPr lang="en-GB" sz="1800" dirty="0">
                <a:latin typeface="Calibri" charset="0"/>
              </a:rPr>
              <a:t>Elastic multi-granular switching in space, frequency and time</a:t>
            </a:r>
            <a:r>
              <a:rPr lang="en-GB" sz="1800" dirty="0" smtClean="0">
                <a:latin typeface="Calibri" charset="0"/>
              </a:rPr>
              <a:t>.</a:t>
            </a:r>
          </a:p>
          <a:p>
            <a:r>
              <a:rPr lang="en-US" sz="1800" dirty="0" smtClean="0">
                <a:latin typeface="Calibri" charset="0"/>
              </a:rPr>
              <a:t>Multi Wavelength Converter</a:t>
            </a:r>
            <a:endParaRPr lang="en-GB" sz="1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7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1295400"/>
            <a:ext cx="8159262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 txBox="1">
            <a:spLocks/>
          </p:cNvSpPr>
          <p:nvPr/>
        </p:nvSpPr>
        <p:spPr bwMode="auto">
          <a:xfrm>
            <a:off x="0" y="130175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2400" b="1">
                <a:solidFill>
                  <a:schemeClr val="bg1"/>
                </a:solidFill>
                <a:latin typeface="Comic Sans MS" charset="0"/>
              </a:rPr>
              <a:t>NDFIS Topology</a:t>
            </a:r>
          </a:p>
          <a:p>
            <a:pPr algn="r" eaLnBrk="0" hangingPunct="0"/>
            <a:endParaRPr lang="en-GB" sz="2400" b="1">
              <a:solidFill>
                <a:schemeClr val="bg1"/>
              </a:solidFill>
              <a:latin typeface="Comic Sans M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49892" y="1295400"/>
            <a:ext cx="4854752" cy="3559941"/>
            <a:chOff x="2949892" y="1295400"/>
            <a:chExt cx="4854752" cy="3559941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4218650" y="3385855"/>
              <a:ext cx="1708739" cy="1230232"/>
            </a:xfrm>
            <a:prstGeom prst="line">
              <a:avLst/>
            </a:prstGeom>
            <a:ln w="38100" cap="flat" cmpd="sng" algn="ctr">
              <a:solidFill>
                <a:srgbClr val="D100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2778298" y="1466994"/>
              <a:ext cx="1851201" cy="1508013"/>
            </a:xfrm>
            <a:prstGeom prst="line">
              <a:avLst/>
            </a:prstGeom>
            <a:ln w="38100" cap="flat" cmpd="sng" algn="ctr">
              <a:solidFill>
                <a:srgbClr val="D100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5290966" y="3543771"/>
              <a:ext cx="1708740" cy="914400"/>
            </a:xfrm>
            <a:prstGeom prst="line">
              <a:avLst/>
            </a:prstGeom>
            <a:ln w="38100" cap="flat" cmpd="sng" algn="ctr">
              <a:solidFill>
                <a:srgbClr val="D100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02536" y="3146601"/>
              <a:ext cx="1202108" cy="584204"/>
            </a:xfrm>
            <a:prstGeom prst="line">
              <a:avLst/>
            </a:prstGeom>
            <a:ln w="38100" cap="flat" cmpd="sng" algn="ctr">
              <a:solidFill>
                <a:srgbClr val="D100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10688" y="1045156"/>
            <a:ext cx="3042487" cy="62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5149" y="4544441"/>
            <a:ext cx="925974" cy="62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NPL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0374" y="991110"/>
            <a:ext cx="300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Harwell Oxford Campus – Satellite applications</a:t>
            </a:r>
            <a:endParaRPr lang="en-US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Broader collaboration – NPL &amp; Europe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ill Sans MT"/>
              <a:ea typeface="+mj-ea"/>
              <a:cs typeface="Gill Sans MT"/>
            </a:endParaRPr>
          </a:p>
        </p:txBody>
      </p:sp>
      <p:sp>
        <p:nvSpPr>
          <p:cNvPr id="23" name="Striped Right Arrow 22"/>
          <p:cNvSpPr/>
          <p:nvPr/>
        </p:nvSpPr>
        <p:spPr>
          <a:xfrm>
            <a:off x="8201490" y="3942479"/>
            <a:ext cx="701095" cy="42997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5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216" y="1168400"/>
            <a:ext cx="7807569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 txBox="1">
            <a:spLocks/>
          </p:cNvSpPr>
          <p:nvPr/>
        </p:nvSpPr>
        <p:spPr bwMode="auto">
          <a:xfrm>
            <a:off x="0" y="130175"/>
            <a:ext cx="9144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2400" b="1">
                <a:solidFill>
                  <a:schemeClr val="bg1"/>
                </a:solidFill>
                <a:latin typeface="Comic Sans MS" charset="0"/>
              </a:rPr>
              <a:t>Software Defined Transmission Network</a:t>
            </a:r>
          </a:p>
          <a:p>
            <a:pPr algn="r" eaLnBrk="0" hangingPunct="0"/>
            <a:endParaRPr lang="en-GB" sz="2400" b="1">
              <a:solidFill>
                <a:schemeClr val="bg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43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Intermediate node</a:t>
            </a:r>
            <a:endParaRPr lang="en-US" dirty="0"/>
          </a:p>
        </p:txBody>
      </p:sp>
      <p:pic>
        <p:nvPicPr>
          <p:cNvPr id="12" name="Content Placeholder 11" descr="Intermediate-Node-2-1.pdf"/>
          <p:cNvPicPr>
            <a:picLocks noGrp="1" noChangeAspect="1"/>
          </p:cNvPicPr>
          <p:nvPr>
            <p:ph idx="1"/>
          </p:nvPr>
        </p:nvPicPr>
        <p:blipFill>
          <a:blip r:embed="rId2"/>
          <a:srcRect l="-6241" r="-6241"/>
          <a:stretch>
            <a:fillRect/>
          </a:stretch>
        </p:blipFill>
        <p:spPr>
          <a:xfrm>
            <a:off x="-488862" y="689264"/>
            <a:ext cx="9632862" cy="6055384"/>
          </a:xfrm>
        </p:spPr>
      </p:pic>
    </p:spTree>
    <p:extLst>
      <p:ext uri="{BB962C8B-B14F-4D97-AF65-F5344CB8AC3E}">
        <p14:creationId xmlns:p14="http://schemas.microsoft.com/office/powerpoint/2010/main" val="3572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Illustrating capabilities of remote </a:t>
            </a:r>
            <a:r>
              <a:rPr lang="en-US" dirty="0" err="1" smtClean="0"/>
              <a:t>fibre</a:t>
            </a:r>
            <a:r>
              <a:rPr lang="en-US" dirty="0" smtClean="0"/>
              <a:t> switch</a:t>
            </a:r>
          </a:p>
          <a:p>
            <a:r>
              <a:rPr lang="en-US" dirty="0" smtClean="0"/>
              <a:t>Slides from </a:t>
            </a:r>
            <a:r>
              <a:rPr lang="en-US" dirty="0" err="1" smtClean="0"/>
              <a:t>Martyn</a:t>
            </a:r>
            <a:r>
              <a:rPr lang="en-US" dirty="0" smtClean="0"/>
              <a:t> </a:t>
            </a:r>
            <a:r>
              <a:rPr lang="en-US" dirty="0" err="1" smtClean="0"/>
              <a:t>Fice</a:t>
            </a:r>
            <a:r>
              <a:rPr lang="en-US" dirty="0" smtClean="0"/>
              <a:t> at UCL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Flexibility of remote </a:t>
            </a:r>
            <a:r>
              <a:rPr lang="en-US" dirty="0" err="1" smtClean="0"/>
              <a:t>fibre</a:t>
            </a:r>
            <a:r>
              <a:rPr lang="en-US" dirty="0" smtClean="0"/>
              <a:t>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4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16378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15216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16378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15216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14054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12892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414054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12892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32602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431440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32602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31440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30278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29116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430278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29116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44370" y="1736812"/>
            <a:ext cx="230425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431038" y="2462400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7042" y="3540136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1723" y="2462400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122566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66640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14397" y="3678636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83602" y="368102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75090" y="354013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05010" y="1128145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2"/>
          </p:cNvCxnSpPr>
          <p:nvPr/>
        </p:nvCxnSpPr>
        <p:spPr>
          <a:xfrm flipH="1">
            <a:off x="3205010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05010" y="11281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6602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96136" y="11247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5976" y="899545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 flipH="1">
            <a:off x="3815916" y="1020133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196844" y="5144616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96844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196844" y="44045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568436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87970" y="44011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7810" y="4916016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 flipH="1">
            <a:off x="3807750" y="5036604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5576602" y="296094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12384" y="2822440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581853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6435" y="3182480"/>
            <a:ext cx="1282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L2 Switch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761303" y="2955693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97109" y="2822440"/>
            <a:ext cx="137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82842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76097" y="3182480"/>
            <a:ext cx="13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L2 Switch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0009" y="615199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8x8 switch connections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573116" y="224086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71800" y="2237682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21184" y="589330"/>
            <a:ext cx="1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72073" y="589330"/>
            <a:ext cx="8798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61303" y="58933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70"/>
          <p:cNvSpPr/>
          <p:nvPr/>
        </p:nvSpPr>
        <p:spPr>
          <a:xfrm rot="16200000" flipH="1">
            <a:off x="3815916" y="48131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583602" y="4036079"/>
            <a:ext cx="676805" cy="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75290" y="40360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260405" y="4036079"/>
            <a:ext cx="2" cy="166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786395" y="4036079"/>
            <a:ext cx="8880" cy="1666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795274" y="570269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 rot="16200000" flipH="1">
            <a:off x="3849887" y="559467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369599" y="6228642"/>
            <a:ext cx="6218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NB: ‘east’ and ‘west’ correspond to direction of traffic flow on connected fibre, e.g.:</a:t>
            </a:r>
            <a:endParaRPr lang="en-GB" sz="1400" i="1" dirty="0"/>
          </a:p>
        </p:txBody>
      </p:sp>
      <p:sp>
        <p:nvSpPr>
          <p:cNvPr id="79" name="Rectangle 78"/>
          <p:cNvSpPr/>
          <p:nvPr/>
        </p:nvSpPr>
        <p:spPr>
          <a:xfrm>
            <a:off x="7446032" y="6070344"/>
            <a:ext cx="721655" cy="651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0" name="Isosceles Triangle 79"/>
          <p:cNvSpPr/>
          <p:nvPr/>
        </p:nvSpPr>
        <p:spPr>
          <a:xfrm rot="5400000">
            <a:off x="7979388" y="6142063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1" name="Rectangle 80"/>
          <p:cNvSpPr/>
          <p:nvPr/>
        </p:nvSpPr>
        <p:spPr>
          <a:xfrm>
            <a:off x="7674476" y="6111528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2" name="TextBox 81"/>
          <p:cNvSpPr txBox="1"/>
          <p:nvPr/>
        </p:nvSpPr>
        <p:spPr>
          <a:xfrm>
            <a:off x="7594069" y="6103448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3" name="Isosceles Triangle 82"/>
          <p:cNvSpPr/>
          <p:nvPr/>
        </p:nvSpPr>
        <p:spPr>
          <a:xfrm rot="16200000" flipH="1">
            <a:off x="7453904" y="6496537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4" name="Rectangle 83"/>
          <p:cNvSpPr/>
          <p:nvPr/>
        </p:nvSpPr>
        <p:spPr>
          <a:xfrm flipH="1">
            <a:off x="7669928" y="6458626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5" name="TextBox 84"/>
          <p:cNvSpPr txBox="1"/>
          <p:nvPr/>
        </p:nvSpPr>
        <p:spPr>
          <a:xfrm flipH="1">
            <a:off x="7588821" y="6450545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7446032" y="5815416"/>
            <a:ext cx="725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Froxfield</a:t>
            </a:r>
            <a:endParaRPr lang="en-GB" sz="1200" dirty="0"/>
          </a:p>
        </p:txBody>
      </p:sp>
      <p:sp>
        <p:nvSpPr>
          <p:cNvPr id="87" name="Isosceles Triangle 86"/>
          <p:cNvSpPr/>
          <p:nvPr/>
        </p:nvSpPr>
        <p:spPr>
          <a:xfrm rot="5400000">
            <a:off x="7482144" y="6139026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8" name="Isosceles Triangle 87"/>
          <p:cNvSpPr/>
          <p:nvPr/>
        </p:nvSpPr>
        <p:spPr>
          <a:xfrm rot="16200000" flipH="1">
            <a:off x="7975152" y="6487150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0" name="TextBox 89"/>
          <p:cNvSpPr txBox="1"/>
          <p:nvPr/>
        </p:nvSpPr>
        <p:spPr>
          <a:xfrm>
            <a:off x="6753342" y="6095507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67687" y="6419767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71808" y="6074748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10275" y="645054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</p:spTree>
    <p:extLst>
      <p:ext uri="{BB962C8B-B14F-4D97-AF65-F5344CB8AC3E}">
        <p14:creationId xmlns:p14="http://schemas.microsoft.com/office/powerpoint/2010/main" val="73131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16378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15216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16378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15216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14054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12892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414054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12892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32602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431440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32602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31440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30278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29116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430278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29116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44370" y="1736812"/>
            <a:ext cx="230425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431038" y="2462400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7042" y="3540136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1723" y="2462400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122566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66640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14397" y="3678636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83602" y="368102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75090" y="354013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05010" y="1128145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2"/>
          </p:cNvCxnSpPr>
          <p:nvPr/>
        </p:nvCxnSpPr>
        <p:spPr>
          <a:xfrm flipH="1">
            <a:off x="3205010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05010" y="11281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6602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96136" y="11247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5976" y="899545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 flipH="1">
            <a:off x="3815916" y="1020133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196844" y="5144616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96844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196844" y="44045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568436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87970" y="44011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7810" y="4916016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 flipH="1">
            <a:off x="3807750" y="5036604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5576602" y="296094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12384" y="2822440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581853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6435" y="3182480"/>
            <a:ext cx="1282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L2 Switch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761303" y="2955693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97109" y="2822440"/>
            <a:ext cx="137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82842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76097" y="3182480"/>
            <a:ext cx="13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L2 Switch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0009" y="615199"/>
            <a:ext cx="232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Pass through – no amp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573116" y="224086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71800" y="2237682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21184" y="589330"/>
            <a:ext cx="1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72073" y="589330"/>
            <a:ext cx="8798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61303" y="58933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70"/>
          <p:cNvSpPr/>
          <p:nvPr/>
        </p:nvSpPr>
        <p:spPr>
          <a:xfrm rot="16200000" flipH="1">
            <a:off x="3815916" y="48131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583602" y="4036079"/>
            <a:ext cx="676805" cy="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75290" y="40360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260405" y="4036079"/>
            <a:ext cx="2" cy="166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786395" y="4036079"/>
            <a:ext cx="8880" cy="1666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795274" y="570269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 rot="16200000" flipH="1">
            <a:off x="3849887" y="559467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6" idx="6"/>
            <a:endCxn id="14" idx="2"/>
          </p:cNvCxnSpPr>
          <p:nvPr/>
        </p:nvCxnSpPr>
        <p:spPr>
          <a:xfrm>
            <a:off x="3560378" y="2600900"/>
            <a:ext cx="1872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567270" y="3681020"/>
            <a:ext cx="1872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446032" y="6070344"/>
            <a:ext cx="721655" cy="651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7979388" y="6142063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2" name="Rectangle 81"/>
          <p:cNvSpPr/>
          <p:nvPr/>
        </p:nvSpPr>
        <p:spPr>
          <a:xfrm>
            <a:off x="7674476" y="6111528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3" name="TextBox 82"/>
          <p:cNvSpPr txBox="1"/>
          <p:nvPr/>
        </p:nvSpPr>
        <p:spPr>
          <a:xfrm>
            <a:off x="7594069" y="6103448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4" name="Isosceles Triangle 83"/>
          <p:cNvSpPr/>
          <p:nvPr/>
        </p:nvSpPr>
        <p:spPr>
          <a:xfrm rot="16200000" flipH="1">
            <a:off x="7453904" y="6496537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5" name="Rectangle 84"/>
          <p:cNvSpPr/>
          <p:nvPr/>
        </p:nvSpPr>
        <p:spPr>
          <a:xfrm flipH="1">
            <a:off x="7669928" y="6458626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6" name="TextBox 85"/>
          <p:cNvSpPr txBox="1"/>
          <p:nvPr/>
        </p:nvSpPr>
        <p:spPr>
          <a:xfrm flipH="1">
            <a:off x="7588821" y="6450545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7446032" y="5815416"/>
            <a:ext cx="725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Froxfield</a:t>
            </a:r>
            <a:endParaRPr lang="en-GB" sz="1200" dirty="0"/>
          </a:p>
        </p:txBody>
      </p:sp>
      <p:sp>
        <p:nvSpPr>
          <p:cNvPr id="88" name="Isosceles Triangle 87"/>
          <p:cNvSpPr/>
          <p:nvPr/>
        </p:nvSpPr>
        <p:spPr>
          <a:xfrm rot="5400000">
            <a:off x="7482144" y="6139026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9" name="Isosceles Triangle 88"/>
          <p:cNvSpPr/>
          <p:nvPr/>
        </p:nvSpPr>
        <p:spPr>
          <a:xfrm rot="16200000" flipH="1">
            <a:off x="7975152" y="6487150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0" name="TextBox 89"/>
          <p:cNvSpPr txBox="1"/>
          <p:nvPr/>
        </p:nvSpPr>
        <p:spPr>
          <a:xfrm>
            <a:off x="6753342" y="6095507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67687" y="6419767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71808" y="6074748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10275" y="645054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</p:spTree>
    <p:extLst>
      <p:ext uri="{BB962C8B-B14F-4D97-AF65-F5344CB8AC3E}">
        <p14:creationId xmlns:p14="http://schemas.microsoft.com/office/powerpoint/2010/main" val="137354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Jisc</a:t>
            </a:r>
            <a:r>
              <a:rPr lang="en-US" dirty="0" smtClean="0"/>
              <a:t> / Janet status</a:t>
            </a:r>
          </a:p>
          <a:p>
            <a:r>
              <a:rPr lang="en-US" dirty="0" smtClean="0"/>
              <a:t>Janet6</a:t>
            </a:r>
          </a:p>
          <a:p>
            <a:r>
              <a:rPr lang="en-US" dirty="0" smtClean="0"/>
              <a:t>Test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E-Infrastructure &amp; industry – Janet Reach…</a:t>
            </a:r>
          </a:p>
          <a:p>
            <a:r>
              <a:rPr lang="en-US" dirty="0" smtClean="0"/>
              <a:t>Cloud &amp; </a:t>
            </a:r>
            <a:r>
              <a:rPr lang="en-US" dirty="0" err="1" smtClean="0"/>
              <a:t>datacentre</a:t>
            </a:r>
            <a:r>
              <a:rPr lang="en-US" dirty="0" smtClean="0"/>
              <a:t> </a:t>
            </a:r>
            <a:r>
              <a:rPr lang="en-US" dirty="0" err="1" smtClean="0"/>
              <a:t>acivities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1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16378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15216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16378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15216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14054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12892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414054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12892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32602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431440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32602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31440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30278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29116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430278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29116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44370" y="1736812"/>
            <a:ext cx="230425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431038" y="2462400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7042" y="3540136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1723" y="2462400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122566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66640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14397" y="3678636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83602" y="368102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75090" y="354013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05010" y="1128145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2"/>
          </p:cNvCxnSpPr>
          <p:nvPr/>
        </p:nvCxnSpPr>
        <p:spPr>
          <a:xfrm flipH="1">
            <a:off x="3205010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05010" y="11281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6602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96136" y="11247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5976" y="899545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 flipH="1">
            <a:off x="3815916" y="1020133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196844" y="5144616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96844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196844" y="44045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568436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87970" y="44011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7810" y="4916016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 flipH="1">
            <a:off x="3807750" y="5036604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5576602" y="296094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12384" y="2822440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581853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6435" y="3182480"/>
            <a:ext cx="1282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L2 Switch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761303" y="2955693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97109" y="2822440"/>
            <a:ext cx="137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82842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76097" y="3182480"/>
            <a:ext cx="13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L2 Switch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0009" y="615199"/>
            <a:ext cx="25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Pass through – with amp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573116" y="224086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71800" y="2237682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21184" y="589330"/>
            <a:ext cx="1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72073" y="589330"/>
            <a:ext cx="8798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61303" y="58933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70"/>
          <p:cNvSpPr/>
          <p:nvPr/>
        </p:nvSpPr>
        <p:spPr>
          <a:xfrm rot="16200000" flipH="1">
            <a:off x="3815916" y="48131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583602" y="4036079"/>
            <a:ext cx="676805" cy="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75290" y="40360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260405" y="4036079"/>
            <a:ext cx="2" cy="166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786395" y="4036079"/>
            <a:ext cx="8880" cy="1666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795274" y="570269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 rot="16200000" flipH="1">
            <a:off x="3849887" y="559467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6" idx="6"/>
            <a:endCxn id="13" idx="2"/>
          </p:cNvCxnSpPr>
          <p:nvPr/>
        </p:nvCxnSpPr>
        <p:spPr>
          <a:xfrm flipV="1">
            <a:off x="3560378" y="2240860"/>
            <a:ext cx="187106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8" idx="2"/>
          </p:cNvCxnSpPr>
          <p:nvPr/>
        </p:nvCxnSpPr>
        <p:spPr>
          <a:xfrm>
            <a:off x="3567270" y="3681020"/>
            <a:ext cx="1863008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  <a:endCxn id="14" idx="2"/>
          </p:cNvCxnSpPr>
          <p:nvPr/>
        </p:nvCxnSpPr>
        <p:spPr>
          <a:xfrm>
            <a:off x="3559216" y="2240860"/>
            <a:ext cx="1873386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6"/>
            <a:endCxn id="17" idx="2"/>
          </p:cNvCxnSpPr>
          <p:nvPr/>
        </p:nvCxnSpPr>
        <p:spPr>
          <a:xfrm flipV="1">
            <a:off x="3558054" y="3681020"/>
            <a:ext cx="187106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446032" y="6070344"/>
            <a:ext cx="721655" cy="651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7979388" y="6142063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2" name="Rectangle 81"/>
          <p:cNvSpPr/>
          <p:nvPr/>
        </p:nvSpPr>
        <p:spPr>
          <a:xfrm>
            <a:off x="7674476" y="6111528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3" name="TextBox 82"/>
          <p:cNvSpPr txBox="1"/>
          <p:nvPr/>
        </p:nvSpPr>
        <p:spPr>
          <a:xfrm>
            <a:off x="7594069" y="6103448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4" name="Isosceles Triangle 83"/>
          <p:cNvSpPr/>
          <p:nvPr/>
        </p:nvSpPr>
        <p:spPr>
          <a:xfrm rot="16200000" flipH="1">
            <a:off x="7453904" y="6496537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5" name="Rectangle 84"/>
          <p:cNvSpPr/>
          <p:nvPr/>
        </p:nvSpPr>
        <p:spPr>
          <a:xfrm flipH="1">
            <a:off x="7669928" y="6458626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6" name="TextBox 85"/>
          <p:cNvSpPr txBox="1"/>
          <p:nvPr/>
        </p:nvSpPr>
        <p:spPr>
          <a:xfrm flipH="1">
            <a:off x="7588821" y="6450545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7446032" y="5815416"/>
            <a:ext cx="725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Froxfield</a:t>
            </a:r>
            <a:endParaRPr lang="en-GB" sz="1200" dirty="0"/>
          </a:p>
        </p:txBody>
      </p:sp>
      <p:sp>
        <p:nvSpPr>
          <p:cNvPr id="88" name="Isosceles Triangle 87"/>
          <p:cNvSpPr/>
          <p:nvPr/>
        </p:nvSpPr>
        <p:spPr>
          <a:xfrm rot="5400000">
            <a:off x="7482144" y="6139026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9" name="Isosceles Triangle 88"/>
          <p:cNvSpPr/>
          <p:nvPr/>
        </p:nvSpPr>
        <p:spPr>
          <a:xfrm rot="16200000" flipH="1">
            <a:off x="7975152" y="6487150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0" name="TextBox 89"/>
          <p:cNvSpPr txBox="1"/>
          <p:nvPr/>
        </p:nvSpPr>
        <p:spPr>
          <a:xfrm>
            <a:off x="6753342" y="6095507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67687" y="6419767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71808" y="6074748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10275" y="645054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</p:spTree>
    <p:extLst>
      <p:ext uri="{BB962C8B-B14F-4D97-AF65-F5344CB8AC3E}">
        <p14:creationId xmlns:p14="http://schemas.microsoft.com/office/powerpoint/2010/main" val="163652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16378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15216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16378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15216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14054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12892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414054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12892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32602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431440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32602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31440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30278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29116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430278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29116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44370" y="1736812"/>
            <a:ext cx="230425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431038" y="2462400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7042" y="3540136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1723" y="2462400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122566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66640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14397" y="3678636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83602" y="368102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75090" y="354013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05010" y="1128145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2"/>
          </p:cNvCxnSpPr>
          <p:nvPr/>
        </p:nvCxnSpPr>
        <p:spPr>
          <a:xfrm flipH="1">
            <a:off x="3205010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05010" y="11281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6602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96136" y="11247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5976" y="899545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 flipH="1">
            <a:off x="3815916" y="1020133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196844" y="5144616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96844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196844" y="44045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568436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87970" y="44011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7810" y="4916016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 flipH="1">
            <a:off x="3807750" y="5036604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5576602" y="296094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12384" y="2822440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581853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6435" y="3182480"/>
            <a:ext cx="1282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L2 Switch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761303" y="2955693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97109" y="2822440"/>
            <a:ext cx="137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82842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76097" y="3182480"/>
            <a:ext cx="13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L2 Switch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0009" y="615199"/>
            <a:ext cx="1559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Pass through –</a:t>
            </a:r>
            <a:br>
              <a:rPr lang="en-GB" dirty="0" smtClean="0"/>
            </a:br>
            <a:r>
              <a:rPr lang="en-GB" dirty="0" smtClean="0"/>
              <a:t>2-stage DCM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573116" y="224086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71800" y="2237682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21184" y="589330"/>
            <a:ext cx="1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72073" y="589330"/>
            <a:ext cx="8798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61303" y="58933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70"/>
          <p:cNvSpPr/>
          <p:nvPr/>
        </p:nvSpPr>
        <p:spPr>
          <a:xfrm rot="16200000" flipH="1">
            <a:off x="3815916" y="48131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583602" y="4036079"/>
            <a:ext cx="676805" cy="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75290" y="40360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260405" y="4036079"/>
            <a:ext cx="2" cy="166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786395" y="4036079"/>
            <a:ext cx="8880" cy="1666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795274" y="570269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 rot="16200000" flipH="1">
            <a:off x="3849887" y="559467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6" idx="6"/>
            <a:endCxn id="13" idx="2"/>
          </p:cNvCxnSpPr>
          <p:nvPr/>
        </p:nvCxnSpPr>
        <p:spPr>
          <a:xfrm flipV="1">
            <a:off x="3560378" y="2240860"/>
            <a:ext cx="187106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8" idx="2"/>
          </p:cNvCxnSpPr>
          <p:nvPr/>
        </p:nvCxnSpPr>
        <p:spPr>
          <a:xfrm>
            <a:off x="3567270" y="3681020"/>
            <a:ext cx="1863008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  <a:endCxn id="12" idx="2"/>
          </p:cNvCxnSpPr>
          <p:nvPr/>
        </p:nvCxnSpPr>
        <p:spPr>
          <a:xfrm flipV="1">
            <a:off x="3559216" y="1880820"/>
            <a:ext cx="1873386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6"/>
            <a:endCxn id="19" idx="2"/>
          </p:cNvCxnSpPr>
          <p:nvPr/>
        </p:nvCxnSpPr>
        <p:spPr>
          <a:xfrm>
            <a:off x="3558054" y="4041060"/>
            <a:ext cx="187106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6"/>
            <a:endCxn id="14" idx="2"/>
          </p:cNvCxnSpPr>
          <p:nvPr/>
        </p:nvCxnSpPr>
        <p:spPr>
          <a:xfrm>
            <a:off x="3560378" y="1880820"/>
            <a:ext cx="1872224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6"/>
            <a:endCxn id="17" idx="2"/>
          </p:cNvCxnSpPr>
          <p:nvPr/>
        </p:nvCxnSpPr>
        <p:spPr>
          <a:xfrm flipV="1">
            <a:off x="3556892" y="3681020"/>
            <a:ext cx="1872224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446032" y="6070344"/>
            <a:ext cx="721655" cy="651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7979388" y="6142063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2" name="Rectangle 81"/>
          <p:cNvSpPr/>
          <p:nvPr/>
        </p:nvSpPr>
        <p:spPr>
          <a:xfrm>
            <a:off x="7674476" y="6111528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3" name="TextBox 82"/>
          <p:cNvSpPr txBox="1"/>
          <p:nvPr/>
        </p:nvSpPr>
        <p:spPr>
          <a:xfrm>
            <a:off x="7594069" y="6103448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4" name="Isosceles Triangle 83"/>
          <p:cNvSpPr/>
          <p:nvPr/>
        </p:nvSpPr>
        <p:spPr>
          <a:xfrm rot="16200000" flipH="1">
            <a:off x="7453904" y="6496537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5" name="Rectangle 84"/>
          <p:cNvSpPr/>
          <p:nvPr/>
        </p:nvSpPr>
        <p:spPr>
          <a:xfrm flipH="1">
            <a:off x="7669928" y="6458626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6" name="TextBox 85"/>
          <p:cNvSpPr txBox="1"/>
          <p:nvPr/>
        </p:nvSpPr>
        <p:spPr>
          <a:xfrm flipH="1">
            <a:off x="7588821" y="6450545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7446032" y="5815416"/>
            <a:ext cx="725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Froxfield</a:t>
            </a:r>
            <a:endParaRPr lang="en-GB" sz="1200" dirty="0"/>
          </a:p>
        </p:txBody>
      </p:sp>
      <p:sp>
        <p:nvSpPr>
          <p:cNvPr id="88" name="Isosceles Triangle 87"/>
          <p:cNvSpPr/>
          <p:nvPr/>
        </p:nvSpPr>
        <p:spPr>
          <a:xfrm rot="5400000">
            <a:off x="7482144" y="6139026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9" name="Isosceles Triangle 88"/>
          <p:cNvSpPr/>
          <p:nvPr/>
        </p:nvSpPr>
        <p:spPr>
          <a:xfrm rot="16200000" flipH="1">
            <a:off x="7975152" y="6487150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0" name="TextBox 89"/>
          <p:cNvSpPr txBox="1"/>
          <p:nvPr/>
        </p:nvSpPr>
        <p:spPr>
          <a:xfrm>
            <a:off x="6753342" y="6095507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67687" y="6419767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71808" y="6074748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10275" y="645054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</p:spTree>
    <p:extLst>
      <p:ext uri="{BB962C8B-B14F-4D97-AF65-F5344CB8AC3E}">
        <p14:creationId xmlns:p14="http://schemas.microsoft.com/office/powerpoint/2010/main" val="183738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16378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15216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16378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15216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14054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12892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414054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12892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32602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431440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32602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31440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30278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29116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430278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29116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44370" y="1736812"/>
            <a:ext cx="230425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431038" y="2462400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7042" y="3540136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1723" y="2462400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122566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66640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14397" y="3678636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83602" y="368102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75090" y="354013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05010" y="1128145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2"/>
          </p:cNvCxnSpPr>
          <p:nvPr/>
        </p:nvCxnSpPr>
        <p:spPr>
          <a:xfrm flipH="1">
            <a:off x="3205010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05010" y="11281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6602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96136" y="11247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5976" y="899545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 flipH="1">
            <a:off x="3815916" y="1020133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196844" y="5144616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96844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196844" y="44045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568436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87970" y="44011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7810" y="4916016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 flipH="1">
            <a:off x="3807750" y="5036604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5576602" y="296094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12384" y="2822440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581853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6435" y="3182480"/>
            <a:ext cx="1282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L2 Switch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761303" y="2955693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97109" y="2822440"/>
            <a:ext cx="137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82842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76097" y="3182480"/>
            <a:ext cx="13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L2 Switch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0009" y="6151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Loop back – no amp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573116" y="224086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71800" y="2237682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21184" y="589330"/>
            <a:ext cx="1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72073" y="589330"/>
            <a:ext cx="8798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61303" y="58933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70"/>
          <p:cNvSpPr/>
          <p:nvPr/>
        </p:nvSpPr>
        <p:spPr>
          <a:xfrm rot="16200000" flipH="1">
            <a:off x="3815916" y="48131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583602" y="4036079"/>
            <a:ext cx="676805" cy="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75290" y="40360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260405" y="4036079"/>
            <a:ext cx="2" cy="166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786395" y="4036079"/>
            <a:ext cx="8880" cy="1666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795274" y="570269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 rot="16200000" flipH="1">
            <a:off x="3849887" y="559467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Connector 78"/>
          <p:cNvCxnSpPr>
            <a:endCxn id="14" idx="2"/>
          </p:cNvCxnSpPr>
          <p:nvPr/>
        </p:nvCxnSpPr>
        <p:spPr>
          <a:xfrm flipV="1">
            <a:off x="3567270" y="2600900"/>
            <a:ext cx="1865332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446032" y="6070344"/>
            <a:ext cx="721655" cy="651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7979388" y="6142063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2" name="Rectangle 81"/>
          <p:cNvSpPr/>
          <p:nvPr/>
        </p:nvSpPr>
        <p:spPr>
          <a:xfrm>
            <a:off x="7674476" y="6111528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3" name="TextBox 82"/>
          <p:cNvSpPr txBox="1"/>
          <p:nvPr/>
        </p:nvSpPr>
        <p:spPr>
          <a:xfrm>
            <a:off x="7594069" y="6103448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4" name="Isosceles Triangle 83"/>
          <p:cNvSpPr/>
          <p:nvPr/>
        </p:nvSpPr>
        <p:spPr>
          <a:xfrm rot="16200000" flipH="1">
            <a:off x="7453904" y="6496537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5" name="Rectangle 84"/>
          <p:cNvSpPr/>
          <p:nvPr/>
        </p:nvSpPr>
        <p:spPr>
          <a:xfrm flipH="1">
            <a:off x="7669928" y="6458626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6" name="TextBox 85"/>
          <p:cNvSpPr txBox="1"/>
          <p:nvPr/>
        </p:nvSpPr>
        <p:spPr>
          <a:xfrm flipH="1">
            <a:off x="7588821" y="6450545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7446032" y="5815416"/>
            <a:ext cx="725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Froxfield</a:t>
            </a:r>
            <a:endParaRPr lang="en-GB" sz="1200" dirty="0"/>
          </a:p>
        </p:txBody>
      </p:sp>
      <p:sp>
        <p:nvSpPr>
          <p:cNvPr id="88" name="Isosceles Triangle 87"/>
          <p:cNvSpPr/>
          <p:nvPr/>
        </p:nvSpPr>
        <p:spPr>
          <a:xfrm rot="5400000">
            <a:off x="7482144" y="6139026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9" name="Isosceles Triangle 88"/>
          <p:cNvSpPr/>
          <p:nvPr/>
        </p:nvSpPr>
        <p:spPr>
          <a:xfrm rot="16200000" flipH="1">
            <a:off x="7975152" y="6487150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0" name="TextBox 89"/>
          <p:cNvSpPr txBox="1"/>
          <p:nvPr/>
        </p:nvSpPr>
        <p:spPr>
          <a:xfrm>
            <a:off x="6753342" y="6095507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67687" y="6419767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71808" y="6074748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10275" y="645054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26" name="Straight Connector 25"/>
          <p:cNvCxnSpPr>
            <a:stCxn id="6" idx="6"/>
            <a:endCxn id="17" idx="2"/>
          </p:cNvCxnSpPr>
          <p:nvPr/>
        </p:nvCxnSpPr>
        <p:spPr>
          <a:xfrm>
            <a:off x="3560378" y="2600900"/>
            <a:ext cx="1868738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52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16378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15216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16378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15216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14054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12892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414054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12892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32602" y="18088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431440" y="21688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32602" y="25289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31440" y="28889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430278" y="3248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29116" y="36090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430278" y="39690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29116" y="432910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44370" y="1736812"/>
            <a:ext cx="230425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431038" y="2462400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7042" y="3540136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1723" y="2462400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122566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66640" y="260090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14397" y="3678636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83602" y="3681020"/>
            <a:ext cx="1291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75090" y="354013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05010" y="1128145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2"/>
          </p:cNvCxnSpPr>
          <p:nvPr/>
        </p:nvCxnSpPr>
        <p:spPr>
          <a:xfrm flipH="1">
            <a:off x="3205010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05010" y="11281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6602" y="188082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96136" y="1124744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5976" y="899545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 flipH="1">
            <a:off x="3815916" y="1020133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196844" y="5144616"/>
            <a:ext cx="259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96844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196844" y="44045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568436" y="4404500"/>
            <a:ext cx="211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787970" y="4401116"/>
            <a:ext cx="0" cy="752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7810" y="4916016"/>
            <a:ext cx="720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 flipH="1">
            <a:off x="3807750" y="5036604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>
            <a:off x="5576602" y="296094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12384" y="2822440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581853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6435" y="3182480"/>
            <a:ext cx="1282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Drop to L2 Switch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761303" y="2955693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97109" y="2822440"/>
            <a:ext cx="137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</a:t>
            </a:r>
            <a:r>
              <a:rPr lang="en-GB" sz="1200" dirty="0" err="1" smtClean="0"/>
              <a:t>NetFPGA</a:t>
            </a:r>
            <a:endParaRPr lang="en-GB" sz="1200" dirty="0" smtClean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82842" y="33209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76097" y="3182480"/>
            <a:ext cx="13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Add from L2 Switch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0009" y="61519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Loop back – with amp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573116" y="2240860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71800" y="2237682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21184" y="589330"/>
            <a:ext cx="1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72073" y="589330"/>
            <a:ext cx="8798" cy="1651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761303" y="58933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70"/>
          <p:cNvSpPr/>
          <p:nvPr/>
        </p:nvSpPr>
        <p:spPr>
          <a:xfrm rot="16200000" flipH="1">
            <a:off x="3815916" y="48131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583602" y="4036079"/>
            <a:ext cx="676805" cy="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75290" y="4036079"/>
            <a:ext cx="644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260405" y="4036079"/>
            <a:ext cx="2" cy="1667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786395" y="4036079"/>
            <a:ext cx="8880" cy="1666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795274" y="5702690"/>
            <a:ext cx="3465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 rot="16200000" flipH="1">
            <a:off x="3849887" y="5594678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Connector 78"/>
          <p:cNvCxnSpPr>
            <a:stCxn id="10" idx="6"/>
            <a:endCxn id="14" idx="2"/>
          </p:cNvCxnSpPr>
          <p:nvPr/>
        </p:nvCxnSpPr>
        <p:spPr>
          <a:xfrm flipV="1">
            <a:off x="3558054" y="2600900"/>
            <a:ext cx="1874548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446032" y="6070344"/>
            <a:ext cx="721655" cy="651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7979388" y="6142063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2" name="Rectangle 81"/>
          <p:cNvSpPr/>
          <p:nvPr/>
        </p:nvSpPr>
        <p:spPr>
          <a:xfrm>
            <a:off x="7674476" y="6111528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3" name="TextBox 82"/>
          <p:cNvSpPr txBox="1"/>
          <p:nvPr/>
        </p:nvSpPr>
        <p:spPr>
          <a:xfrm>
            <a:off x="7594069" y="6103448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4" name="Isosceles Triangle 83"/>
          <p:cNvSpPr/>
          <p:nvPr/>
        </p:nvSpPr>
        <p:spPr>
          <a:xfrm rot="16200000" flipH="1">
            <a:off x="7453904" y="6496537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5" name="Rectangle 84"/>
          <p:cNvSpPr/>
          <p:nvPr/>
        </p:nvSpPr>
        <p:spPr>
          <a:xfrm flipH="1">
            <a:off x="7669928" y="6458626"/>
            <a:ext cx="271572" cy="217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6" name="TextBox 85"/>
          <p:cNvSpPr txBox="1"/>
          <p:nvPr/>
        </p:nvSpPr>
        <p:spPr>
          <a:xfrm flipH="1">
            <a:off x="7588821" y="6450545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DCM</a:t>
            </a:r>
            <a:endParaRPr lang="en-GB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7446032" y="5815416"/>
            <a:ext cx="725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Froxfield</a:t>
            </a:r>
            <a:endParaRPr lang="en-GB" sz="1200" dirty="0"/>
          </a:p>
        </p:txBody>
      </p:sp>
      <p:sp>
        <p:nvSpPr>
          <p:cNvPr id="88" name="Isosceles Triangle 87"/>
          <p:cNvSpPr/>
          <p:nvPr/>
        </p:nvSpPr>
        <p:spPr>
          <a:xfrm rot="5400000">
            <a:off x="7482144" y="6139026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9" name="Isosceles Triangle 88"/>
          <p:cNvSpPr/>
          <p:nvPr/>
        </p:nvSpPr>
        <p:spPr>
          <a:xfrm rot="16200000" flipH="1">
            <a:off x="7975152" y="6487150"/>
            <a:ext cx="162943" cy="1629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0" name="TextBox 89"/>
          <p:cNvSpPr txBox="1"/>
          <p:nvPr/>
        </p:nvSpPr>
        <p:spPr>
          <a:xfrm>
            <a:off x="6753342" y="6095507"/>
            <a:ext cx="69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(east)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67687" y="6419767"/>
            <a:ext cx="72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 (west)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71808" y="6074748"/>
            <a:ext cx="80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(east)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10275" y="6450545"/>
            <a:ext cx="84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 (west)</a:t>
            </a:r>
          </a:p>
        </p:txBody>
      </p:sp>
      <p:cxnSp>
        <p:nvCxnSpPr>
          <p:cNvPr id="26" name="Straight Connector 25"/>
          <p:cNvCxnSpPr>
            <a:stCxn id="6" idx="6"/>
            <a:endCxn id="13" idx="2"/>
          </p:cNvCxnSpPr>
          <p:nvPr/>
        </p:nvCxnSpPr>
        <p:spPr>
          <a:xfrm flipV="1">
            <a:off x="3560378" y="2240860"/>
            <a:ext cx="187106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  <a:endCxn id="17" idx="2"/>
          </p:cNvCxnSpPr>
          <p:nvPr/>
        </p:nvCxnSpPr>
        <p:spPr>
          <a:xfrm>
            <a:off x="3559216" y="2240860"/>
            <a:ext cx="1869900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6"/>
            <a:endCxn id="18" idx="2"/>
          </p:cNvCxnSpPr>
          <p:nvPr/>
        </p:nvCxnSpPr>
        <p:spPr>
          <a:xfrm>
            <a:off x="3556892" y="3681020"/>
            <a:ext cx="1873386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90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-SDN-Lab-sm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88" r="-2688"/>
          <a:stretch>
            <a:fillRect/>
          </a:stretch>
        </p:blipFill>
        <p:spPr>
          <a:xfrm>
            <a:off x="2706197" y="1229663"/>
            <a:ext cx="6238890" cy="3921875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Bristol High Performance Networks Group Lab</a:t>
            </a:r>
            <a:endParaRPr lang="en-US" dirty="0"/>
          </a:p>
        </p:txBody>
      </p:sp>
      <p:pic>
        <p:nvPicPr>
          <p:cNvPr id="7" name="Picture 6" descr="B-Polatis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9" y="2968103"/>
            <a:ext cx="2198956" cy="33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-Lab sm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103" r="-70103"/>
          <a:stretch>
            <a:fillRect/>
          </a:stretch>
        </p:blipFill>
        <p:spPr>
          <a:xfrm>
            <a:off x="3126581" y="1353368"/>
            <a:ext cx="8230775" cy="517400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Nipper !</a:t>
            </a:r>
            <a:endParaRPr lang="en-US" dirty="0"/>
          </a:p>
        </p:txBody>
      </p:sp>
      <p:pic>
        <p:nvPicPr>
          <p:cNvPr id="5" name="Picture 4" descr="B-Nipper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27" y="4003763"/>
            <a:ext cx="3810161" cy="2523613"/>
          </a:xfrm>
          <a:prstGeom prst="rect">
            <a:avLst/>
          </a:prstGeom>
        </p:spPr>
      </p:pic>
      <p:pic>
        <p:nvPicPr>
          <p:cNvPr id="6" name="Picture 5" descr="Nipper plaqu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899" y="1985613"/>
            <a:ext cx="1360965" cy="1369164"/>
          </a:xfrm>
          <a:prstGeom prst="rect">
            <a:avLst/>
          </a:prstGeom>
        </p:spPr>
      </p:pic>
      <p:pic>
        <p:nvPicPr>
          <p:cNvPr id="7" name="Picture 6" descr="HMV_reco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9" y="1242773"/>
            <a:ext cx="3223979" cy="24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SDNs</a:t>
            </a:r>
            <a:r>
              <a:rPr lang="en-US" dirty="0" smtClean="0"/>
              <a:t> / </a:t>
            </a:r>
            <a:r>
              <a:rPr lang="en-US" dirty="0" err="1" smtClean="0"/>
              <a:t>Openflow</a:t>
            </a:r>
            <a:endParaRPr lang="en-US" dirty="0" smtClean="0"/>
          </a:p>
          <a:p>
            <a:r>
              <a:rPr lang="en-US" dirty="0" smtClean="0"/>
              <a:t>Desire </a:t>
            </a:r>
            <a:r>
              <a:rPr lang="en-US" dirty="0" smtClean="0"/>
              <a:t>to collaborate</a:t>
            </a:r>
          </a:p>
          <a:p>
            <a:r>
              <a:rPr lang="en-US" dirty="0" smtClean="0"/>
              <a:t>Broader UK discussions</a:t>
            </a:r>
          </a:p>
          <a:p>
            <a:r>
              <a:rPr lang="en-US" dirty="0" smtClean="0"/>
              <a:t>Maybe 10+ UK Universities interested in some way</a:t>
            </a:r>
          </a:p>
          <a:p>
            <a:r>
              <a:rPr lang="en-US" dirty="0" smtClean="0"/>
              <a:t>Janet will help</a:t>
            </a:r>
          </a:p>
          <a:p>
            <a:pPr lvl="1"/>
            <a:r>
              <a:rPr lang="en-US" dirty="0" smtClean="0"/>
              <a:t>modest </a:t>
            </a:r>
            <a:r>
              <a:rPr lang="en-US" dirty="0" err="1" smtClean="0"/>
              <a:t>Openflow</a:t>
            </a:r>
            <a:r>
              <a:rPr lang="en-US" dirty="0" smtClean="0"/>
              <a:t> overlay to interconnect/interact</a:t>
            </a:r>
          </a:p>
          <a:p>
            <a:r>
              <a:rPr lang="en-US" dirty="0" smtClean="0"/>
              <a:t>Research Council funded projects</a:t>
            </a:r>
          </a:p>
          <a:p>
            <a:pPr lvl="1"/>
            <a:r>
              <a:rPr lang="en-US" dirty="0" smtClean="0"/>
              <a:t>TOUCAN – EPSRC </a:t>
            </a:r>
            <a:r>
              <a:rPr lang="en-US" dirty="0" err="1" smtClean="0"/>
              <a:t>Programme</a:t>
            </a:r>
            <a:r>
              <a:rPr lang="en-US" dirty="0" smtClean="0"/>
              <a:t> Grant</a:t>
            </a:r>
          </a:p>
          <a:p>
            <a:pPr lvl="2"/>
            <a:r>
              <a:rPr lang="en-US" dirty="0" smtClean="0"/>
              <a:t>Bristol, Edinburgh, Lancaster</a:t>
            </a:r>
          </a:p>
          <a:p>
            <a:pPr lvl="2"/>
            <a:r>
              <a:rPr lang="en-US" dirty="0" smtClean="0"/>
              <a:t>£12M (£6M+£6M) – 5 Years</a:t>
            </a:r>
          </a:p>
          <a:p>
            <a:pPr lvl="2"/>
            <a:r>
              <a:rPr lang="en-US" dirty="0" smtClean="0"/>
              <a:t>Photonic – Layer2 – Access (Wireless +??)</a:t>
            </a:r>
          </a:p>
          <a:p>
            <a:pPr lvl="1"/>
            <a:r>
              <a:rPr lang="en-US" dirty="0" smtClean="0"/>
              <a:t>Other smaller individual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Many, many open questions….</a:t>
            </a:r>
          </a:p>
          <a:p>
            <a:pPr lvl="1"/>
            <a:r>
              <a:rPr lang="en-US" dirty="0" smtClean="0"/>
              <a:t>Management, partitioning/delegation….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Overlay &amp; connecting </a:t>
            </a:r>
            <a:r>
              <a:rPr lang="en-US" dirty="0" smtClean="0"/>
              <a:t>“</a:t>
            </a:r>
            <a:r>
              <a:rPr lang="en-US" dirty="0" err="1" smtClean="0"/>
              <a:t>Testbeds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2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&amp;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Topology</a:t>
            </a:r>
          </a:p>
          <a:p>
            <a:pPr lvl="1"/>
            <a:r>
              <a:rPr lang="en-US" sz="1600" dirty="0" smtClean="0"/>
              <a:t>Richer than at triangle  – can we afford more ? – maybe 4 nodes ?</a:t>
            </a:r>
          </a:p>
          <a:p>
            <a:r>
              <a:rPr lang="en-US" sz="1800" dirty="0" smtClean="0"/>
              <a:t>Management</a:t>
            </a:r>
          </a:p>
          <a:p>
            <a:pPr lvl="1"/>
            <a:r>
              <a:rPr lang="en-US" sz="1600" dirty="0" smtClean="0"/>
              <a:t>Who does it ?</a:t>
            </a:r>
          </a:p>
          <a:p>
            <a:pPr lvl="2"/>
            <a:r>
              <a:rPr lang="en-US" sz="1600" dirty="0" smtClean="0"/>
              <a:t>Janet or a research project – mixed mode ? – scheduled ?</a:t>
            </a:r>
          </a:p>
          <a:p>
            <a:r>
              <a:rPr lang="en-US" sz="1800" dirty="0" smtClean="0"/>
              <a:t>Slicing / partitioning</a:t>
            </a:r>
          </a:p>
          <a:p>
            <a:pPr lvl="1"/>
            <a:r>
              <a:rPr lang="en-US" sz="1600" dirty="0" smtClean="0"/>
              <a:t>Can this be </a:t>
            </a:r>
            <a:r>
              <a:rPr lang="en-US" sz="1600" dirty="0" err="1" smtClean="0"/>
              <a:t>realised</a:t>
            </a:r>
            <a:r>
              <a:rPr lang="en-US" sz="1600" dirty="0" smtClean="0"/>
              <a:t> ?</a:t>
            </a:r>
          </a:p>
          <a:p>
            <a:pPr lvl="2"/>
            <a:r>
              <a:rPr lang="en-US" sz="1600" dirty="0" smtClean="0"/>
              <a:t>Delegation of control / management within the partitions</a:t>
            </a:r>
          </a:p>
          <a:p>
            <a:pPr lvl="1"/>
            <a:r>
              <a:rPr lang="en-US" sz="1600" dirty="0" smtClean="0"/>
              <a:t>What are the constraints (if any) ?</a:t>
            </a:r>
          </a:p>
          <a:p>
            <a:r>
              <a:rPr lang="en-US" sz="1800" dirty="0" err="1" smtClean="0"/>
              <a:t>Openflow</a:t>
            </a:r>
            <a:endParaRPr lang="en-US" sz="1800" dirty="0" smtClean="0"/>
          </a:p>
          <a:p>
            <a:pPr lvl="1"/>
            <a:r>
              <a:rPr lang="en-US" sz="1600" dirty="0" smtClean="0"/>
              <a:t>Which version ?</a:t>
            </a:r>
          </a:p>
          <a:p>
            <a:pPr lvl="2"/>
            <a:r>
              <a:rPr lang="en-US" sz="1600" dirty="0" smtClean="0"/>
              <a:t>1.0 or 1.3 ?</a:t>
            </a:r>
          </a:p>
          <a:p>
            <a:pPr lvl="2"/>
            <a:r>
              <a:rPr lang="en-US" sz="1600" dirty="0" smtClean="0"/>
              <a:t>Legacy compatibility issues with projects such as Ofelia</a:t>
            </a:r>
          </a:p>
          <a:p>
            <a:r>
              <a:rPr lang="en-US" sz="1800" dirty="0" smtClean="0"/>
              <a:t>Real users &amp; traffic ? – Maybe – Lancaster have achieved this</a:t>
            </a:r>
          </a:p>
          <a:p>
            <a:r>
              <a:rPr lang="en-US" sz="1600" dirty="0" smtClean="0"/>
              <a:t>Work with research community to refine these</a:t>
            </a:r>
          </a:p>
          <a:p>
            <a:r>
              <a:rPr lang="en-US" sz="1600" dirty="0" smtClean="0"/>
              <a:t>Acquire 3 or 4 devices and deploy them</a:t>
            </a:r>
          </a:p>
          <a:p>
            <a:pPr lvl="1"/>
            <a:r>
              <a:rPr lang="en-US" sz="1200" dirty="0" smtClean="0"/>
              <a:t>Operational Autumn ?</a:t>
            </a:r>
          </a:p>
        </p:txBody>
      </p:sp>
    </p:spTree>
    <p:extLst>
      <p:ext uri="{BB962C8B-B14F-4D97-AF65-F5344CB8AC3E}">
        <p14:creationId xmlns:p14="http://schemas.microsoft.com/office/powerpoint/2010/main" val="335088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node </a:t>
            </a:r>
            <a:r>
              <a:rPr lang="en-US" dirty="0" smtClean="0"/>
              <a:t>topology – Indicative &amp; evolving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8368" y="1484838"/>
            <a:ext cx="5614932" cy="4115861"/>
            <a:chOff x="367094" y="1205439"/>
            <a:chExt cx="4096763" cy="278224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606769" y="2496724"/>
              <a:ext cx="430865" cy="789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564401" y="2502580"/>
              <a:ext cx="970421" cy="785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2"/>
            <p:cNvGrpSpPr/>
            <p:nvPr/>
          </p:nvGrpSpPr>
          <p:grpSpPr>
            <a:xfrm>
              <a:off x="367094" y="1205439"/>
              <a:ext cx="4096763" cy="2782242"/>
              <a:chOff x="1061288" y="1085548"/>
              <a:chExt cx="7435012" cy="504935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5982305" y="4865463"/>
                <a:ext cx="1773162" cy="481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1962150" y="4863876"/>
                <a:ext cx="1267281" cy="48282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709333" y="1953381"/>
                <a:ext cx="1185335" cy="3084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3766005" y="1462166"/>
                <a:ext cx="928310" cy="6709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61"/>
              <p:cNvGrpSpPr/>
              <p:nvPr/>
            </p:nvGrpSpPr>
            <p:grpSpPr>
              <a:xfrm>
                <a:off x="3048001" y="2095761"/>
                <a:ext cx="3263900" cy="3377054"/>
                <a:chOff x="3048001" y="2095761"/>
                <a:chExt cx="3263900" cy="337705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000500" y="2382503"/>
                  <a:ext cx="1066801" cy="104653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7"/>
                <p:cNvCxnSpPr/>
                <p:nvPr/>
              </p:nvCxnSpPr>
              <p:spPr>
                <a:xfrm rot="5400000">
                  <a:off x="2261018" y="3230222"/>
                  <a:ext cx="2602064" cy="665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10"/>
                <p:cNvCxnSpPr/>
                <p:nvPr/>
              </p:nvCxnSpPr>
              <p:spPr>
                <a:xfrm>
                  <a:off x="3229430" y="4863874"/>
                  <a:ext cx="2752875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58"/>
                <p:cNvGrpSpPr/>
                <p:nvPr/>
              </p:nvGrpSpPr>
              <p:grpSpPr>
                <a:xfrm>
                  <a:off x="5359401" y="4717143"/>
                  <a:ext cx="952500" cy="739342"/>
                  <a:chOff x="5359401" y="4717143"/>
                  <a:chExt cx="952500" cy="739342"/>
                </a:xfrm>
              </p:grpSpPr>
              <p:sp>
                <p:nvSpPr>
                  <p:cNvPr id="30" name="Rectangle 4"/>
                  <p:cNvSpPr/>
                  <p:nvPr/>
                </p:nvSpPr>
                <p:spPr>
                  <a:xfrm>
                    <a:off x="5849257" y="4717143"/>
                    <a:ext cx="266095" cy="290286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359401" y="5065486"/>
                    <a:ext cx="952500" cy="390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smtClean="0"/>
                      <a:t>London</a:t>
                    </a:r>
                    <a:endParaRPr lang="en-US" sz="800" dirty="0"/>
                  </a:p>
                </p:txBody>
              </p:sp>
            </p:grpSp>
            <p:grpSp>
              <p:nvGrpSpPr>
                <p:cNvPr id="24" name="Group 57"/>
                <p:cNvGrpSpPr/>
                <p:nvPr/>
              </p:nvGrpSpPr>
              <p:grpSpPr>
                <a:xfrm>
                  <a:off x="3048001" y="4717143"/>
                  <a:ext cx="952500" cy="755672"/>
                  <a:chOff x="3048001" y="4717143"/>
                  <a:chExt cx="952500" cy="755672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048001" y="5081816"/>
                    <a:ext cx="952500" cy="390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smtClean="0"/>
                      <a:t>Bristol</a:t>
                    </a:r>
                    <a:endParaRPr lang="en-US" sz="800" dirty="0"/>
                  </a:p>
                </p:txBody>
              </p:sp>
              <p:sp>
                <p:nvSpPr>
                  <p:cNvPr id="28" name="Rectangle 3"/>
                  <p:cNvSpPr/>
                  <p:nvPr/>
                </p:nvSpPr>
                <p:spPr>
                  <a:xfrm>
                    <a:off x="3096381" y="4717143"/>
                    <a:ext cx="266095" cy="290286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grpSp>
              <p:nvGrpSpPr>
                <p:cNvPr id="25" name="Group 59"/>
                <p:cNvGrpSpPr/>
                <p:nvPr/>
              </p:nvGrpSpPr>
              <p:grpSpPr>
                <a:xfrm>
                  <a:off x="3761619" y="2095761"/>
                  <a:ext cx="1440217" cy="390993"/>
                  <a:chOff x="3761619" y="2095761"/>
                  <a:chExt cx="1440217" cy="390993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3761619" y="2116666"/>
                    <a:ext cx="266095" cy="290286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249337" y="2095761"/>
                    <a:ext cx="952499" cy="390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smtClean="0"/>
                      <a:t>North</a:t>
                    </a:r>
                    <a:endParaRPr lang="en-US" sz="800" dirty="0"/>
                  </a:p>
                </p:txBody>
              </p:sp>
            </p:grpSp>
          </p:grpSp>
          <p:grpSp>
            <p:nvGrpSpPr>
              <p:cNvPr id="10" name="Group 60"/>
              <p:cNvGrpSpPr/>
              <p:nvPr/>
            </p:nvGrpSpPr>
            <p:grpSpPr>
              <a:xfrm>
                <a:off x="4409924" y="1085548"/>
                <a:ext cx="1578427" cy="390999"/>
                <a:chOff x="4409924" y="1085548"/>
                <a:chExt cx="1578427" cy="390999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09924" y="1149048"/>
                  <a:ext cx="314476" cy="32657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781549" y="1085548"/>
                  <a:ext cx="1206802" cy="39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Edinburgh</a:t>
                  </a:r>
                  <a:endParaRPr lang="en-US" sz="800" dirty="0"/>
                </a:p>
              </p:txBody>
            </p:sp>
          </p:grpSp>
          <p:grpSp>
            <p:nvGrpSpPr>
              <p:cNvPr id="11" name="Group 55"/>
              <p:cNvGrpSpPr/>
              <p:nvPr/>
            </p:nvGrpSpPr>
            <p:grpSpPr>
              <a:xfrm>
                <a:off x="1375833" y="1735275"/>
                <a:ext cx="1485900" cy="390999"/>
                <a:chOff x="1375833" y="1735275"/>
                <a:chExt cx="1485900" cy="39099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547257" y="1790095"/>
                  <a:ext cx="314476" cy="32657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375833" y="1735275"/>
                  <a:ext cx="1187148" cy="39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Lancaster</a:t>
                  </a:r>
                  <a:endParaRPr lang="en-US" sz="800" dirty="0"/>
                </a:p>
              </p:txBody>
            </p:sp>
          </p:grpSp>
          <p:grpSp>
            <p:nvGrpSpPr>
              <p:cNvPr id="12" name="Group 56"/>
              <p:cNvGrpSpPr/>
              <p:nvPr/>
            </p:nvGrpSpPr>
            <p:grpSpPr>
              <a:xfrm>
                <a:off x="1061288" y="5170714"/>
                <a:ext cx="1067474" cy="446381"/>
                <a:chOff x="1061288" y="5170714"/>
                <a:chExt cx="1067474" cy="446381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814286" y="5170714"/>
                  <a:ext cx="314476" cy="32657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061288" y="5226096"/>
                  <a:ext cx="952499" cy="39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Bristol</a:t>
                  </a:r>
                  <a:endParaRPr lang="en-US" sz="800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7543799" y="5520481"/>
                <a:ext cx="952501" cy="61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GEANT…World</a:t>
                </a:r>
                <a:endParaRPr lang="en-US" sz="800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501137" y="2416749"/>
              <a:ext cx="146621" cy="1599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752287" y="3273488"/>
            <a:ext cx="7193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Midlands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5194300" y="1153550"/>
            <a:ext cx="3632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Maybe 2 physical 10G paths per node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Others would be VPNs/logical paths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determined precise configuration yet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Exclusive, but only TOUCAN lead sites shown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6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744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SDN Overlay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Aurora2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4466" y="3806711"/>
            <a:ext cx="5093645" cy="26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Placeholder 2"/>
          <p:cNvSpPr txBox="1">
            <a:spLocks/>
          </p:cNvSpPr>
          <p:nvPr/>
        </p:nvSpPr>
        <p:spPr>
          <a:xfrm>
            <a:off x="4933332" y="1054106"/>
            <a:ext cx="3757645" cy="242230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/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ill Sans MT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Gill Sans"/>
              </a:rPr>
              <a:t>Janet service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Gill Sans"/>
              </a:rPr>
              <a:t> components</a:t>
            </a:r>
          </a:p>
          <a:p>
            <a:pPr marL="631825" lvl="1" indent="-174625">
              <a:spcBef>
                <a:spcPct val="20000"/>
              </a:spcBef>
              <a:buClr>
                <a:schemeClr val="tx2"/>
              </a:buClr>
              <a:buFont typeface="Gill Sans MT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Gill Sans"/>
              </a:rPr>
              <a:t>Layer 3 (IP)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Tunnels/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VPNs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7476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1825" lvl="1" indent="-174625">
              <a:spcBef>
                <a:spcPct val="20000"/>
              </a:spcBef>
              <a:buClr>
                <a:schemeClr val="tx2"/>
              </a:buClr>
              <a:buFont typeface="Gill Sans MT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Gill Sans"/>
              </a:rPr>
              <a:t>Layer 2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Janet “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Lightpaths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1600200" lvl="3" indent="-228600">
              <a:spcBef>
                <a:spcPct val="20000"/>
              </a:spcBef>
              <a:buFont typeface="Arial"/>
              <a:buChar char="•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Ethernet / MPLS</a:t>
            </a:r>
          </a:p>
          <a:p>
            <a:pPr marL="2057400" lvl="4" indent="-228600">
              <a:spcBef>
                <a:spcPct val="20000"/>
              </a:spcBef>
              <a:buFont typeface="Arial"/>
              <a:buChar char="–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committed capacity</a:t>
            </a:r>
          </a:p>
          <a:p>
            <a:pPr marL="2057400" lvl="4" indent="-228600">
              <a:spcBef>
                <a:spcPct val="20000"/>
              </a:spcBef>
              <a:buFont typeface="Arial"/>
              <a:buChar char="–"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VPNs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uncommitted capacity - future</a:t>
            </a:r>
          </a:p>
          <a:p>
            <a:pPr marL="631825" lvl="1" indent="-174625">
              <a:spcBef>
                <a:spcPct val="20000"/>
              </a:spcBef>
              <a:buClr>
                <a:schemeClr val="tx2"/>
              </a:buClr>
              <a:buFont typeface="Gill Sans MT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Gill Sans"/>
              </a:rPr>
              <a:t>Layer 1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Optical: whole wavelengths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76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40G / 100G in core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476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2968" y="1319739"/>
            <a:ext cx="3816837" cy="2591862"/>
            <a:chOff x="367094" y="1205439"/>
            <a:chExt cx="4096763" cy="278224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606769" y="2496724"/>
              <a:ext cx="430865" cy="789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564401" y="2502580"/>
              <a:ext cx="970421" cy="785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62"/>
            <p:cNvGrpSpPr/>
            <p:nvPr/>
          </p:nvGrpSpPr>
          <p:grpSpPr>
            <a:xfrm>
              <a:off x="367094" y="1205439"/>
              <a:ext cx="4096763" cy="2782242"/>
              <a:chOff x="1061288" y="1085548"/>
              <a:chExt cx="7435012" cy="504935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5982305" y="4865463"/>
                <a:ext cx="1773162" cy="4812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962150" y="4863876"/>
                <a:ext cx="1267281" cy="48282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709333" y="1953381"/>
                <a:ext cx="1185335" cy="3084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766005" y="1462166"/>
                <a:ext cx="928310" cy="6709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61"/>
              <p:cNvGrpSpPr/>
              <p:nvPr/>
            </p:nvGrpSpPr>
            <p:grpSpPr>
              <a:xfrm>
                <a:off x="3048001" y="2095761"/>
                <a:ext cx="3263900" cy="3377054"/>
                <a:chOff x="3048001" y="2095761"/>
                <a:chExt cx="3263900" cy="337705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000500" y="2382503"/>
                  <a:ext cx="1066801" cy="104653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7"/>
                <p:cNvCxnSpPr/>
                <p:nvPr/>
              </p:nvCxnSpPr>
              <p:spPr>
                <a:xfrm rot="5400000">
                  <a:off x="2261018" y="3230222"/>
                  <a:ext cx="2602064" cy="665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10"/>
                <p:cNvCxnSpPr/>
                <p:nvPr/>
              </p:nvCxnSpPr>
              <p:spPr>
                <a:xfrm>
                  <a:off x="3229430" y="4863874"/>
                  <a:ext cx="2752875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58"/>
                <p:cNvGrpSpPr/>
                <p:nvPr/>
              </p:nvGrpSpPr>
              <p:grpSpPr>
                <a:xfrm>
                  <a:off x="5359401" y="4717143"/>
                  <a:ext cx="952500" cy="739342"/>
                  <a:chOff x="5359401" y="4717143"/>
                  <a:chExt cx="952500" cy="739342"/>
                </a:xfrm>
              </p:grpSpPr>
              <p:sp>
                <p:nvSpPr>
                  <p:cNvPr id="66" name="Rectangle 4"/>
                  <p:cNvSpPr/>
                  <p:nvPr/>
                </p:nvSpPr>
                <p:spPr>
                  <a:xfrm>
                    <a:off x="5849257" y="4717143"/>
                    <a:ext cx="266095" cy="290286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359401" y="5065486"/>
                    <a:ext cx="952500" cy="390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smtClean="0"/>
                      <a:t>London</a:t>
                    </a:r>
                    <a:endParaRPr lang="en-US" sz="800" dirty="0"/>
                  </a:p>
                </p:txBody>
              </p:sp>
            </p:grpSp>
            <p:grpSp>
              <p:nvGrpSpPr>
                <p:cNvPr id="60" name="Group 57"/>
                <p:cNvGrpSpPr/>
                <p:nvPr/>
              </p:nvGrpSpPr>
              <p:grpSpPr>
                <a:xfrm>
                  <a:off x="3048001" y="4717143"/>
                  <a:ext cx="952500" cy="755672"/>
                  <a:chOff x="3048001" y="4717143"/>
                  <a:chExt cx="952500" cy="755672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048001" y="5081816"/>
                    <a:ext cx="952500" cy="390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smtClean="0"/>
                      <a:t>Bristol</a:t>
                    </a:r>
                    <a:endParaRPr lang="en-US" sz="800" dirty="0"/>
                  </a:p>
                </p:txBody>
              </p:sp>
              <p:sp>
                <p:nvSpPr>
                  <p:cNvPr id="65" name="Rectangle 3"/>
                  <p:cNvSpPr/>
                  <p:nvPr/>
                </p:nvSpPr>
                <p:spPr>
                  <a:xfrm>
                    <a:off x="3096381" y="4717143"/>
                    <a:ext cx="266095" cy="290286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grpSp>
              <p:nvGrpSpPr>
                <p:cNvPr id="61" name="Group 59"/>
                <p:cNvGrpSpPr/>
                <p:nvPr/>
              </p:nvGrpSpPr>
              <p:grpSpPr>
                <a:xfrm>
                  <a:off x="3761619" y="2095761"/>
                  <a:ext cx="1440217" cy="390993"/>
                  <a:chOff x="3761619" y="2095761"/>
                  <a:chExt cx="1440217" cy="390993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3761619" y="2116666"/>
                    <a:ext cx="266095" cy="290286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249337" y="2095761"/>
                    <a:ext cx="952499" cy="390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smtClean="0"/>
                      <a:t>North</a:t>
                    </a:r>
                    <a:endParaRPr lang="en-US" sz="800" dirty="0"/>
                  </a:p>
                </p:txBody>
              </p:sp>
            </p:grpSp>
          </p:grpSp>
          <p:grpSp>
            <p:nvGrpSpPr>
              <p:cNvPr id="46" name="Group 60"/>
              <p:cNvGrpSpPr/>
              <p:nvPr/>
            </p:nvGrpSpPr>
            <p:grpSpPr>
              <a:xfrm>
                <a:off x="4409924" y="1085548"/>
                <a:ext cx="1578427" cy="390999"/>
                <a:chOff x="4409924" y="1085548"/>
                <a:chExt cx="1578427" cy="390999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4409924" y="1149048"/>
                  <a:ext cx="314476" cy="32657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4781549" y="1085548"/>
                  <a:ext cx="1206802" cy="39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Edinburgh</a:t>
                  </a:r>
                  <a:endParaRPr lang="en-US" sz="800" dirty="0"/>
                </a:p>
              </p:txBody>
            </p:sp>
          </p:grpSp>
          <p:grpSp>
            <p:nvGrpSpPr>
              <p:cNvPr id="47" name="Group 55"/>
              <p:cNvGrpSpPr/>
              <p:nvPr/>
            </p:nvGrpSpPr>
            <p:grpSpPr>
              <a:xfrm>
                <a:off x="1375833" y="1735275"/>
                <a:ext cx="1485900" cy="390999"/>
                <a:chOff x="1375833" y="1735275"/>
                <a:chExt cx="1485900" cy="390999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547257" y="1790095"/>
                  <a:ext cx="314476" cy="32657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375833" y="1735275"/>
                  <a:ext cx="1187148" cy="39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Lancaster</a:t>
                  </a:r>
                  <a:endParaRPr lang="en-US" sz="800" dirty="0"/>
                </a:p>
              </p:txBody>
            </p:sp>
          </p:grpSp>
          <p:grpSp>
            <p:nvGrpSpPr>
              <p:cNvPr id="48" name="Group 56"/>
              <p:cNvGrpSpPr/>
              <p:nvPr/>
            </p:nvGrpSpPr>
            <p:grpSpPr>
              <a:xfrm>
                <a:off x="1061288" y="5170714"/>
                <a:ext cx="1067474" cy="446381"/>
                <a:chOff x="1061288" y="5170714"/>
                <a:chExt cx="1067474" cy="446381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814286" y="5170714"/>
                  <a:ext cx="314476" cy="32657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061288" y="5226096"/>
                  <a:ext cx="952499" cy="390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Bristol</a:t>
                  </a:r>
                  <a:endParaRPr lang="en-US" sz="800" dirty="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7543799" y="5520481"/>
                <a:ext cx="952501" cy="61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GEANT…World</a:t>
                </a:r>
                <a:endParaRPr lang="en-US" sz="800" dirty="0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2501137" y="2416749"/>
              <a:ext cx="146621" cy="1599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82141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Jisc</a:t>
            </a:r>
            <a:r>
              <a:rPr lang="en-US" dirty="0" smtClean="0"/>
              <a:t> / Janet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Two companies</a:t>
            </a:r>
          </a:p>
          <a:p>
            <a:pPr lvl="1"/>
            <a:r>
              <a:rPr lang="en-US" dirty="0" err="1" smtClean="0"/>
              <a:t>Jisc</a:t>
            </a:r>
            <a:r>
              <a:rPr lang="en-US" dirty="0"/>
              <a:t> </a:t>
            </a:r>
            <a:r>
              <a:rPr lang="en-US" dirty="0" smtClean="0"/>
              <a:t>- now a charity – the holding company</a:t>
            </a:r>
          </a:p>
          <a:p>
            <a:pPr lvl="1"/>
            <a:r>
              <a:rPr lang="en-US" dirty="0" err="1" smtClean="0"/>
              <a:t>Jisc</a:t>
            </a:r>
            <a:r>
              <a:rPr lang="en-US" dirty="0" smtClean="0"/>
              <a:t> Collections and Janet – a wholly owned subsidiary</a:t>
            </a:r>
          </a:p>
          <a:p>
            <a:r>
              <a:rPr lang="en-US" dirty="0" smtClean="0"/>
              <a:t>Governance</a:t>
            </a:r>
          </a:p>
          <a:p>
            <a:pPr lvl="1"/>
            <a:r>
              <a:rPr lang="en-US" dirty="0" smtClean="0"/>
              <a:t>Universities UK, Guild HE, Association of Colleges (</a:t>
            </a:r>
            <a:r>
              <a:rPr lang="en-US" dirty="0" err="1" smtClean="0"/>
              <a:t>AoC</a:t>
            </a:r>
            <a:r>
              <a:rPr lang="en-US" dirty="0" smtClean="0"/>
              <a:t>) - 30% each</a:t>
            </a:r>
          </a:p>
          <a:p>
            <a:pPr lvl="1"/>
            <a:r>
              <a:rPr lang="en-US" dirty="0" smtClean="0"/>
              <a:t>Institutional - 10%</a:t>
            </a:r>
          </a:p>
          <a:p>
            <a:r>
              <a:rPr lang="en-US" dirty="0" smtClean="0"/>
              <a:t>Janet network charge / </a:t>
            </a:r>
            <a:r>
              <a:rPr lang="en-US" dirty="0" err="1" smtClean="0"/>
              <a:t>Jisc</a:t>
            </a:r>
            <a:r>
              <a:rPr lang="en-US" dirty="0" smtClean="0"/>
              <a:t> subscription model</a:t>
            </a:r>
          </a:p>
          <a:p>
            <a:pPr lvl="1"/>
            <a:r>
              <a:rPr lang="en-US" dirty="0" err="1" smtClean="0"/>
              <a:t>Jisc</a:t>
            </a:r>
            <a:r>
              <a:rPr lang="en-US" dirty="0" smtClean="0"/>
              <a:t> wrote to all </a:t>
            </a:r>
            <a:r>
              <a:rPr lang="en-US" dirty="0" err="1" smtClean="0"/>
              <a:t>organisations</a:t>
            </a:r>
            <a:r>
              <a:rPr lang="en-US" dirty="0" smtClean="0"/>
              <a:t> connected to Janet</a:t>
            </a:r>
          </a:p>
          <a:p>
            <a:pPr lvl="1"/>
            <a:r>
              <a:rPr lang="en-US" dirty="0" smtClean="0"/>
              <a:t>Charging model changed – commencing </a:t>
            </a:r>
            <a:r>
              <a:rPr lang="en-US" dirty="0"/>
              <a:t>t</a:t>
            </a:r>
            <a:r>
              <a:rPr lang="en-US" dirty="0" smtClean="0"/>
              <a:t>his August (14/15)</a:t>
            </a:r>
          </a:p>
          <a:p>
            <a:pPr lvl="1"/>
            <a:r>
              <a:rPr lang="en-US" dirty="0" smtClean="0"/>
              <a:t>Details on </a:t>
            </a:r>
            <a:r>
              <a:rPr lang="en-US" dirty="0" err="1" smtClean="0"/>
              <a:t>Jisc</a:t>
            </a:r>
            <a:r>
              <a:rPr lang="en-US" dirty="0" smtClean="0"/>
              <a:t> web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Subscription model may change in future…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rationalisation</a:t>
            </a:r>
            <a:r>
              <a:rPr lang="en-US" dirty="0" smtClean="0"/>
              <a:t> taking place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Jisc</a:t>
            </a:r>
            <a:r>
              <a:rPr lang="en-US" dirty="0" smtClean="0"/>
              <a:t> web site – “Front of House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smtClean="0"/>
              <a:t>NB     </a:t>
            </a:r>
            <a:r>
              <a:rPr lang="en-US" dirty="0" smtClean="0">
                <a:hlinkClick r:id="rId2"/>
              </a:rPr>
              <a:t>david.salmon@jisc.ac.uk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356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answers…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Enterprise Hardware</a:t>
            </a:r>
          </a:p>
          <a:p>
            <a:pPr lvl="1"/>
            <a:r>
              <a:rPr lang="en-US" dirty="0" smtClean="0"/>
              <a:t>HP 3800 (6)</a:t>
            </a:r>
          </a:p>
          <a:p>
            <a:pPr lvl="2"/>
            <a:r>
              <a:rPr lang="en-US" dirty="0" smtClean="0"/>
              <a:t>4*10G + 48*1G</a:t>
            </a:r>
          </a:p>
          <a:p>
            <a:pPr lvl="1"/>
            <a:r>
              <a:rPr lang="en-US" dirty="0" smtClean="0"/>
              <a:t>Brocade </a:t>
            </a:r>
            <a:r>
              <a:rPr lang="en-US" dirty="0" err="1" smtClean="0"/>
              <a:t>Netiron</a:t>
            </a:r>
            <a:r>
              <a:rPr lang="en-US" dirty="0" smtClean="0"/>
              <a:t> 2024C (2)</a:t>
            </a:r>
          </a:p>
          <a:p>
            <a:pPr lvl="2"/>
            <a:r>
              <a:rPr lang="en-US" dirty="0" smtClean="0"/>
              <a:t>4*10G + 24*1G</a:t>
            </a:r>
          </a:p>
          <a:p>
            <a:pPr lvl="1"/>
            <a:r>
              <a:rPr lang="en-US" dirty="0" smtClean="0"/>
              <a:t>NEC – much too expensive…</a:t>
            </a:r>
            <a:endParaRPr lang="en-US" dirty="0"/>
          </a:p>
          <a:p>
            <a:r>
              <a:rPr lang="en-US" dirty="0" smtClean="0"/>
              <a:t>Four node WAN topology - HP</a:t>
            </a:r>
          </a:p>
          <a:p>
            <a:r>
              <a:rPr lang="en-US" dirty="0" smtClean="0"/>
              <a:t>Four Janet lab </a:t>
            </a:r>
            <a:r>
              <a:rPr lang="en-US" dirty="0" smtClean="0"/>
              <a:t>systems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Brocade</a:t>
            </a:r>
          </a:p>
          <a:p>
            <a:pPr lvl="1"/>
            <a:r>
              <a:rPr lang="en-US" dirty="0" smtClean="0"/>
              <a:t>Broader technology &amp; </a:t>
            </a:r>
            <a:br>
              <a:rPr lang="en-US" dirty="0" smtClean="0"/>
            </a:br>
            <a:r>
              <a:rPr lang="en-US" dirty="0" smtClean="0"/>
              <a:t>feature exploration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13" y="2743200"/>
            <a:ext cx="47625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13" y="141270"/>
            <a:ext cx="4510087" cy="33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Controller software and management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HP proprietary</a:t>
            </a:r>
          </a:p>
          <a:p>
            <a:r>
              <a:rPr lang="en-US" dirty="0" smtClean="0"/>
              <a:t>Open Daylight</a:t>
            </a:r>
          </a:p>
          <a:p>
            <a:pPr lvl="1"/>
            <a:r>
              <a:rPr lang="en-US" dirty="0" smtClean="0"/>
              <a:t>Both HP and Brocade are compatible (we’re told !)</a:t>
            </a:r>
          </a:p>
          <a:p>
            <a:r>
              <a:rPr lang="en-US" dirty="0" smtClean="0"/>
              <a:t>Stanford </a:t>
            </a:r>
            <a:r>
              <a:rPr lang="en-US" dirty="0" err="1" smtClean="0"/>
              <a:t>flowvisor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Role in slicing / partitioning</a:t>
            </a:r>
          </a:p>
          <a:p>
            <a:pPr lvl="1"/>
            <a:r>
              <a:rPr lang="en-US" dirty="0" smtClean="0"/>
              <a:t>Looks interesting &amp; appropriate (on paper !)</a:t>
            </a:r>
          </a:p>
          <a:p>
            <a:r>
              <a:rPr lang="en-US" dirty="0" smtClean="0"/>
              <a:t>Much more work to be done here</a:t>
            </a:r>
          </a:p>
          <a:p>
            <a:pPr lvl="1"/>
            <a:r>
              <a:rPr lang="en-US" dirty="0" smtClean="0"/>
              <a:t>Work with community to steer &amp; advise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9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Janet - e-Infrastructure &amp; Industry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4872567"/>
          </a:xfrm>
        </p:spPr>
        <p:txBody>
          <a:bodyPr/>
          <a:lstStyle/>
          <a:p>
            <a:r>
              <a:rPr lang="en-US" dirty="0" smtClean="0"/>
              <a:t>Outreach with moonshot pilot (AAI)</a:t>
            </a:r>
          </a:p>
          <a:p>
            <a:r>
              <a:rPr lang="en-US" dirty="0" smtClean="0"/>
              <a:t>Connecting to Janet – Janet Reach</a:t>
            </a:r>
          </a:p>
          <a:p>
            <a:pPr lvl="1"/>
            <a:r>
              <a:rPr lang="en-US" dirty="0" smtClean="0"/>
              <a:t>State aid compliant scheme</a:t>
            </a:r>
          </a:p>
          <a:p>
            <a:pPr lvl="1"/>
            <a:r>
              <a:rPr lang="en-US" dirty="0" smtClean="0"/>
              <a:t>Industry </a:t>
            </a:r>
            <a:r>
              <a:rPr lang="en-US" dirty="0" err="1" smtClean="0"/>
              <a:t>organisation</a:t>
            </a:r>
            <a:r>
              <a:rPr lang="en-US" dirty="0" smtClean="0"/>
              <a:t> must apply</a:t>
            </a:r>
          </a:p>
          <a:p>
            <a:pPr lvl="2"/>
            <a:r>
              <a:rPr lang="en-US" dirty="0" smtClean="0"/>
              <a:t>Innovative project</a:t>
            </a:r>
          </a:p>
          <a:p>
            <a:pPr lvl="2"/>
            <a:r>
              <a:rPr lang="en-US" dirty="0" smtClean="0"/>
              <a:t>Meet state aid funding proportionalities</a:t>
            </a:r>
          </a:p>
          <a:p>
            <a:pPr lvl="3"/>
            <a:r>
              <a:rPr lang="en-US" dirty="0" smtClean="0"/>
              <a:t>Janet connection value / total project value</a:t>
            </a:r>
          </a:p>
          <a:p>
            <a:pPr lvl="2"/>
            <a:r>
              <a:rPr lang="en-US" dirty="0" smtClean="0"/>
              <a:t>Should be a high-capacity need</a:t>
            </a:r>
          </a:p>
          <a:p>
            <a:pPr lvl="1"/>
            <a:r>
              <a:rPr lang="en-US" dirty="0" smtClean="0"/>
              <a:t>Scheme operating on 2 monthly cycles until around April 2015 (perhaps a little longer)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2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Datacentres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Slough</a:t>
            </a:r>
          </a:p>
          <a:p>
            <a:pPr lvl="1"/>
            <a:r>
              <a:rPr lang="en-US" dirty="0" smtClean="0"/>
              <a:t>Procurement &amp; contracting complete</a:t>
            </a:r>
          </a:p>
          <a:p>
            <a:pPr lvl="1"/>
            <a:r>
              <a:rPr lang="en-US" dirty="0" smtClean="0"/>
              <a:t>Janet Network provision in progress</a:t>
            </a:r>
          </a:p>
          <a:p>
            <a:pPr lvl="1"/>
            <a:r>
              <a:rPr lang="en-US" dirty="0" smtClean="0"/>
              <a:t>Major </a:t>
            </a:r>
            <a:r>
              <a:rPr lang="en-US" dirty="0" err="1" smtClean="0"/>
              <a:t>centre</a:t>
            </a:r>
            <a:r>
              <a:rPr lang="en-US" dirty="0" smtClean="0"/>
              <a:t> on Janet</a:t>
            </a:r>
          </a:p>
          <a:p>
            <a:pPr lvl="1"/>
            <a:r>
              <a:rPr lang="en-US" dirty="0" smtClean="0"/>
              <a:t>Very open - Tenants install their own racks &amp; equipment</a:t>
            </a:r>
          </a:p>
          <a:p>
            <a:r>
              <a:rPr lang="en-US" dirty="0" smtClean="0"/>
              <a:t>Anchor tenants</a:t>
            </a:r>
          </a:p>
          <a:p>
            <a:pPr lvl="1"/>
            <a:r>
              <a:rPr lang="en-US" dirty="0" smtClean="0"/>
              <a:t>QM, Kings, LSE, UCL, Crick, Sanger</a:t>
            </a:r>
          </a:p>
          <a:p>
            <a:pPr lvl="1"/>
            <a:r>
              <a:rPr lang="en-US" dirty="0" smtClean="0"/>
              <a:t>Open to all</a:t>
            </a:r>
          </a:p>
          <a:p>
            <a:r>
              <a:rPr lang="en-US" dirty="0" smtClean="0"/>
              <a:t>Strong interest, probably more to come…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&amp; outsourced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4618567"/>
          </a:xfrm>
        </p:spPr>
        <p:txBody>
          <a:bodyPr/>
          <a:lstStyle/>
          <a:p>
            <a:r>
              <a:rPr lang="en-US" dirty="0" smtClean="0"/>
              <a:t>Building on brokerage work in past</a:t>
            </a:r>
          </a:p>
          <a:p>
            <a:r>
              <a:rPr lang="en-US" dirty="0" smtClean="0"/>
              <a:t>Looking a central procurement of cloud “capacity/capability”</a:t>
            </a:r>
          </a:p>
          <a:p>
            <a:r>
              <a:rPr lang="en-US" dirty="0" smtClean="0"/>
              <a:t>Cost savings through economies of scale ?</a:t>
            </a:r>
          </a:p>
          <a:p>
            <a:r>
              <a:rPr lang="en-US" dirty="0" smtClean="0"/>
              <a:t>Soliciting requirements – what do people want 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Is there a requirement for elastic expansion into commercial capacity ?</a:t>
            </a:r>
          </a:p>
          <a:p>
            <a:pPr lvl="1"/>
            <a:r>
              <a:rPr lang="en-US" dirty="0" smtClean="0"/>
              <a:t>seeking</a:t>
            </a:r>
            <a:r>
              <a:rPr lang="en-US" dirty="0" smtClean="0"/>
              <a:t> peoples’ </a:t>
            </a:r>
            <a:r>
              <a:rPr lang="en-US" dirty="0" smtClean="0"/>
              <a:t>views </a:t>
            </a:r>
            <a:r>
              <a:rPr lang="en-US" dirty="0" smtClean="0"/>
              <a:t>here</a:t>
            </a:r>
          </a:p>
          <a:p>
            <a:r>
              <a:rPr lang="en-US" dirty="0" smtClean="0"/>
              <a:t>Discussions on “UK Data Architecture” ! Commencing</a:t>
            </a:r>
          </a:p>
          <a:p>
            <a:pPr lvl="1"/>
            <a:r>
              <a:rPr lang="en-US" dirty="0" smtClean="0"/>
              <a:t>Feed into Research Council Workshop next year</a:t>
            </a:r>
          </a:p>
          <a:p>
            <a:r>
              <a:rPr lang="en-US" dirty="0" smtClean="0"/>
              <a:t>SIGs with major communities represented</a:t>
            </a:r>
          </a:p>
          <a:p>
            <a:pPr lvl="1"/>
            <a:r>
              <a:rPr lang="en-US" dirty="0" smtClean="0"/>
              <a:t>Particle Physics, Astrophysics, Natural Environment Weather &amp; </a:t>
            </a:r>
            <a:r>
              <a:rPr lang="en-US" dirty="0" err="1" smtClean="0"/>
              <a:t>Climnate</a:t>
            </a:r>
            <a:r>
              <a:rPr lang="en-US" dirty="0" smtClean="0"/>
              <a:t>, Bioinformatics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Finish…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1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Optical 40/100G</a:t>
            </a:r>
          </a:p>
          <a:p>
            <a:r>
              <a:rPr lang="en-US" dirty="0" smtClean="0"/>
              <a:t>Long term – 10+ years for </a:t>
            </a:r>
            <a:r>
              <a:rPr lang="en-US" dirty="0" err="1" smtClean="0"/>
              <a:t>fibre</a:t>
            </a:r>
            <a:r>
              <a:rPr lang="en-US" dirty="0" smtClean="0"/>
              <a:t> </a:t>
            </a:r>
            <a:r>
              <a:rPr lang="en-US" dirty="0" smtClean="0"/>
              <a:t>leases – options to extend</a:t>
            </a:r>
            <a:endParaRPr lang="en-US" dirty="0" smtClean="0"/>
          </a:p>
          <a:p>
            <a:r>
              <a:rPr lang="en-US" dirty="0" smtClean="0"/>
              <a:t>Transmission equipment refresh after ~7+ years</a:t>
            </a:r>
          </a:p>
          <a:p>
            <a:r>
              <a:rPr lang="en-US" dirty="0" smtClean="0"/>
              <a:t>Roadmap to next capacity increment per wavelength (400G ?)</a:t>
            </a:r>
          </a:p>
          <a:p>
            <a:r>
              <a:rPr lang="en-US" dirty="0" smtClean="0"/>
              <a:t>More flexible optical architecture</a:t>
            </a:r>
          </a:p>
          <a:p>
            <a:r>
              <a:rPr lang="en-US" dirty="0" smtClean="0"/>
              <a:t>Direct management of optical infrastructure</a:t>
            </a:r>
          </a:p>
          <a:p>
            <a:r>
              <a:rPr lang="en-US" dirty="0" smtClean="0"/>
              <a:t>Huge capability for additional capacity</a:t>
            </a:r>
          </a:p>
          <a:p>
            <a:r>
              <a:rPr lang="en-US" dirty="0" smtClean="0"/>
              <a:t>Continued </a:t>
            </a:r>
            <a:r>
              <a:rPr lang="en-US" dirty="0" smtClean="0"/>
              <a:t>integration &amp; development </a:t>
            </a:r>
            <a:r>
              <a:rPr lang="en-US" dirty="0" smtClean="0"/>
              <a:t>of </a:t>
            </a:r>
            <a:r>
              <a:rPr lang="en-US" dirty="0" smtClean="0"/>
              <a:t>Regions</a:t>
            </a:r>
          </a:p>
          <a:p>
            <a:r>
              <a:rPr lang="en-US" dirty="0" smtClean="0"/>
              <a:t>Majority of “Research intensive” Universities “on-</a:t>
            </a:r>
            <a:r>
              <a:rPr lang="en-US" dirty="0" err="1" smtClean="0"/>
              <a:t>fibre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100G to GEANT</a:t>
            </a:r>
          </a:p>
          <a:p>
            <a:r>
              <a:rPr lang="en-US" dirty="0" smtClean="0"/>
              <a:t>700G Total external peering capacity (UK ISPs, </a:t>
            </a:r>
            <a:r>
              <a:rPr lang="en-US" dirty="0" err="1" smtClean="0"/>
              <a:t>bilaterals</a:t>
            </a:r>
            <a:r>
              <a:rPr lang="en-US" dirty="0" smtClean="0"/>
              <a:t> and IP commodity)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962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55" y="245533"/>
            <a:ext cx="4506211" cy="63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6996112" cy="654032"/>
          </a:xfrm>
        </p:spPr>
        <p:txBody>
          <a:bodyPr/>
          <a:lstStyle/>
          <a:p>
            <a:r>
              <a:rPr lang="en-US" dirty="0" smtClean="0"/>
              <a:t>Janet6 and </a:t>
            </a:r>
            <a:r>
              <a:rPr lang="en-US" dirty="0" err="1" smtClean="0"/>
              <a:t>e</a:t>
            </a:r>
            <a:r>
              <a:rPr lang="en-US" dirty="0" smtClean="0"/>
              <a:t>-Infrastructure </a:t>
            </a:r>
            <a:r>
              <a:rPr lang="en-US" dirty="0" err="1" smtClean="0"/>
              <a:t>fibre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68563" y="1352550"/>
            <a:ext cx="3881437" cy="4718050"/>
            <a:chOff x="3548063" y="1352550"/>
            <a:chExt cx="3881437" cy="4718050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8063" y="1352550"/>
              <a:ext cx="3881437" cy="471805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3" name="Diamond 12"/>
            <p:cNvSpPr/>
            <p:nvPr/>
          </p:nvSpPr>
          <p:spPr>
            <a:xfrm>
              <a:off x="7162800" y="4648200"/>
              <a:ext cx="152400" cy="1524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7010400" y="4876800"/>
              <a:ext cx="152400" cy="1524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5715000" y="5562600"/>
              <a:ext cx="152400" cy="1524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6781800" y="5257800"/>
              <a:ext cx="152400" cy="1524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29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Janet Network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138770"/>
            <a:ext cx="8353425" cy="4567767"/>
          </a:xfrm>
        </p:spPr>
        <p:txBody>
          <a:bodyPr/>
          <a:lstStyle/>
          <a:p>
            <a:r>
              <a:rPr lang="en-US" dirty="0" smtClean="0"/>
              <a:t>IP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4, v6 – unicast &amp; multicast</a:t>
            </a:r>
          </a:p>
          <a:p>
            <a:r>
              <a:rPr lang="en-US" dirty="0" smtClean="0"/>
              <a:t>Layer 2</a:t>
            </a:r>
          </a:p>
          <a:p>
            <a:pPr lvl="1"/>
            <a:r>
              <a:rPr lang="en-US" dirty="0" smtClean="0"/>
              <a:t>Set close to MEF definitions (Metro Ethernet Forum)</a:t>
            </a:r>
          </a:p>
          <a:p>
            <a:pPr lvl="2"/>
            <a:r>
              <a:rPr lang="en-US" dirty="0" smtClean="0"/>
              <a:t>Point-to-point </a:t>
            </a:r>
            <a:r>
              <a:rPr lang="en-US" dirty="0" err="1" smtClean="0"/>
              <a:t>ethernet</a:t>
            </a:r>
            <a:r>
              <a:rPr lang="en-US" dirty="0" smtClean="0"/>
              <a:t> private wires</a:t>
            </a:r>
          </a:p>
          <a:p>
            <a:pPr lvl="2"/>
            <a:r>
              <a:rPr lang="en-US" dirty="0" smtClean="0"/>
              <a:t>VLANs etc.</a:t>
            </a:r>
          </a:p>
          <a:p>
            <a:pPr lvl="1"/>
            <a:r>
              <a:rPr lang="en-US" dirty="0" smtClean="0"/>
              <a:t>Service definitions &amp; costs/charges being developed</a:t>
            </a:r>
          </a:p>
          <a:p>
            <a:pPr lvl="1"/>
            <a:r>
              <a:rPr lang="en-US" dirty="0" smtClean="0"/>
              <a:t>NB – Matching to GEANT services needs care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Lightpaths</a:t>
            </a:r>
            <a:r>
              <a:rPr lang="en-US" dirty="0" smtClean="0"/>
              <a:t>” – committed/uncommitted capacity…</a:t>
            </a:r>
          </a:p>
          <a:p>
            <a:r>
              <a:rPr lang="en-US" dirty="0" smtClean="0"/>
              <a:t>“Optical”</a:t>
            </a:r>
          </a:p>
          <a:p>
            <a:pPr lvl="1"/>
            <a:r>
              <a:rPr lang="en-US" dirty="0" smtClean="0"/>
              <a:t>40 &amp; 100G – true optical</a:t>
            </a:r>
          </a:p>
          <a:p>
            <a:pPr lvl="1"/>
            <a:r>
              <a:rPr lang="en-US" dirty="0" smtClean="0"/>
              <a:t>10G – part of 4*10G multiplexed service</a:t>
            </a:r>
          </a:p>
        </p:txBody>
      </p:sp>
    </p:spTree>
    <p:extLst>
      <p:ext uri="{BB962C8B-B14F-4D97-AF65-F5344CB8AC3E}">
        <p14:creationId xmlns:p14="http://schemas.microsoft.com/office/powerpoint/2010/main" val="92432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075612" cy="654032"/>
          </a:xfrm>
        </p:spPr>
        <p:txBody>
          <a:bodyPr>
            <a:normAutofit/>
          </a:bodyPr>
          <a:lstStyle/>
          <a:p>
            <a:r>
              <a:rPr lang="en-US" dirty="0" smtClean="0"/>
              <a:t>Site connectivity to Janet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Janet policy - </a:t>
            </a:r>
            <a:r>
              <a:rPr lang="en-US" dirty="0"/>
              <a:t>provide IP capacity according to </a:t>
            </a:r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Encourage sites to help research groups use the network</a:t>
            </a:r>
          </a:p>
          <a:p>
            <a:pPr lvl="1"/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want “suppressed demand”</a:t>
            </a:r>
            <a:endParaRPr lang="en-US" dirty="0"/>
          </a:p>
          <a:p>
            <a:r>
              <a:rPr lang="en-US" dirty="0" smtClean="0"/>
              <a:t>Janet </a:t>
            </a:r>
            <a:r>
              <a:rPr lang="en-US" dirty="0"/>
              <a:t>Network inherently very </a:t>
            </a:r>
            <a:r>
              <a:rPr lang="en-US" dirty="0" smtClean="0"/>
              <a:t>capable</a:t>
            </a:r>
            <a:endParaRPr lang="en-US" dirty="0"/>
          </a:p>
          <a:p>
            <a:pPr lvl="1"/>
            <a:r>
              <a:rPr lang="en-US" dirty="0" smtClean="0"/>
              <a:t>enormous </a:t>
            </a:r>
            <a:r>
              <a:rPr lang="en-US" dirty="0"/>
              <a:t>latent </a:t>
            </a:r>
            <a:r>
              <a:rPr lang="en-US" dirty="0" smtClean="0"/>
              <a:t>capacity</a:t>
            </a:r>
            <a:endParaRPr lang="en-US" dirty="0"/>
          </a:p>
          <a:p>
            <a:pPr lvl="1"/>
            <a:r>
              <a:rPr lang="en-US" dirty="0" smtClean="0"/>
              <a:t>does </a:t>
            </a:r>
            <a:r>
              <a:rPr lang="en-US" dirty="0"/>
              <a:t>cost money to enable </a:t>
            </a:r>
            <a:r>
              <a:rPr lang="en-US" dirty="0" smtClean="0"/>
              <a:t>this (and take time)</a:t>
            </a:r>
          </a:p>
          <a:p>
            <a:pPr lvl="2"/>
            <a:r>
              <a:rPr lang="en-US" dirty="0" smtClean="0"/>
              <a:t>light </a:t>
            </a:r>
            <a:r>
              <a:rPr lang="en-US" dirty="0"/>
              <a:t>extra 40/100 </a:t>
            </a:r>
            <a:r>
              <a:rPr lang="en-US" dirty="0" err="1"/>
              <a:t>Gbit</a:t>
            </a:r>
            <a:r>
              <a:rPr lang="en-US" dirty="0"/>
              <a:t>/s </a:t>
            </a:r>
            <a:r>
              <a:rPr lang="en-US" dirty="0" smtClean="0"/>
              <a:t>wavelengths</a:t>
            </a:r>
          </a:p>
          <a:p>
            <a:pPr lvl="2"/>
            <a:r>
              <a:rPr lang="en-US" dirty="0" smtClean="0"/>
              <a:t>Procure extra access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0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Astronomy community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Lightpaths</a:t>
            </a:r>
            <a:r>
              <a:rPr lang="en-US" dirty="0" smtClean="0"/>
              <a:t>” to Manchester / </a:t>
            </a:r>
            <a:r>
              <a:rPr lang="en-US" dirty="0" err="1" smtClean="0"/>
              <a:t>Jodrell</a:t>
            </a:r>
            <a:r>
              <a:rPr lang="en-US" dirty="0" smtClean="0"/>
              <a:t> Bank</a:t>
            </a:r>
          </a:p>
          <a:p>
            <a:pPr lvl="1"/>
            <a:r>
              <a:rPr lang="en-US" dirty="0" err="1" smtClean="0"/>
              <a:t>eVLBI</a:t>
            </a:r>
            <a:r>
              <a:rPr lang="en-US" dirty="0" smtClean="0"/>
              <a:t> work &amp; </a:t>
            </a:r>
            <a:r>
              <a:rPr lang="en-US" dirty="0" err="1" smtClean="0"/>
              <a:t>expres</a:t>
            </a:r>
            <a:r>
              <a:rPr lang="en-US" dirty="0" smtClean="0"/>
              <a:t>/</a:t>
            </a:r>
            <a:r>
              <a:rPr lang="en-US" dirty="0" err="1" smtClean="0"/>
              <a:t>Nexpres</a:t>
            </a:r>
            <a:endParaRPr lang="en-US" dirty="0" smtClean="0"/>
          </a:p>
          <a:p>
            <a:pPr lvl="1"/>
            <a:r>
              <a:rPr lang="en-US" dirty="0" smtClean="0"/>
              <a:t>Aggregate 4-6Gbit/s over 10G access </a:t>
            </a:r>
            <a:r>
              <a:rPr lang="en-US" dirty="0" err="1" smtClean="0"/>
              <a:t>circcuit</a:t>
            </a:r>
            <a:endParaRPr lang="en-US" dirty="0" smtClean="0"/>
          </a:p>
          <a:p>
            <a:r>
              <a:rPr lang="en-US" dirty="0" smtClean="0"/>
              <a:t>LOFAR</a:t>
            </a:r>
          </a:p>
          <a:p>
            <a:pPr lvl="1"/>
            <a:r>
              <a:rPr lang="en-US" dirty="0" smtClean="0"/>
              <a:t>Station at </a:t>
            </a:r>
            <a:r>
              <a:rPr lang="en-US" dirty="0" err="1" smtClean="0"/>
              <a:t>Chilbolton</a:t>
            </a:r>
            <a:endParaRPr lang="en-US" dirty="0" smtClean="0"/>
          </a:p>
          <a:p>
            <a:pPr lvl="1"/>
            <a:r>
              <a:rPr lang="en-US" dirty="0" smtClean="0"/>
              <a:t>10G physical connection</a:t>
            </a:r>
          </a:p>
          <a:p>
            <a:pPr lvl="1"/>
            <a:r>
              <a:rPr lang="en-US" dirty="0" smtClean="0"/>
              <a:t>Connects to </a:t>
            </a:r>
            <a:r>
              <a:rPr lang="en-US" dirty="0" err="1" smtClean="0"/>
              <a:t>Dwingeloo</a:t>
            </a:r>
            <a:r>
              <a:rPr lang="en-US" dirty="0" smtClean="0"/>
              <a:t> via GEANT &amp; </a:t>
            </a:r>
            <a:r>
              <a:rPr lang="en-US" dirty="0" err="1" smtClean="0"/>
              <a:t>Surfnet</a:t>
            </a:r>
            <a:endParaRPr lang="en-US" dirty="0" smtClean="0"/>
          </a:p>
          <a:p>
            <a:r>
              <a:rPr lang="en-US" dirty="0" smtClean="0"/>
              <a:t>UK Internal</a:t>
            </a:r>
          </a:p>
          <a:p>
            <a:pPr lvl="1"/>
            <a:r>
              <a:rPr lang="en-US" dirty="0" smtClean="0"/>
              <a:t>Cambridge to Edinburgh 1G – for data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7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1565</Words>
  <Application>Microsoft Macintosh PowerPoint</Application>
  <PresentationFormat>On-screen Show (4:3)</PresentationFormat>
  <Paragraphs>349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Topics</vt:lpstr>
      <vt:lpstr>Jisc / Janet</vt:lpstr>
      <vt:lpstr>Janet 6</vt:lpstr>
      <vt:lpstr>PowerPoint Presentation</vt:lpstr>
      <vt:lpstr>Janet6 and e-Infrastructure fibre</vt:lpstr>
      <vt:lpstr>Janet Network Services</vt:lpstr>
      <vt:lpstr>Site connectivity to Janet</vt:lpstr>
      <vt:lpstr>Astronomy community use</vt:lpstr>
      <vt:lpstr>Janet Testbed facilities</vt:lpstr>
      <vt:lpstr>PowerPoint Presentation</vt:lpstr>
      <vt:lpstr>PowerPoint Presentation</vt:lpstr>
      <vt:lpstr>First Experimental SDM Network Demonstration over 680 Km NDFIS dark fiber – ECOC 2013 Postdeadline</vt:lpstr>
      <vt:lpstr>PowerPoint Presentation</vt:lpstr>
      <vt:lpstr>PowerPoint Presentation</vt:lpstr>
      <vt:lpstr>Intermediate node</vt:lpstr>
      <vt:lpstr>Flexibility of remote fibre switching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Bristol High Performance Networks Group Lab</vt:lpstr>
      <vt:lpstr>Nipper !</vt:lpstr>
      <vt:lpstr>SDN Overlay &amp; connecting “Testbeds”</vt:lpstr>
      <vt:lpstr>Requirements &amp; considerations</vt:lpstr>
      <vt:lpstr>Four node topology – Indicative &amp; evolving</vt:lpstr>
      <vt:lpstr>PowerPoint Presentation</vt:lpstr>
      <vt:lpstr>Some answers…</vt:lpstr>
      <vt:lpstr>Controller software and management ?</vt:lpstr>
      <vt:lpstr>Janet - e-Infrastructure &amp; Industry</vt:lpstr>
      <vt:lpstr>Datacentres</vt:lpstr>
      <vt:lpstr>Cloud &amp; outsourced services</vt:lpstr>
      <vt:lpstr>PowerPoint Presentation</vt:lpstr>
    </vt:vector>
  </TitlesOfParts>
  <Company>Janet(UK)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91</cp:revision>
  <dcterms:created xsi:type="dcterms:W3CDTF">2014-07-11T05:44:27Z</dcterms:created>
  <dcterms:modified xsi:type="dcterms:W3CDTF">2014-11-13T08:40:13Z</dcterms:modified>
</cp:coreProperties>
</file>