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0" r:id="rId3"/>
    <p:sldId id="324" r:id="rId4"/>
    <p:sldId id="325" r:id="rId5"/>
    <p:sldId id="334" r:id="rId6"/>
    <p:sldId id="326" r:id="rId7"/>
    <p:sldId id="327" r:id="rId8"/>
    <p:sldId id="306" r:id="rId9"/>
    <p:sldId id="307" r:id="rId10"/>
    <p:sldId id="328" r:id="rId11"/>
    <p:sldId id="314" r:id="rId12"/>
    <p:sldId id="335" r:id="rId13"/>
    <p:sldId id="331" r:id="rId14"/>
    <p:sldId id="333" r:id="rId15"/>
    <p:sldId id="277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3197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2114" autoAdjust="0"/>
  </p:normalViewPr>
  <p:slideViewPr>
    <p:cSldViewPr>
      <p:cViewPr>
        <p:scale>
          <a:sx n="125" d="100"/>
          <a:sy n="125" d="100"/>
        </p:scale>
        <p:origin x="-1120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6128E-B23C-44C7-9938-5EF4C53A7123}" type="datetimeFigureOut">
              <a:rPr lang="ru-RU" smtClean="0"/>
              <a:t>10.11.14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AB9F-F23B-4D1C-94C9-618839227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238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661CB51-36DB-4656-86F5-CBC7DD0542DA}" type="datetimeFigureOut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7F069D1-02B0-4187-9393-E5BF6AEC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10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64D207-A080-4C4D-AF04-0D9D016FFF0D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652575-803E-48E4-B22B-B1DFAF038E79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Первые два значения для станции, последнее для базы. Первые два </a:t>
            </a:r>
            <a:r>
              <a:rPr lang="ru-RU" dirty="0" err="1" smtClean="0"/>
              <a:t>знач</a:t>
            </a:r>
            <a:r>
              <a:rPr lang="ru-RU" dirty="0" smtClean="0"/>
              <a:t>-я 2х. Последнее 3х для всех вариантов кросс-</a:t>
            </a:r>
            <a:r>
              <a:rPr lang="ru-RU" dirty="0" err="1" smtClean="0"/>
              <a:t>спетров</a:t>
            </a:r>
            <a:r>
              <a:rPr lang="ru-RU" dirty="0" smtClean="0"/>
              <a:t>.</a:t>
            </a: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42EA71-3FD2-4D41-BE8C-CA746FFA9B42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8F925B-B042-43CC-B2BA-1048E0E637D4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8F925B-B042-43CC-B2BA-1048E0E637D4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DDD7D7-CFE6-4FF2-8C11-774DB1218EC4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2403EB-0B04-4325-AFF7-D4280CF72EF2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B7404D-05EC-491A-8E80-35497C518166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B29C05-F245-4B3E-9E31-2B8A48C70653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73D88D-C30B-422A-B32F-F504EA203501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159203-5B6E-4EBC-8093-51093210C13B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Кол-во серверов, </a:t>
            </a:r>
            <a:r>
              <a:rPr lang="ru-RU" dirty="0" err="1" smtClean="0"/>
              <a:t>инфинибэнд</a:t>
            </a:r>
            <a:r>
              <a:rPr lang="ru-RU" dirty="0" smtClean="0"/>
              <a:t>, СХД. Как все с вместе работает.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D45411-CD2F-462C-85D4-84FF4DD01A7B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F32ED6-C54D-4969-A309-831F45485781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A667A-6BAC-4B2F-B2E2-3B3F20728D3C}" type="slidenum">
              <a:rPr lang="ru-RU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558C90-E41B-4BC7-8808-625153DEC3F3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A810-2493-431C-B52E-FCCCD8E5669E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AD678-7536-417F-BAC9-A3CEF43D7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4DBD-5A57-47E8-86CD-F29B9DA9CEA2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BA636-4444-4256-8F82-3548B5CB6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A31B0-F80E-49A0-8E47-581F4C464A68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B01BA-1B8B-48F3-A921-7C84072C3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06C8C-0D4D-4FF7-B153-165BABFC9111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618BE-5F2A-4F7E-95C6-E754E1F49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F89D9A-E090-42B2-A1A1-494F62DE4260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B8EDE-5B7A-4872-B8C3-CDA553AE4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47133-3270-40C6-88E8-3FE782843FD0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6C55F-FE70-45E1-9188-3710A5303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455FD-0E14-476C-AA13-1270A9928AD2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66E8-40D4-4D1F-B4C5-757101B67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94E7-9B4B-49E6-8841-B25144933754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1560A-26F8-4FB3-8976-29D052A01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63CE2-CE0E-4B62-B2DC-7BD442FF7806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C4341-66FA-4355-BDBA-499F39E6B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58AD5-84BE-4750-BA78-B8041BA19748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AAC27-ABA9-4597-A8BF-5899F1FFF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65C5-66DD-4A92-8EC3-23A0E3345840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8729-4339-421E-9773-6BF56AB03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C31AF1A-F259-4DA2-BFB8-73AF16750C2B}" type="datetime1">
              <a:rPr lang="ru-RU"/>
              <a:pPr>
                <a:defRPr/>
              </a:pPr>
              <a:t>10.11.14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CD3D509A-B5FA-4950-94D8-695955B17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5.png"/><Relationship Id="rId5" Type="http://schemas.openxmlformats.org/officeDocument/2006/relationships/image" Target="../media/image2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5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9144000" cy="3411538"/>
          </a:xfrm>
        </p:spPr>
        <p:txBody>
          <a:bodyPr wrap="square" lIns="432000" tIns="360000" rIns="432000" bIns="54000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200" dirty="0"/>
              <a:t>VGOS GPU Based Software </a:t>
            </a:r>
            <a:r>
              <a:rPr lang="en-US" sz="3200" dirty="0" err="1"/>
              <a:t>Correlator</a:t>
            </a:r>
            <a:r>
              <a:rPr lang="en-US" sz="3200" dirty="0"/>
              <a:t> Design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46463"/>
            <a:ext cx="9144000" cy="3006725"/>
          </a:xfrm>
        </p:spPr>
        <p:txBody>
          <a:bodyPr lIns="432000" tIns="360000" rIns="432000" bIns="0"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Igor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Surkis</a:t>
            </a:r>
            <a:r>
              <a:rPr lang="en-US" sz="200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Voytsekh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Ken, </a:t>
            </a:r>
            <a:r>
              <a:rPr lang="en-US" sz="2000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Vladimir </a:t>
            </a:r>
            <a:r>
              <a:rPr lang="en-US" sz="2000" u="sng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Mishin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Nadezhda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Mishina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Yana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Kurdubova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Violet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Shantyr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Vladimir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Zimovsky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alt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Institute of Applied Astronomy</a:t>
            </a:r>
            <a:r>
              <a:rPr lang="ru-RU" alt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alt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RAS</a:t>
            </a:r>
          </a:p>
          <a:p>
            <a:pPr eaLnBrk="1" hangingPunct="1">
              <a:defRPr/>
            </a:pPr>
            <a:r>
              <a:rPr lang="en-US" altLang="ru-RU" sz="20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St. Petersburg, Russia</a:t>
            </a:r>
            <a:endParaRPr lang="ru-RU" altLang="ru-RU" sz="2000" dirty="0" smtClean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411538"/>
            <a:ext cx="9144000" cy="349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1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400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Third International VLBI Technology Workshop </a:t>
            </a:r>
            <a:r>
              <a:rPr lang="nl-NL" altLang="ru-RU" sz="1400" i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10 - 13 November 2014, Groningen/Dwingeloo, the Netherlands</a:t>
            </a:r>
            <a:endParaRPr lang="en-US" altLang="ru-RU" sz="1400" i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21684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>Station Module Benchmarking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357313"/>
            <a:ext cx="9144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 benchmarking for SM data processing of 1 sec 16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Gbps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(8-channel, 2-bit)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34480"/>
              </p:ext>
            </p:extLst>
          </p:nvPr>
        </p:nvGraphicFramePr>
        <p:xfrm>
          <a:off x="600634" y="3716338"/>
          <a:ext cx="5334038" cy="198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19"/>
                <a:gridCol w="2667019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Operation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Tesla K20X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Kepler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Reading &amp; delay tracking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0.98 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6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Buffer repacking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0.32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64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Pcal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repacking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0.21 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/>
                </a:tc>
              </a:tr>
              <a:tr h="37645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Pcal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reduction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0.19 s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0825" y="5929313"/>
            <a:ext cx="86439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Performance of station module is enough for accomplishing the required operations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893175" y="6538913"/>
            <a:ext cx="261938" cy="274637"/>
          </a:xfrm>
        </p:spPr>
        <p:txBody>
          <a:bodyPr/>
          <a:lstStyle/>
          <a:p>
            <a:pPr>
              <a:defRPr/>
            </a:pPr>
            <a:fld id="{7B419F37-C08F-49F6-B8ED-154E997F61E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7" name="Рисунок 16" descr="firs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830" y="1700809"/>
            <a:ext cx="7585554" cy="197169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113098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>Correlation Module Benchmarking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3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28587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Time benchmarking for 2-station processing of 64 million samples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614358"/>
              </p:ext>
            </p:extLst>
          </p:nvPr>
        </p:nvGraphicFramePr>
        <p:xfrm>
          <a:off x="785813" y="3817938"/>
          <a:ext cx="5143536" cy="1754505"/>
        </p:xfrm>
        <a:graphic>
          <a:graphicData uri="http://schemas.openxmlformats.org/drawingml/2006/table">
            <a:tbl>
              <a:tblPr/>
              <a:tblGrid>
                <a:gridCol w="2571768"/>
                <a:gridCol w="257176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Operation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Tesla K20X (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Kepler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Bits unpacking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fringe rotation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23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(22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GBps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FFT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ms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(154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GBps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Spectra multiplication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6.6 ms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(150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GBps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9238" y="5783263"/>
            <a:ext cx="86455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These algorithms require 7 Kepler K20x blades for near-real time processing of one wideband (512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MHz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2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Gbps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 data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stream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8893175" y="6554153"/>
            <a:ext cx="261938" cy="249237"/>
          </a:xfrm>
        </p:spPr>
        <p:txBody>
          <a:bodyPr/>
          <a:lstStyle/>
          <a:p>
            <a:pPr>
              <a:defRPr/>
            </a:pPr>
            <a:fld id="{A2BD0542-293B-43FF-AA92-E83C45C1486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6" name="Рисунок 15" descr="seco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572" y="1700808"/>
            <a:ext cx="8021170" cy="201005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8837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2" y="836712"/>
            <a:ext cx="9147710" cy="51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>First Fringe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2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891588" y="6554153"/>
            <a:ext cx="288925" cy="249237"/>
          </a:xfrm>
        </p:spPr>
        <p:txBody>
          <a:bodyPr/>
          <a:lstStyle/>
          <a:p>
            <a:pPr>
              <a:defRPr/>
            </a:pPr>
            <a:fld id="{B7C1901E-117D-452C-A9BC-577EC4908B7C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9" name="TextShape 4"/>
          <p:cNvSpPr txBox="1">
            <a:spLocks noChangeArrowheads="1"/>
          </p:cNvSpPr>
          <p:nvPr/>
        </p:nvSpPr>
        <p:spPr bwMode="auto">
          <a:xfrm>
            <a:off x="1185863" y="6010464"/>
            <a:ext cx="6843712" cy="64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700" dirty="0">
                <a:solidFill>
                  <a:srgbClr val="42568D"/>
                </a:solidFill>
                <a:latin typeface="Arial" charset="0"/>
              </a:rPr>
              <a:t>Fringe fitting results for the scan of source 1300+580 performed with </a:t>
            </a:r>
            <a:r>
              <a:rPr lang="en-US" sz="1700" dirty="0" err="1">
                <a:solidFill>
                  <a:srgbClr val="42568D"/>
                </a:solidFill>
                <a:latin typeface="Arial" charset="0"/>
              </a:rPr>
              <a:t>BRoadband</a:t>
            </a:r>
            <a:r>
              <a:rPr lang="en-US" sz="1700" dirty="0">
                <a:solidFill>
                  <a:srgbClr val="42568D"/>
                </a:solidFill>
                <a:latin typeface="Arial" charset="0"/>
              </a:rPr>
              <a:t> Acquisition System (BRAS</a:t>
            </a:r>
            <a:r>
              <a:rPr lang="en-US" sz="1700" dirty="0" smtClean="0">
                <a:solidFill>
                  <a:srgbClr val="42568D"/>
                </a:solidFill>
                <a:latin typeface="Arial" charset="0"/>
              </a:rPr>
              <a:t>) during RUTest-074 series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077003363"/>
      </p:ext>
    </p:extLst>
  </p:cSld>
  <p:clrMapOvr>
    <a:masterClrMapping/>
  </p:clrMapOvr>
  <p:transition xmlns:p14="http://schemas.microsoft.com/office/powerpoint/2010/main" advTm="2866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61" y="3446434"/>
            <a:ext cx="7165478" cy="26806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16" y="1052738"/>
            <a:ext cx="7146144" cy="2675767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>First Fringe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9942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891588" y="6554153"/>
            <a:ext cx="288925" cy="249237"/>
          </a:xfrm>
        </p:spPr>
        <p:txBody>
          <a:bodyPr/>
          <a:lstStyle/>
          <a:p>
            <a:pPr>
              <a:defRPr/>
            </a:pPr>
            <a:fld id="{B7C1901E-117D-452C-A9BC-577EC4908B7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39946" name="TextShape 4"/>
          <p:cNvSpPr txBox="1">
            <a:spLocks noChangeArrowheads="1"/>
          </p:cNvSpPr>
          <p:nvPr/>
        </p:nvSpPr>
        <p:spPr bwMode="auto">
          <a:xfrm>
            <a:off x="1185863" y="6010464"/>
            <a:ext cx="6843712" cy="64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700" dirty="0">
                <a:solidFill>
                  <a:srgbClr val="42568D"/>
                </a:solidFill>
                <a:latin typeface="Arial" charset="0"/>
              </a:rPr>
              <a:t>Fringe fitting results for the scan of source 1300+580 performed with </a:t>
            </a:r>
            <a:r>
              <a:rPr lang="en-US" sz="1700" dirty="0" err="1">
                <a:solidFill>
                  <a:srgbClr val="42568D"/>
                </a:solidFill>
                <a:latin typeface="Arial" charset="0"/>
              </a:rPr>
              <a:t>BRoadband</a:t>
            </a:r>
            <a:r>
              <a:rPr lang="en-US" sz="1700" dirty="0">
                <a:solidFill>
                  <a:srgbClr val="42568D"/>
                </a:solidFill>
                <a:latin typeface="Arial" charset="0"/>
              </a:rPr>
              <a:t> Acquisition System (BRAS</a:t>
            </a:r>
            <a:r>
              <a:rPr lang="en-US" sz="1700" dirty="0" smtClean="0">
                <a:solidFill>
                  <a:srgbClr val="42568D"/>
                </a:solidFill>
                <a:latin typeface="Arial" charset="0"/>
              </a:rPr>
              <a:t>) during RUTest-074 series</a:t>
            </a:r>
            <a:endParaRPr lang="ru-RU" sz="1700" dirty="0"/>
          </a:p>
        </p:txBody>
      </p:sp>
    </p:spTree>
  </p:cSld>
  <p:clrMapOvr>
    <a:masterClrMapping/>
  </p:clrMapOvr>
  <p:transition xmlns:p14="http://schemas.microsoft.com/office/powerpoint/2010/main" advTm="28661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>Future Plans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CustomShape 4"/>
          <p:cNvSpPr>
            <a:spLocks noChangeArrowheads="1"/>
          </p:cNvSpPr>
          <p:nvPr/>
        </p:nvSpPr>
        <p:spPr bwMode="auto">
          <a:xfrm>
            <a:off x="720725" y="1763713"/>
            <a:ext cx="7727950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rgbClr val="42568D"/>
                </a:solidFill>
                <a:latin typeface="Arial" charset="0"/>
              </a:rPr>
              <a:t>Late 2014: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42568D"/>
                </a:solidFill>
                <a:latin typeface="Arial" charset="0"/>
              </a:rPr>
              <a:t> Benchmark tests with maximum data rate (6-stations) in IAA RAS</a:t>
            </a:r>
          </a:p>
          <a:p>
            <a:endParaRPr lang="ru-RU" sz="2000" u="sng"/>
          </a:p>
          <a:p>
            <a:pPr>
              <a:lnSpc>
                <a:spcPct val="120000"/>
              </a:lnSpc>
            </a:pPr>
            <a:r>
              <a:rPr lang="ru-RU" sz="2000" b="1">
                <a:solidFill>
                  <a:srgbClr val="42568D"/>
                </a:solidFill>
                <a:latin typeface="Arial" charset="0"/>
              </a:rPr>
              <a:t>2015</a:t>
            </a:r>
            <a:r>
              <a:rPr lang="en-US" sz="2000" b="1">
                <a:solidFill>
                  <a:srgbClr val="42568D"/>
                </a:solidFill>
                <a:latin typeface="Arial" charset="0"/>
              </a:rPr>
              <a:t>: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42568D"/>
                </a:solidFill>
                <a:latin typeface="Arial" charset="0"/>
              </a:rPr>
              <a:t> Final stage of control &amp; GUI software developing and testing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42568D"/>
                </a:solidFill>
                <a:latin typeface="Arial" charset="0"/>
              </a:rPr>
              <a:t> Post-processing system software developing and testing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42568D"/>
                </a:solidFill>
                <a:latin typeface="Arial" charset="0"/>
              </a:rPr>
              <a:t> Regular observations of “Quasar” VLBI network processing</a:t>
            </a:r>
            <a:endParaRPr lang="ru-RU" sz="200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8891588" y="6554153"/>
            <a:ext cx="288925" cy="249237"/>
          </a:xfrm>
        </p:spPr>
        <p:txBody>
          <a:bodyPr/>
          <a:lstStyle/>
          <a:p>
            <a:pPr>
              <a:defRPr/>
            </a:pPr>
            <a:fld id="{105FBD2A-5BDA-4222-AA13-7791D36866A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advTm="44547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0"/>
            <a:ext cx="9144000" cy="6858000"/>
          </a:xfrm>
        </p:spPr>
        <p:txBody>
          <a:bodyPr wrap="square" lIns="432000" tIns="360000" rIns="432000" bIns="36000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ru-RU" sz="3600" dirty="0" smtClean="0">
                <a:solidFill>
                  <a:schemeClr val="accent1">
                    <a:lumMod val="75000"/>
                  </a:schemeClr>
                </a:solidFill>
                <a:effectLst/>
                <a:cs typeface="Arial" charset="0"/>
              </a:rPr>
              <a:t>Thank you!</a:t>
            </a:r>
            <a:endParaRPr lang="ru-RU" altLang="ru-RU" sz="3600" dirty="0" smtClean="0">
              <a:solidFill>
                <a:schemeClr val="accent1">
                  <a:lumMod val="75000"/>
                </a:schemeClr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4034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Introduction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964488" y="6582410"/>
            <a:ext cx="131762" cy="227013"/>
          </a:xfrm>
        </p:spPr>
        <p:txBody>
          <a:bodyPr/>
          <a:lstStyle/>
          <a:p>
            <a:pPr>
              <a:defRPr/>
            </a:pPr>
            <a:fld id="{8F84FC52-D3C9-4F5A-9BE8-252E971D5A8F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6391" name="CustomShape 4"/>
          <p:cNvSpPr>
            <a:spLocks noChangeArrowheads="1"/>
          </p:cNvSpPr>
          <p:nvPr/>
        </p:nvSpPr>
        <p:spPr bwMode="auto">
          <a:xfrm>
            <a:off x="179388" y="1400175"/>
            <a:ext cx="25209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900" dirty="0">
                <a:solidFill>
                  <a:srgbClr val="42568D"/>
                </a:solidFill>
                <a:latin typeface="Arial" charset="0"/>
              </a:rPr>
              <a:t> Specifications</a:t>
            </a:r>
            <a:endParaRPr lang="ru-RU" sz="1900" dirty="0"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ru-RU" sz="19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rgbClr val="42568D"/>
                </a:solidFill>
                <a:latin typeface="Arial" charset="0"/>
              </a:rPr>
              <a:t>Main design ideas</a:t>
            </a: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en-US" sz="19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en-US" sz="1900" dirty="0" smtClean="0">
                <a:solidFill>
                  <a:srgbClr val="42568D"/>
                </a:solidFill>
                <a:latin typeface="Arial" charset="0"/>
              </a:rPr>
              <a:t>Basic </a:t>
            </a:r>
            <a:r>
              <a:rPr lang="en-US" sz="1900" dirty="0">
                <a:solidFill>
                  <a:srgbClr val="42568D"/>
                </a:solidFill>
                <a:latin typeface="Arial" charset="0"/>
              </a:rPr>
              <a:t>modules</a:t>
            </a:r>
            <a:endParaRPr lang="ru-RU" sz="1900" dirty="0"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ru-RU" sz="19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en-US" sz="1900" dirty="0">
                <a:solidFill>
                  <a:srgbClr val="42568D"/>
                </a:solidFill>
                <a:latin typeface="Arial" charset="0"/>
              </a:rPr>
              <a:t>HPC cluster</a:t>
            </a: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en-US" sz="1900" dirty="0">
                <a:solidFill>
                  <a:srgbClr val="42568D"/>
                </a:solidFill>
                <a:latin typeface="Arial" charset="0"/>
              </a:rPr>
              <a:t> Topology</a:t>
            </a: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en-US" sz="1900" dirty="0">
                <a:solidFill>
                  <a:srgbClr val="42568D"/>
                </a:solidFill>
                <a:latin typeface="Arial" charset="0"/>
              </a:rPr>
              <a:t> Station module</a:t>
            </a: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en-US" sz="1900" dirty="0">
                <a:solidFill>
                  <a:srgbClr val="42568D"/>
                </a:solidFill>
                <a:latin typeface="Arial" charset="0"/>
              </a:rPr>
              <a:t> Correlation module</a:t>
            </a: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en-US" sz="1900" dirty="0">
                <a:solidFill>
                  <a:srgbClr val="42568D"/>
                </a:solidFill>
                <a:latin typeface="Arial" charset="0"/>
              </a:rPr>
              <a:t> Benchmarks</a:t>
            </a: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en-US" sz="1900" dirty="0">
                <a:solidFill>
                  <a:srgbClr val="42568D"/>
                </a:solidFill>
                <a:latin typeface="Arial" charset="0"/>
              </a:rPr>
              <a:t> First fringe</a:t>
            </a: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en-US" sz="1900" dirty="0">
                <a:solidFill>
                  <a:srgbClr val="42568D"/>
                </a:solidFill>
                <a:latin typeface="Arial" charset="0"/>
              </a:rPr>
              <a:t> Future plans</a:t>
            </a:r>
            <a:endParaRPr lang="ru-RU" sz="1900" dirty="0"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0232" y="5876925"/>
            <a:ext cx="67982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Badary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Zelenchukskaya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VGOS antennas of “Quasar” VLBI network</a:t>
            </a:r>
            <a:endParaRPr lang="ru-RU" sz="1600" dirty="0"/>
          </a:p>
        </p:txBody>
      </p:sp>
      <p:pic>
        <p:nvPicPr>
          <p:cNvPr id="3" name="Изображение 2" descr="zelenchu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50" y="1556792"/>
            <a:ext cx="2938138" cy="4248472"/>
          </a:xfrm>
          <a:prstGeom prst="rect">
            <a:avLst/>
          </a:prstGeom>
        </p:spPr>
      </p:pic>
      <p:pic>
        <p:nvPicPr>
          <p:cNvPr id="4" name="Изображение 3" descr="badary_ne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56793"/>
            <a:ext cx="3333331" cy="42484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61068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Correlator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Specification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7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8957310" y="6565984"/>
            <a:ext cx="196850" cy="249238"/>
          </a:xfrm>
        </p:spPr>
        <p:txBody>
          <a:bodyPr/>
          <a:lstStyle/>
          <a:p>
            <a:pPr>
              <a:defRPr/>
            </a:pPr>
            <a:fld id="{E231DE95-FACE-475D-9F51-6A9A28F5F63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8442" name="CustomShape 4"/>
          <p:cNvSpPr>
            <a:spLocks noChangeArrowheads="1"/>
          </p:cNvSpPr>
          <p:nvPr/>
        </p:nvSpPr>
        <p:spPr bwMode="auto">
          <a:xfrm>
            <a:off x="314325" y="1628775"/>
            <a:ext cx="851535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Input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data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stream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 of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up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to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16 </a:t>
            </a:r>
            <a:r>
              <a:rPr lang="ru-RU" sz="2000" dirty="0" err="1" smtClean="0">
                <a:solidFill>
                  <a:srgbClr val="42568D"/>
                </a:solidFill>
                <a:latin typeface="Arial" charset="0"/>
              </a:rPr>
              <a:t>Gb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p</a:t>
            </a:r>
            <a:r>
              <a:rPr lang="ru-RU" sz="2000" dirty="0" smtClean="0">
                <a:solidFill>
                  <a:srgbClr val="42568D"/>
                </a:solidFill>
                <a:latin typeface="Arial" charset="0"/>
              </a:rPr>
              <a:t>s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from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each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of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up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to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6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observatories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:</a:t>
            </a:r>
            <a:endParaRPr lang="ru-RU" sz="2000" dirty="0">
              <a:latin typeface="Arial" charset="0"/>
            </a:endParaRPr>
          </a:p>
          <a:p>
            <a:pPr marL="742950" lvl="1" indent="-285750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rgbClr val="42568D"/>
                </a:solidFill>
                <a:latin typeface="Arial" charset="0"/>
              </a:rPr>
              <a:t>2-bit </a:t>
            </a:r>
            <a:r>
              <a:rPr lang="ru-RU" sz="2000" dirty="0" err="1" smtClean="0">
                <a:solidFill>
                  <a:srgbClr val="42568D"/>
                </a:solidFill>
                <a:latin typeface="Arial" charset="0"/>
              </a:rPr>
              <a:t>sampling</a:t>
            </a:r>
            <a:endParaRPr lang="ru-RU" sz="2000" dirty="0">
              <a:latin typeface="Arial" charset="0"/>
            </a:endParaRPr>
          </a:p>
          <a:p>
            <a:pPr marL="742950" lvl="1" indent="-285750">
              <a:lnSpc>
                <a:spcPct val="150000"/>
              </a:lnSpc>
              <a:buSzPct val="80000"/>
              <a:buFont typeface="Wingdings" pitchFamily="2" charset="2"/>
              <a:buChar char="Ø"/>
            </a:pPr>
            <a:r>
              <a:rPr lang="ru-RU" sz="2000" dirty="0">
                <a:solidFill>
                  <a:srgbClr val="42568D"/>
                </a:solidFill>
                <a:latin typeface="Arial" charset="0"/>
              </a:rPr>
              <a:t>4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frequency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bands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:</a:t>
            </a:r>
            <a:endParaRPr lang="ru-RU" sz="2000" dirty="0">
              <a:latin typeface="Arial" charset="0"/>
            </a:endParaRPr>
          </a:p>
          <a:p>
            <a:pPr marL="1200150" lvl="2" indent="-285750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42568D"/>
                </a:solidFill>
                <a:latin typeface="Arial" charset="0"/>
              </a:rPr>
              <a:t>2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polarization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s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, 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512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M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H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z </a:t>
            </a:r>
            <a:r>
              <a:rPr lang="ru-RU" sz="2000" dirty="0" err="1" smtClean="0">
                <a:solidFill>
                  <a:srgbClr val="42568D"/>
                </a:solidFill>
                <a:latin typeface="Arial" charset="0"/>
              </a:rPr>
              <a:t>bandwidth</a:t>
            </a:r>
            <a:endParaRPr lang="ru-RU" sz="2000" dirty="0">
              <a:latin typeface="Arial" charset="0"/>
            </a:endParaRPr>
          </a:p>
          <a:p>
            <a:pPr marL="1200150" lvl="2" indent="-285750">
              <a:lnSpc>
                <a:spcPct val="150000"/>
              </a:lnSpc>
              <a:buSzPct val="100000"/>
              <a:buFont typeface="Arial" charset="0"/>
              <a:buChar char="•"/>
            </a:pPr>
            <a:r>
              <a:rPr lang="en-US" sz="2000" dirty="0">
                <a:solidFill>
                  <a:srgbClr val="42568D"/>
                </a:solidFill>
                <a:latin typeface="Arial" charset="0"/>
              </a:rPr>
              <a:t>1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polarization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, 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1024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M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H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z </a:t>
            </a:r>
            <a:r>
              <a:rPr lang="ru-RU" sz="2000" dirty="0" err="1" smtClean="0">
                <a:solidFill>
                  <a:srgbClr val="42568D"/>
                </a:solidFill>
                <a:latin typeface="Arial" charset="0"/>
              </a:rPr>
              <a:t>bandwidth</a:t>
            </a:r>
            <a:endParaRPr lang="ru-RU" sz="2000" dirty="0"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en-US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VDIF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data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 smtClean="0">
                <a:solidFill>
                  <a:srgbClr val="42568D"/>
                </a:solidFill>
                <a:latin typeface="Arial" charset="0"/>
              </a:rPr>
              <a:t>format</a:t>
            </a:r>
            <a:endParaRPr lang="en-US" sz="2000" dirty="0">
              <a:solidFill>
                <a:srgbClr val="42568D"/>
              </a:solidFill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Cross-spectra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resolution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of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up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to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4096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spectral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channels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42568D"/>
                </a:solidFill>
                <a:latin typeface="Arial" charset="0"/>
              </a:rPr>
              <a:t>   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(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near-real time</a:t>
            </a:r>
            <a:r>
              <a:rPr lang="en-US" sz="2000" dirty="0" smtClean="0">
                <a:solidFill>
                  <a:srgbClr val="42568D"/>
                </a:solidFill>
                <a:latin typeface="Arial" charset="0"/>
              </a:rPr>
              <a:t>)</a:t>
            </a:r>
            <a:endParaRPr lang="ru-RU" sz="2000" dirty="0">
              <a:latin typeface="Arial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"/>
            </a:pP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Extracting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32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phase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calibration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ru-RU" sz="2000" dirty="0" err="1">
                <a:solidFill>
                  <a:srgbClr val="42568D"/>
                </a:solidFill>
                <a:latin typeface="Arial" charset="0"/>
              </a:rPr>
              <a:t>tones</a:t>
            </a:r>
            <a:r>
              <a:rPr lang="ru-RU" sz="2000" dirty="0">
                <a:solidFill>
                  <a:srgbClr val="42568D"/>
                </a:solidFill>
                <a:latin typeface="Arial" charset="0"/>
              </a:rPr>
              <a:t> (</a:t>
            </a:r>
            <a:r>
              <a:rPr lang="en-US" sz="2000" dirty="0">
                <a:solidFill>
                  <a:srgbClr val="42568D"/>
                </a:solidFill>
                <a:latin typeface="Arial" charset="0"/>
              </a:rPr>
              <a:t>near-real time</a:t>
            </a:r>
            <a:r>
              <a:rPr lang="en-US" sz="2000" dirty="0" smtClean="0">
                <a:solidFill>
                  <a:srgbClr val="42568D"/>
                </a:solidFill>
                <a:latin typeface="Arial" charset="0"/>
              </a:rPr>
              <a:t>)</a:t>
            </a:r>
            <a:endParaRPr lang="ru-RU" sz="20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advTm="54999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270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Design Ideas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64613" y="6587490"/>
            <a:ext cx="179387" cy="206375"/>
          </a:xfrm>
        </p:spPr>
        <p:txBody>
          <a:bodyPr/>
          <a:lstStyle/>
          <a:p>
            <a:pPr>
              <a:defRPr/>
            </a:pPr>
            <a:fld id="{058725A8-26D5-4CAD-9C9A-82275831FDA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0" name="CustomShape 4"/>
          <p:cNvSpPr/>
          <p:nvPr/>
        </p:nvSpPr>
        <p:spPr>
          <a:xfrm>
            <a:off x="776288" y="1773238"/>
            <a:ext cx="7740650" cy="4176042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284400" indent="-284400">
              <a:lnSpc>
                <a:spcPct val="150000"/>
              </a:lnSpc>
              <a:buFont typeface="Wingdings" charset="2"/>
              <a:buChar char=""/>
              <a:defRPr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new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correlator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FX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software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4400" indent="-284400">
              <a:lnSpc>
                <a:spcPct val="150000"/>
              </a:lnSpc>
              <a:buFont typeface="Wingdings" charset="2"/>
              <a:buChar char=""/>
              <a:defRPr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basic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principles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comes from the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correlator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DiFX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ideas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4400" indent="-284400">
              <a:lnSpc>
                <a:spcPct val="150000"/>
              </a:lnSpc>
              <a:buFont typeface="Wingdings" charset="2"/>
              <a:buChar char=""/>
              <a:defRPr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main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distinctive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feature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using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Graphical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Processing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Units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(GPU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computations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because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GPU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equipped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hundreds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cores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mathematical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algorithms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parallelized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– less processing units, less traffic between modules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4400" indent="-284400">
              <a:lnSpc>
                <a:spcPct val="150000"/>
              </a:lnSpc>
              <a:buFont typeface="Wingdings" charset="2"/>
              <a:buChar char=""/>
              <a:defRPr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Hardware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based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hybrid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blade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servers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(CPU+GPU)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high-perfomance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computing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cluster</a:t>
            </a:r>
            <a:endParaRPr sz="20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102708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Basic Modules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1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64613" y="6577330"/>
            <a:ext cx="179387" cy="227013"/>
          </a:xfrm>
        </p:spPr>
        <p:txBody>
          <a:bodyPr/>
          <a:lstStyle/>
          <a:p>
            <a:pPr>
              <a:defRPr/>
            </a:pPr>
            <a:fld id="{99E54F70-6788-474F-87B2-F423CC58906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495675"/>
            <a:ext cx="324008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9" descr="Вычислительный узел V-Class"/>
          <p:cNvPicPr>
            <a:picLocks noChangeAspect="1" noChangeArrowheads="1"/>
          </p:cNvPicPr>
          <p:nvPr/>
        </p:nvPicPr>
        <p:blipFill>
          <a:blip r:embed="rId5" cstate="print"/>
          <a:srcRect l="27374" t="7835" r="14955" b="13377"/>
          <a:stretch>
            <a:fillRect/>
          </a:stretch>
        </p:blipFill>
        <p:spPr bwMode="auto">
          <a:xfrm>
            <a:off x="5148263" y="2720975"/>
            <a:ext cx="27368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ustomShape 4"/>
          <p:cNvSpPr/>
          <p:nvPr/>
        </p:nvSpPr>
        <p:spPr>
          <a:xfrm>
            <a:off x="463550" y="4509120"/>
            <a:ext cx="4521200" cy="201622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defRPr/>
            </a:pPr>
            <a:r>
              <a:rPr lang="en-US" b="1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Spectus</a:t>
            </a:r>
            <a:r>
              <a:rPr lang="en-US" b="1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2U cache server / V200F CM</a:t>
            </a:r>
            <a:r>
              <a:rPr lang="en-US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defRPr/>
            </a:pPr>
            <a:r>
              <a:rPr lang="en-US" b="1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station module / correlation module</a:t>
            </a:r>
            <a:endParaRPr lang="en-US" b="1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CPU: 2 Intel E5-2670, 8-core, 2.6 GHz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GPU: 2 NVIDIA Tesla K20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RAM: 256 GB / 64 GB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Network interfaces: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2x10 </a:t>
            </a: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Gb Ethernet, 56 </a:t>
            </a:r>
            <a:r>
              <a:rPr lang="en-US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Gbps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Infiniband</a:t>
            </a: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/ 56 </a:t>
            </a:r>
            <a:r>
              <a:rPr lang="en-US" dirty="0" err="1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Gbps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Infiniband</a:t>
            </a:r>
            <a:endParaRPr lang="en-US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6" name="Picture 6" descr="подготовка модуля ГП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1650" y="4868863"/>
            <a:ext cx="23050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8313" y="1247775"/>
            <a:ext cx="3095625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Station module: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Input stream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decoding</a:t>
            </a:r>
            <a:endParaRPr lang="en-US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Delay 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tracking</a:t>
            </a:r>
            <a:endParaRPr lang="en-US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Phase calibration signal 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extraction</a:t>
            </a:r>
            <a:endParaRPr lang="en-US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Data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synchronization</a:t>
            </a:r>
            <a:endParaRPr lang="en-US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Bits 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repacking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08400" y="1247775"/>
            <a:ext cx="25527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Correlation module: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Bits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transformation</a:t>
            </a:r>
            <a:endParaRPr lang="en-US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Fringe 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rotation</a:t>
            </a:r>
            <a:endParaRPr lang="en-US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Auto-  and  cross-correlation spectra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processing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72225" y="1247775"/>
            <a:ext cx="23495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Head module:</a:t>
            </a:r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 err="1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Interblock</a:t>
            </a: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 processes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control</a:t>
            </a:r>
            <a:endParaRPr lang="en-US" dirty="0"/>
          </a:p>
          <a:p>
            <a:pPr marL="285750" indent="-285750">
              <a:buFont typeface="Wingdings" charset="2"/>
              <a:buChar char="§"/>
              <a:defRPr/>
            </a:pPr>
            <a:r>
              <a:rPr lang="en-US" dirty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Results </a:t>
            </a:r>
            <a:r>
              <a:rPr lang="en-US" dirty="0" smtClean="0">
                <a:solidFill>
                  <a:srgbClr val="42568D"/>
                </a:solidFill>
                <a:latin typeface="Arial" pitchFamily="34" charset="0"/>
                <a:cs typeface="Arial" pitchFamily="34" charset="0"/>
              </a:rPr>
              <a:t>collecting</a:t>
            </a:r>
            <a:endParaRPr lang="en-US" dirty="0">
              <a:solidFill>
                <a:srgbClr val="42568D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135346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High-Performance Computing Cluster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9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Shape 4"/>
          <p:cNvSpPr txBox="1">
            <a:spLocks noChangeArrowheads="1"/>
          </p:cNvSpPr>
          <p:nvPr/>
        </p:nvSpPr>
        <p:spPr bwMode="auto">
          <a:xfrm>
            <a:off x="128588" y="5589588"/>
            <a:ext cx="88566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42568D"/>
                </a:solidFill>
                <a:latin typeface="Arial" charset="0"/>
              </a:rPr>
              <a:t>8 Cache servers, 32 V200F compute modules, appropriate power supply and cooling system forms IAA RAS HPC cluster with total peak performance of 85.5 </a:t>
            </a:r>
            <a:r>
              <a:rPr lang="en-US" dirty="0" err="1">
                <a:solidFill>
                  <a:srgbClr val="42568D"/>
                </a:solidFill>
                <a:latin typeface="Arial" charset="0"/>
              </a:rPr>
              <a:t>Tflops</a:t>
            </a:r>
            <a:endParaRPr lang="en-US" dirty="0">
              <a:solidFill>
                <a:srgbClr val="42568D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964613" y="6597650"/>
            <a:ext cx="179387" cy="187325"/>
          </a:xfrm>
        </p:spPr>
        <p:txBody>
          <a:bodyPr/>
          <a:lstStyle/>
          <a:p>
            <a:pPr>
              <a:defRPr/>
            </a:pPr>
            <a:fld id="{F5CA5D76-20D4-4ADE-922D-B47B8D1D70B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26633" name="Picture 6" descr="sh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412875"/>
            <a:ext cx="31686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790950"/>
            <a:ext cx="3168650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825" y="2997200"/>
            <a:ext cx="31686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42568D"/>
                </a:solidFill>
                <a:latin typeface="+mn-lt"/>
                <a:cs typeface="Arial" pitchFamily="34" charset="0"/>
              </a:rPr>
              <a:t>Panasas</a:t>
            </a:r>
            <a:r>
              <a:rPr lang="en-US" dirty="0">
                <a:solidFill>
                  <a:srgbClr val="42568D"/>
                </a:solidFill>
                <a:latin typeface="+mn-lt"/>
                <a:cs typeface="Arial" pitchFamily="34" charset="0"/>
              </a:rPr>
              <a:t> 75 TB Pan-FS storage solution</a:t>
            </a:r>
            <a:endParaRPr lang="en-US" dirty="0">
              <a:latin typeface="+mn-lt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4583113"/>
            <a:ext cx="33845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42568D"/>
                </a:solidFill>
                <a:latin typeface="+mn-lt"/>
                <a:cs typeface="Arial" pitchFamily="34" charset="0"/>
              </a:rPr>
              <a:t>Melanox</a:t>
            </a:r>
            <a:r>
              <a:rPr lang="en-US" dirty="0">
                <a:solidFill>
                  <a:srgbClr val="42568D"/>
                </a:solidFill>
                <a:latin typeface="+mn-lt"/>
                <a:cs typeface="Arial" pitchFamily="34" charset="0"/>
              </a:rPr>
              <a:t> 56 </a:t>
            </a:r>
            <a:r>
              <a:rPr lang="en-US" dirty="0" err="1">
                <a:solidFill>
                  <a:srgbClr val="42568D"/>
                </a:solidFill>
                <a:latin typeface="+mn-lt"/>
                <a:cs typeface="Arial" pitchFamily="34" charset="0"/>
              </a:rPr>
              <a:t>Gbps</a:t>
            </a:r>
            <a:r>
              <a:rPr lang="en-US" dirty="0">
                <a:solidFill>
                  <a:srgbClr val="42568D"/>
                </a:solidFill>
                <a:latin typeface="+mn-lt"/>
                <a:cs typeface="Arial" pitchFamily="34" charset="0"/>
              </a:rPr>
              <a:t> </a:t>
            </a:r>
            <a:r>
              <a:rPr lang="en-US" dirty="0" err="1">
                <a:solidFill>
                  <a:srgbClr val="42568D"/>
                </a:solidFill>
                <a:latin typeface="+mn-lt"/>
                <a:cs typeface="Arial" pitchFamily="34" charset="0"/>
              </a:rPr>
              <a:t>Infiniband</a:t>
            </a:r>
            <a:r>
              <a:rPr lang="en-US" dirty="0">
                <a:solidFill>
                  <a:srgbClr val="42568D"/>
                </a:solidFill>
                <a:latin typeface="+mn-lt"/>
                <a:cs typeface="Arial" pitchFamily="34" charset="0"/>
              </a:rPr>
              <a:t> network</a:t>
            </a:r>
            <a:endParaRPr lang="en-US" dirty="0">
              <a:latin typeface="+mn-lt"/>
              <a:cs typeface="Arial" pitchFamily="34" charset="0"/>
            </a:endParaRPr>
          </a:p>
        </p:txBody>
      </p:sp>
      <p:pic>
        <p:nvPicPr>
          <p:cNvPr id="3" name="Изображение 2" descr="IMG_462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12776"/>
            <a:ext cx="5112568" cy="383442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Tm="5274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270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87" y="1091124"/>
            <a:ext cx="7168813" cy="55062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Correlator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Topology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7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950008" y="6564313"/>
            <a:ext cx="179387" cy="249237"/>
          </a:xfrm>
        </p:spPr>
        <p:txBody>
          <a:bodyPr/>
          <a:lstStyle/>
          <a:p>
            <a:pPr>
              <a:defRPr/>
            </a:pPr>
            <a:fld id="{38ADE009-BEAA-47F2-A163-0984D36A89F8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advTm="106204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pic>
        <p:nvPicPr>
          <p:cNvPr id="30721" name="Рисунок 9" descr="English Correlator-2 - New 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981075"/>
            <a:ext cx="68199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hangingPunct="1">
              <a:lnSpc>
                <a:spcPct val="100000"/>
              </a:lnSpc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>Station Module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5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942705" y="6566218"/>
            <a:ext cx="196850" cy="227012"/>
          </a:xfrm>
        </p:spPr>
        <p:txBody>
          <a:bodyPr/>
          <a:lstStyle/>
          <a:p>
            <a:pPr>
              <a:defRPr/>
            </a:pPr>
            <a:fld id="{19CA6417-AA05-4037-9B51-7B49DD868DA3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xmlns:p14="http://schemas.microsoft.com/office/powerpoint/2010/main" advTm="121437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1" name="Рисунок 13" descr="cor_eng - New P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268759"/>
            <a:ext cx="6336704" cy="494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0" y="6597352"/>
            <a:ext cx="9144000" cy="206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Courier New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Third International VLBI Technology Workshop 10 - 13 November 2014, Groningen/</a:t>
            </a:r>
            <a:r>
              <a:rPr lang="en-US" altLang="ru-RU" sz="1100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Dwingeloo</a:t>
            </a:r>
            <a:r>
              <a:rPr lang="en-US" altLang="ru-RU" sz="11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, the Netherlands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525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975"/>
          </a:xfr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</p:spPr>
        <p:txBody>
          <a:bodyPr lIns="432000" tIns="0" rIns="0" bIns="324000"/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Correlation Module</a:t>
            </a:r>
            <a:endParaRPr lang="ru-RU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52513"/>
            <a:ext cx="9144000" cy="365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17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7988" y="131763"/>
            <a:ext cx="790575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ustomShape 5"/>
          <p:cNvSpPr/>
          <p:nvPr/>
        </p:nvSpPr>
        <p:spPr>
          <a:xfrm>
            <a:off x="0" y="1089025"/>
            <a:ext cx="9144000" cy="363537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defRPr/>
            </a:pP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/>
              </a:rPr>
              <a:t>Cross-correlation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Arial"/>
              </a:rPr>
              <a:t>algorithm</a:t>
            </a:r>
            <a:endParaRPr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411" name="Object 38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" name="Формула" r:id="rId6" imgW="114151" imgH="215619" progId="Equation.3">
                  <p:embed/>
                </p:oleObj>
              </mc:Choice>
              <mc:Fallback>
                <p:oleObj name="Формула" r:id="rId6" imgW="114151" imgH="215619" progId="Equation.3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2" name="Object 3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477793"/>
              </p:ext>
            </p:extLst>
          </p:nvPr>
        </p:nvGraphicFramePr>
        <p:xfrm>
          <a:off x="5940152" y="2132855"/>
          <a:ext cx="1333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" name="Формула" r:id="rId8" imgW="1333500" imgH="1054100" progId="Equation.3">
                  <p:embed/>
                </p:oleObj>
              </mc:Choice>
              <mc:Fallback>
                <p:oleObj name="Формула" r:id="rId8" imgW="1333500" imgH="1054100" progId="Equation.3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132855"/>
                        <a:ext cx="13335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9" name="TextShape 4"/>
          <p:cNvSpPr txBox="1">
            <a:spLocks noChangeArrowheads="1"/>
          </p:cNvSpPr>
          <p:nvPr/>
        </p:nvSpPr>
        <p:spPr bwMode="auto">
          <a:xfrm>
            <a:off x="199296" y="5985284"/>
            <a:ext cx="878510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700" dirty="0">
                <a:solidFill>
                  <a:srgbClr val="42568D"/>
                </a:solidFill>
                <a:latin typeface="Arial" charset="0"/>
              </a:rPr>
              <a:t>Cross-correlation is done </a:t>
            </a:r>
            <a:r>
              <a:rPr lang="en-US" sz="1700" dirty="0" smtClean="0">
                <a:solidFill>
                  <a:srgbClr val="42568D"/>
                </a:solidFill>
                <a:latin typeface="Arial" charset="0"/>
              </a:rPr>
              <a:t>for </a:t>
            </a:r>
            <a:r>
              <a:rPr lang="ru-RU" sz="1700" dirty="0" smtClean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en-US" sz="1700" dirty="0">
                <a:solidFill>
                  <a:srgbClr val="42568D"/>
                </a:solidFill>
                <a:latin typeface="Arial" charset="0"/>
              </a:rPr>
              <a:t>all </a:t>
            </a:r>
            <a:r>
              <a:rPr lang="ru-RU" sz="17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en-US" sz="1700" dirty="0">
                <a:solidFill>
                  <a:srgbClr val="42568D"/>
                </a:solidFill>
                <a:latin typeface="Arial" charset="0"/>
              </a:rPr>
              <a:t>stations </a:t>
            </a:r>
            <a:r>
              <a:rPr lang="ru-RU" sz="17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en-US" sz="1700" dirty="0">
                <a:solidFill>
                  <a:srgbClr val="42568D"/>
                </a:solidFill>
                <a:latin typeface="Arial" charset="0"/>
              </a:rPr>
              <a:t>and </a:t>
            </a:r>
            <a:r>
              <a:rPr lang="ru-RU" sz="17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en-US" sz="1700" dirty="0">
                <a:solidFill>
                  <a:srgbClr val="42568D"/>
                </a:solidFill>
                <a:latin typeface="Arial" charset="0"/>
              </a:rPr>
              <a:t>all polarizations </a:t>
            </a:r>
            <a:r>
              <a:rPr lang="ru-RU" sz="1700" dirty="0">
                <a:solidFill>
                  <a:srgbClr val="42568D"/>
                </a:solidFill>
                <a:latin typeface="Arial" charset="0"/>
              </a:rPr>
              <a:t> </a:t>
            </a:r>
            <a:r>
              <a:rPr lang="en-US" sz="1700" dirty="0">
                <a:solidFill>
                  <a:srgbClr val="42568D"/>
                </a:solidFill>
                <a:latin typeface="Arial" charset="0"/>
              </a:rPr>
              <a:t>including </a:t>
            </a:r>
            <a:r>
              <a:rPr lang="en-US" sz="1700" dirty="0" smtClean="0">
                <a:solidFill>
                  <a:srgbClr val="42568D"/>
                </a:solidFill>
                <a:latin typeface="Arial" charset="0"/>
              </a:rPr>
              <a:t>auto-correlation generating </a:t>
            </a:r>
            <a:r>
              <a:rPr lang="en-US" sz="1700" dirty="0">
                <a:solidFill>
                  <a:srgbClr val="42568D"/>
                </a:solidFill>
                <a:latin typeface="Arial" charset="0"/>
              </a:rPr>
              <a:t>78 spectra for 6 stations 2 polarizations</a:t>
            </a:r>
            <a:r>
              <a:rPr lang="en-US" sz="1700" dirty="0"/>
              <a:t>.</a:t>
            </a:r>
            <a:endParaRPr lang="ru-RU" sz="1700" dirty="0"/>
          </a:p>
        </p:txBody>
      </p:sp>
      <p:sp>
        <p:nvSpPr>
          <p:cNvPr id="1420" name="Номер слайда 12"/>
          <p:cNvSpPr txBox="1">
            <a:spLocks/>
          </p:cNvSpPr>
          <p:nvPr/>
        </p:nvSpPr>
        <p:spPr bwMode="auto">
          <a:xfrm>
            <a:off x="8933815" y="6538913"/>
            <a:ext cx="261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rIns="45720" anchor="ctr"/>
          <a:lstStyle/>
          <a:p>
            <a:fld id="{6B668ADE-55BB-4008-8F2B-0865D9CA6073}" type="slidenum">
              <a:rPr lang="ru-RU" sz="1200">
                <a:solidFill>
                  <a:srgbClr val="595959"/>
                </a:solidFill>
                <a:latin typeface="Century Gothic" pitchFamily="34" charset="0"/>
              </a:rPr>
              <a:pPr/>
              <a:t>9</a:t>
            </a:fld>
            <a:endParaRPr lang="ru-RU" sz="1200" dirty="0">
              <a:solidFill>
                <a:srgbClr val="59595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Tm="72380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7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00"/>
      </a:hlink>
      <a:folHlink>
        <a:srgbClr val="000000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10522</TotalTime>
  <Words>949</Words>
  <Application>Microsoft Macintosh PowerPoint</Application>
  <PresentationFormat>Экран (4:3)</PresentationFormat>
  <Paragraphs>144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Исполнительная</vt:lpstr>
      <vt:lpstr>Формула</vt:lpstr>
      <vt:lpstr>VGOS GPU Based Software Correlator Design</vt:lpstr>
      <vt:lpstr>Introduction</vt:lpstr>
      <vt:lpstr>Correlator Specification</vt:lpstr>
      <vt:lpstr>Main Design Ideas</vt:lpstr>
      <vt:lpstr>Basic Modules</vt:lpstr>
      <vt:lpstr>High-Performance Computing Cluster</vt:lpstr>
      <vt:lpstr>Correlator Topology</vt:lpstr>
      <vt:lpstr>Station Module</vt:lpstr>
      <vt:lpstr>Correlation Module</vt:lpstr>
      <vt:lpstr>Station Module Benchmarking</vt:lpstr>
      <vt:lpstr>Correlation Module Benchmarking</vt:lpstr>
      <vt:lpstr>First Fringe</vt:lpstr>
      <vt:lpstr>First Fringe</vt:lpstr>
      <vt:lpstr>Future Plans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Выполненной работе</dc:title>
  <dc:creator>Jura</dc:creator>
  <cp:lastModifiedBy>sosnooley</cp:lastModifiedBy>
  <cp:revision>666</cp:revision>
  <cp:lastPrinted>2014-11-06T12:54:18Z</cp:lastPrinted>
  <dcterms:created xsi:type="dcterms:W3CDTF">2011-04-19T07:20:13Z</dcterms:created>
  <dcterms:modified xsi:type="dcterms:W3CDTF">2014-11-10T09:53:54Z</dcterms:modified>
</cp:coreProperties>
</file>